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44"/>
  </p:handoutMasterIdLst>
  <p:sldIdLst>
    <p:sldId id="257" r:id="rId2"/>
    <p:sldId id="258" r:id="rId3"/>
    <p:sldId id="290" r:id="rId4"/>
    <p:sldId id="291" r:id="rId5"/>
    <p:sldId id="259" r:id="rId6"/>
    <p:sldId id="292" r:id="rId7"/>
    <p:sldId id="293" r:id="rId8"/>
    <p:sldId id="294" r:id="rId9"/>
    <p:sldId id="295" r:id="rId10"/>
    <p:sldId id="313" r:id="rId11"/>
    <p:sldId id="296" r:id="rId12"/>
    <p:sldId id="310" r:id="rId13"/>
    <p:sldId id="298" r:id="rId14"/>
    <p:sldId id="297" r:id="rId15"/>
    <p:sldId id="312" r:id="rId16"/>
    <p:sldId id="299" r:id="rId17"/>
    <p:sldId id="311" r:id="rId18"/>
    <p:sldId id="309" r:id="rId19"/>
    <p:sldId id="308" r:id="rId20"/>
    <p:sldId id="307" r:id="rId21"/>
    <p:sldId id="306" r:id="rId22"/>
    <p:sldId id="305" r:id="rId23"/>
    <p:sldId id="302" r:id="rId24"/>
    <p:sldId id="303" r:id="rId25"/>
    <p:sldId id="304" r:id="rId26"/>
    <p:sldId id="314" r:id="rId27"/>
    <p:sldId id="315" r:id="rId28"/>
    <p:sldId id="316" r:id="rId29"/>
    <p:sldId id="317" r:id="rId30"/>
    <p:sldId id="318" r:id="rId31"/>
    <p:sldId id="324" r:id="rId32"/>
    <p:sldId id="319" r:id="rId33"/>
    <p:sldId id="320" r:id="rId34"/>
    <p:sldId id="321" r:id="rId35"/>
    <p:sldId id="330" r:id="rId36"/>
    <p:sldId id="331" r:id="rId37"/>
    <p:sldId id="322" r:id="rId38"/>
    <p:sldId id="323" r:id="rId39"/>
    <p:sldId id="325" r:id="rId40"/>
    <p:sldId id="326" r:id="rId41"/>
    <p:sldId id="327" r:id="rId42"/>
    <p:sldId id="329" r:id="rId43"/>
  </p:sldIdLst>
  <p:sldSz cx="9144000" cy="6858000" type="screen4x3"/>
  <p:notesSz cx="6669088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3C8B"/>
    <a:srgbClr val="976F45"/>
    <a:srgbClr val="88827E"/>
    <a:srgbClr val="00003E"/>
    <a:srgbClr val="00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9" autoAdjust="0"/>
    <p:restoredTop sz="94660" autoAdjust="0"/>
  </p:normalViewPr>
  <p:slideViewPr>
    <p:cSldViewPr>
      <p:cViewPr varScale="1">
        <p:scale>
          <a:sx n="74" d="100"/>
          <a:sy n="74" d="100"/>
        </p:scale>
        <p:origin x="-96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93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CD743F-2339-49D2-80C4-93F4ABC24BC0}" type="datetimeFigureOut">
              <a:rPr lang="de-DE" smtClean="0"/>
              <a:pPr/>
              <a:t>10.02.2015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CD9C54-3864-4CC5-9FF3-E19C3FE9EAEA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9412475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D8EC98-65D3-4D00-B804-19A1A1B70309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D8EC98-65D3-4D00-B804-19A1A1B70309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8438" y="744538"/>
            <a:ext cx="1909762" cy="5351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5975" y="744538"/>
            <a:ext cx="5580063" cy="5351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D8EC98-65D3-4D00-B804-19A1A1B70309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975" y="744538"/>
            <a:ext cx="6702425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835025" y="1981200"/>
            <a:ext cx="3735388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3" y="1981200"/>
            <a:ext cx="3735387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D8EC98-65D3-4D00-B804-19A1A1B70309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D8EC98-65D3-4D00-B804-19A1A1B70309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D8EC98-65D3-4D00-B804-19A1A1B70309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5025" y="1981200"/>
            <a:ext cx="37353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2813" y="1981200"/>
            <a:ext cx="373538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D8EC98-65D3-4D00-B804-19A1A1B70309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D8EC98-65D3-4D00-B804-19A1A1B70309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D8EC98-65D3-4D00-B804-19A1A1B70309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D8EC98-65D3-4D00-B804-19A1A1B70309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D8EC98-65D3-4D00-B804-19A1A1B70309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D8EC98-65D3-4D00-B804-19A1A1B70309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584" y="764704"/>
            <a:ext cx="67024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Klicken Sie, um das Titelformat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5025" y="1981200"/>
            <a:ext cx="76231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Klicken Sie, um die Formate des Vorlagentextes zu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133C8B"/>
                </a:solidFill>
                <a:latin typeface="+mn-lt"/>
              </a:defRPr>
            </a:lvl1pPr>
          </a:lstStyle>
          <a:p>
            <a:endParaRPr lang="de-DE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133C8B"/>
                </a:solidFill>
                <a:latin typeface="+mn-lt"/>
              </a:defRPr>
            </a:lvl1pPr>
          </a:lstStyle>
          <a:p>
            <a:fld id="{EFD8EC98-65D3-4D00-B804-19A1A1B70309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2060848"/>
            <a:ext cx="685800" cy="4797152"/>
          </a:xfrm>
          <a:prstGeom prst="rect">
            <a:avLst/>
          </a:prstGeom>
          <a:solidFill>
            <a:srgbClr val="88827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685800" cy="228600"/>
          </a:xfrm>
          <a:prstGeom prst="rect">
            <a:avLst/>
          </a:prstGeom>
          <a:solidFill>
            <a:srgbClr val="88827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latin typeface="Times New Roman" pitchFamily="18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685800" y="0"/>
            <a:ext cx="8458200" cy="228600"/>
          </a:xfrm>
          <a:prstGeom prst="rect">
            <a:avLst/>
          </a:prstGeom>
          <a:solidFill>
            <a:srgbClr val="133C8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latin typeface="Times New Roman" pitchFamily="18" charset="0"/>
            </a:endParaRPr>
          </a:p>
        </p:txBody>
      </p:sp>
      <p:sp>
        <p:nvSpPr>
          <p:cNvPr id="1043" name="Line 19"/>
          <p:cNvSpPr>
            <a:spLocks noChangeShapeType="1"/>
          </p:cNvSpPr>
          <p:nvPr/>
        </p:nvSpPr>
        <p:spPr bwMode="auto">
          <a:xfrm>
            <a:off x="687388" y="1811338"/>
            <a:ext cx="8456612" cy="0"/>
          </a:xfrm>
          <a:prstGeom prst="line">
            <a:avLst/>
          </a:prstGeom>
          <a:noFill/>
          <a:ln w="38100">
            <a:solidFill>
              <a:srgbClr val="133C8B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>
              <a:latin typeface="Times New Roman" pitchFamily="18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9592" y="6276511"/>
            <a:ext cx="562331" cy="464857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91680" y="6309368"/>
            <a:ext cx="623743" cy="432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133C8B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077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077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077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077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077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077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077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077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133C8B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133C8B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133C8B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214077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14077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14077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14077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14077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14077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Access to Justice in the Public Participation Context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2643182"/>
            <a:ext cx="7623175" cy="2947998"/>
          </a:xfrm>
        </p:spPr>
        <p:txBody>
          <a:bodyPr/>
          <a:lstStyle/>
          <a:p>
            <a:pPr>
              <a:buNone/>
            </a:pPr>
            <a:endParaRPr lang="en-IE" b="1" dirty="0" smtClean="0"/>
          </a:p>
          <a:p>
            <a:pPr>
              <a:buNone/>
            </a:pPr>
            <a:r>
              <a:rPr lang="en-IE" b="1" dirty="0" smtClean="0"/>
              <a:t>		</a:t>
            </a:r>
            <a:r>
              <a:rPr lang="en-IE" sz="2400" b="1" dirty="0" smtClean="0"/>
              <a:t>Aarhus Convention, Article 9(2)</a:t>
            </a:r>
          </a:p>
          <a:p>
            <a:pPr>
              <a:buNone/>
            </a:pPr>
            <a:r>
              <a:rPr lang="en-IE" b="1" dirty="0" smtClean="0"/>
              <a:t>		</a:t>
            </a:r>
          </a:p>
          <a:p>
            <a:pPr>
              <a:buNone/>
            </a:pPr>
            <a:r>
              <a:rPr lang="en-IE" b="1" dirty="0" smtClean="0"/>
              <a:t>		</a:t>
            </a:r>
          </a:p>
          <a:p>
            <a:pPr>
              <a:buNone/>
            </a:pPr>
            <a:r>
              <a:rPr lang="en-IE" b="1" dirty="0" smtClean="0"/>
              <a:t>		</a:t>
            </a:r>
            <a:r>
              <a:rPr lang="en-IE" b="1" dirty="0" err="1" smtClean="0"/>
              <a:t>Áine</a:t>
            </a:r>
            <a:r>
              <a:rPr lang="en-IE" b="1" dirty="0" smtClean="0"/>
              <a:t> </a:t>
            </a:r>
            <a:r>
              <a:rPr lang="en-IE" b="1" dirty="0" err="1" smtClean="0"/>
              <a:t>Ryall</a:t>
            </a:r>
            <a:endParaRPr lang="en-IE" b="1" dirty="0" smtClean="0"/>
          </a:p>
          <a:p>
            <a:pPr>
              <a:buNone/>
            </a:pPr>
            <a:r>
              <a:rPr lang="en-IE" b="1" dirty="0" smtClean="0"/>
              <a:t>		School of Law, University College Cork, IRELAND</a:t>
            </a:r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r>
              <a:rPr lang="de-DE" b="1" dirty="0" smtClean="0"/>
              <a:t>	</a:t>
            </a:r>
            <a:r>
              <a:rPr lang="de-DE" b="1" smtClean="0"/>
              <a:t>	</a:t>
            </a:r>
            <a:r>
              <a:rPr lang="de-DE" b="1" smtClean="0"/>
              <a:t>Warsaw</a:t>
            </a:r>
            <a:r>
              <a:rPr lang="de-DE" b="1" smtClean="0"/>
              <a:t>, </a:t>
            </a:r>
            <a:r>
              <a:rPr lang="de-DE" b="1" smtClean="0"/>
              <a:t>5</a:t>
            </a:r>
            <a:r>
              <a:rPr lang="de-DE" b="1" smtClean="0"/>
              <a:t> March </a:t>
            </a:r>
            <a:r>
              <a:rPr lang="de-DE" b="1" dirty="0" smtClean="0"/>
              <a:t>2015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EU Law: General Principles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</a:t>
            </a:r>
            <a:r>
              <a:rPr lang="en-IE" b="1" dirty="0" smtClean="0"/>
              <a:t>National procedural autonomy 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Member States have discretion in implementing Aarhus </a:t>
            </a:r>
          </a:p>
          <a:p>
            <a:pPr>
              <a:buNone/>
            </a:pPr>
            <a:r>
              <a:rPr lang="en-IE" dirty="0" smtClean="0"/>
              <a:t>	Article 9, subject to the principles of </a:t>
            </a:r>
            <a:r>
              <a:rPr lang="en-IE" u="sng" dirty="0" smtClean="0"/>
              <a:t>equivalence</a:t>
            </a:r>
            <a:r>
              <a:rPr lang="en-IE" dirty="0" smtClean="0"/>
              <a:t> &amp; </a:t>
            </a:r>
            <a:r>
              <a:rPr lang="en-IE" u="sng" dirty="0" smtClean="0"/>
              <a:t>effectiveness</a:t>
            </a:r>
          </a:p>
          <a:p>
            <a:pPr>
              <a:buNone/>
            </a:pPr>
            <a:endParaRPr lang="en-IE" u="sng" dirty="0" smtClean="0"/>
          </a:p>
          <a:p>
            <a:pPr>
              <a:buNone/>
            </a:pPr>
            <a:r>
              <a:rPr lang="en-IE" dirty="0" smtClean="0"/>
              <a:t>	Member States must determine which court of law, or independent &amp; impartial tribunal, has jurisdiction to carry out the review procedure &amp; what procedural rules will apply</a:t>
            </a:r>
          </a:p>
          <a:p>
            <a:pPr>
              <a:buNone/>
            </a:pPr>
            <a:endParaRPr lang="en-IE" u="sng" dirty="0" smtClean="0"/>
          </a:p>
          <a:p>
            <a:pPr>
              <a:buNone/>
            </a:pPr>
            <a:endParaRPr lang="en-IE" u="sng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EU Law: Directive 2003/35/EC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Directive 2003/35/EC – the “public participation directive” </a:t>
            </a:r>
          </a:p>
          <a:p>
            <a:pPr>
              <a:buNone/>
            </a:pPr>
            <a:r>
              <a:rPr lang="en-IE" dirty="0" smtClean="0"/>
              <a:t>	Introduced explicit </a:t>
            </a:r>
            <a:r>
              <a:rPr lang="de-DE" u="sng" dirty="0" smtClean="0"/>
              <a:t>access to justice clauses </a:t>
            </a:r>
            <a:r>
              <a:rPr lang="de-DE" dirty="0" smtClean="0"/>
              <a:t>to: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		- </a:t>
            </a:r>
            <a:r>
              <a:rPr lang="de-DE" u="sng" dirty="0" smtClean="0"/>
              <a:t>EIA Directive</a:t>
            </a:r>
            <a:r>
              <a:rPr lang="de-DE" dirty="0" smtClean="0"/>
              <a:t> (Art.10a) – now Art. 11 of Consolidated 		  EIA Directive (Directive 2011/92/EU)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		- IPPC Directive (Art. 15a) – now Art. 25 of </a:t>
            </a:r>
            <a:r>
              <a:rPr lang="de-DE" u="sng" dirty="0" smtClean="0"/>
              <a:t>Industrial</a:t>
            </a:r>
            <a:r>
              <a:rPr lang="de-DE" dirty="0" smtClean="0"/>
              <a:t> 		  </a:t>
            </a:r>
            <a:r>
              <a:rPr lang="de-DE" u="sng" dirty="0" smtClean="0"/>
              <a:t>Emissions Directive</a:t>
            </a:r>
            <a:r>
              <a:rPr lang="de-DE" dirty="0" smtClean="0"/>
              <a:t> (IED) (Directive 2010/75/EU)	 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	Modelled closely on Aarhus Article 9(2) and (4), but with some interesting variations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EIA directive &amp; access to justice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</a:t>
            </a:r>
            <a:r>
              <a:rPr lang="en-IE" b="1" dirty="0" smtClean="0"/>
              <a:t>Article 11: Aims to implement Aarhus Article 9(2) &amp; (4)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No express reference to obligation to deliver “adequate and effective remedies”, including injunctive relief  </a:t>
            </a:r>
          </a:p>
          <a:p>
            <a:pPr>
              <a:buNone/>
            </a:pPr>
            <a:endParaRPr lang="en-IE" dirty="0"/>
          </a:p>
          <a:p>
            <a:pPr>
              <a:buNone/>
            </a:pPr>
            <a:r>
              <a:rPr lang="en-IE" dirty="0" smtClean="0"/>
              <a:t>	But these requirements already exist under EU law and established CJEU jurisprudence on </a:t>
            </a:r>
            <a:r>
              <a:rPr lang="en-IE" u="sng" dirty="0" smtClean="0"/>
              <a:t>effective judicial protection</a:t>
            </a:r>
            <a:r>
              <a:rPr lang="en-IE" dirty="0" smtClean="0"/>
              <a:t>			</a:t>
            </a:r>
          </a:p>
          <a:p>
            <a:pPr>
              <a:buNone/>
            </a:pPr>
            <a:r>
              <a:rPr lang="en-IE" dirty="0" smtClean="0"/>
              <a:t>	</a:t>
            </a:r>
          </a:p>
          <a:p>
            <a:pPr>
              <a:buNone/>
            </a:pPr>
            <a:r>
              <a:rPr lang="en-IE" dirty="0"/>
              <a:t>	</a:t>
            </a:r>
            <a:r>
              <a:rPr lang="en-IE" dirty="0" smtClean="0"/>
              <a:t>No equivalent of Aarhus Article 9(5) regarding duty to consider establishing financial assistance mechanisms</a:t>
            </a:r>
            <a:endParaRPr lang="en-IE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EIA directive &amp; access to justice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Directive 2014/52/EU - amends EIA Directive </a:t>
            </a:r>
          </a:p>
          <a:p>
            <a:pPr>
              <a:buNone/>
            </a:pPr>
            <a:r>
              <a:rPr lang="en-IE" dirty="0" smtClean="0"/>
              <a:t>	Deadline for transposition: </a:t>
            </a:r>
            <a:r>
              <a:rPr lang="en-IE" b="1" dirty="0" smtClean="0"/>
              <a:t>16 May 2017</a:t>
            </a:r>
          </a:p>
          <a:p>
            <a:pPr>
              <a:buNone/>
            </a:pPr>
            <a:r>
              <a:rPr lang="en-IE" dirty="0" smtClean="0"/>
              <a:t>	</a:t>
            </a:r>
          </a:p>
          <a:p>
            <a:pPr>
              <a:buNone/>
            </a:pPr>
            <a:r>
              <a:rPr lang="en-IE" b="1" dirty="0"/>
              <a:t>	</a:t>
            </a:r>
            <a:r>
              <a:rPr lang="en-IE" b="1" dirty="0" smtClean="0"/>
              <a:t>No changes to the access to justice clause </a:t>
            </a:r>
          </a:p>
          <a:p>
            <a:pPr>
              <a:buNone/>
            </a:pPr>
            <a:r>
              <a:rPr lang="en-IE" b="1" dirty="0" smtClean="0"/>
              <a:t>	</a:t>
            </a:r>
            <a:endParaRPr lang="en-IE" dirty="0" smtClean="0"/>
          </a:p>
          <a:p>
            <a:pPr>
              <a:buNone/>
            </a:pPr>
            <a:r>
              <a:rPr lang="en-IE" dirty="0" smtClean="0"/>
              <a:t>	But: a </a:t>
            </a:r>
            <a:r>
              <a:rPr lang="en-IE" u="sng" dirty="0" smtClean="0"/>
              <a:t>new obligation</a:t>
            </a:r>
            <a:r>
              <a:rPr lang="en-IE" dirty="0" smtClean="0"/>
              <a:t> has been added (a new Article 10a) requiring Member States to set down rules providing for </a:t>
            </a:r>
            <a:r>
              <a:rPr lang="en-IE" u="sng" dirty="0" smtClean="0"/>
              <a:t>penalties applicable to infringements of national EIA rules</a:t>
            </a:r>
            <a:r>
              <a:rPr lang="en-IE" dirty="0" smtClean="0"/>
              <a:t>. </a:t>
            </a:r>
          </a:p>
          <a:p>
            <a:pPr>
              <a:buNone/>
            </a:pPr>
            <a:r>
              <a:rPr lang="en-IE" dirty="0" smtClean="0"/>
              <a:t>	These penalties must be “effective, proportionate &amp; dissuasive”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CJEU Jurisprudence on access to justice clause in EIA directive &amp; IED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</a:t>
            </a:r>
            <a:r>
              <a:rPr lang="en-IE" b="1" dirty="0" smtClean="0"/>
              <a:t>General principles emerging from CJEU jurisprudence: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-	EU is a Party to the Aarhus Convention </a:t>
            </a:r>
            <a:r>
              <a:rPr lang="en-IE" b="1" dirty="0" smtClean="0">
                <a:latin typeface="Calibri"/>
              </a:rPr>
              <a:t>→</a:t>
            </a:r>
            <a:r>
              <a:rPr lang="en-IE" dirty="0" smtClean="0"/>
              <a:t> </a:t>
            </a:r>
          </a:p>
          <a:p>
            <a:pPr>
              <a:buNone/>
            </a:pPr>
            <a:r>
              <a:rPr lang="en-IE" dirty="0" smtClean="0"/>
              <a:t>		Convention is “</a:t>
            </a:r>
            <a:r>
              <a:rPr lang="en-IE" u="sng" dirty="0" smtClean="0"/>
              <a:t>an integral part</a:t>
            </a:r>
            <a:r>
              <a:rPr lang="en-IE" dirty="0" smtClean="0"/>
              <a:t>” of EU legal order </a:t>
            </a:r>
            <a:endParaRPr lang="en-IE" dirty="0"/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-	EIA Directive &amp; IED, including access to justice clauses, 	must be interpreted in light of the wording and purpose 	of Aarhus Convention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</a:t>
            </a:r>
          </a:p>
          <a:p>
            <a:pPr>
              <a:buNone/>
            </a:pPr>
            <a:endParaRPr lang="en-IE" dirty="0"/>
          </a:p>
          <a:p>
            <a:pPr>
              <a:buNone/>
            </a:pPr>
            <a:r>
              <a:rPr lang="en-IE" dirty="0" smtClean="0"/>
              <a:t>	</a:t>
            </a:r>
            <a:endParaRPr lang="en-IE" dirty="0"/>
          </a:p>
          <a:p>
            <a:pPr>
              <a:buNone/>
            </a:pPr>
            <a:endParaRPr lang="en-I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/>
              <a:t>CJEU Jurisprudence on access to justice clause in EIA directive &amp; IED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>
              <a:buNone/>
            </a:pPr>
            <a:r>
              <a:rPr lang="en-GB" dirty="0"/>
              <a:t>	</a:t>
            </a:r>
            <a:r>
              <a:rPr lang="en-IE" dirty="0"/>
              <a:t>-	</a:t>
            </a:r>
            <a:r>
              <a:rPr lang="en-IE" dirty="0" smtClean="0"/>
              <a:t>Strong </a:t>
            </a:r>
            <a:r>
              <a:rPr lang="en-IE" dirty="0"/>
              <a:t>emphasis on delivering the goal of “</a:t>
            </a:r>
            <a:r>
              <a:rPr lang="en-IE" u="sng" dirty="0"/>
              <a:t>wide access </a:t>
            </a:r>
            <a:r>
              <a:rPr lang="en-IE" dirty="0"/>
              <a:t>	</a:t>
            </a:r>
            <a:r>
              <a:rPr lang="en-IE" u="sng" dirty="0"/>
              <a:t>to justice</a:t>
            </a:r>
            <a:r>
              <a:rPr lang="en-IE" dirty="0"/>
              <a:t>” to tighten Member State </a:t>
            </a:r>
            <a:r>
              <a:rPr lang="en-IE" dirty="0" smtClean="0"/>
              <a:t>discretion </a:t>
            </a:r>
          </a:p>
          <a:p>
            <a:pPr>
              <a:buNone/>
            </a:pPr>
            <a:endParaRPr lang="en-IE" dirty="0"/>
          </a:p>
          <a:p>
            <a:pPr>
              <a:buNone/>
            </a:pPr>
            <a:r>
              <a:rPr lang="en-IE" dirty="0" smtClean="0"/>
              <a:t>	-	Strong </a:t>
            </a:r>
            <a:r>
              <a:rPr lang="en-IE" dirty="0"/>
              <a:t>emphasis on </a:t>
            </a:r>
            <a:r>
              <a:rPr lang="en-IE" u="sng" dirty="0"/>
              <a:t>the role of ENGOs </a:t>
            </a:r>
            <a:r>
              <a:rPr lang="en-IE" dirty="0"/>
              <a:t>in the 	enforcement of environmental law</a:t>
            </a:r>
          </a:p>
          <a:p>
            <a:pPr>
              <a:buNone/>
            </a:pPr>
            <a:endParaRPr lang="en-IE" dirty="0"/>
          </a:p>
          <a:p>
            <a:pPr>
              <a:buNone/>
            </a:pPr>
            <a:r>
              <a:rPr lang="en-IE" dirty="0"/>
              <a:t>	-	CJEU has championed </a:t>
            </a:r>
            <a:r>
              <a:rPr lang="en-IE" u="sng" dirty="0"/>
              <a:t>the public interest</a:t>
            </a:r>
            <a:r>
              <a:rPr lang="en-IE" dirty="0"/>
              <a:t> in </a:t>
            </a:r>
            <a:r>
              <a:rPr lang="en-IE" dirty="0" smtClean="0"/>
              <a:t>effective</a:t>
            </a:r>
            <a:r>
              <a:rPr lang="en-IE" dirty="0"/>
              <a:t>	environmental protection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9383780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CJEU Jurisprudence on access to justice clause in EIA directive &amp; IED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</a:t>
            </a:r>
            <a:r>
              <a:rPr lang="en-IE" b="1" dirty="0" smtClean="0"/>
              <a:t>Standing &amp; right of access to review procedure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Case C-263/08, </a:t>
            </a:r>
            <a:r>
              <a:rPr lang="en-IE" i="1" dirty="0" err="1" smtClean="0"/>
              <a:t>Djurgården-Lilla</a:t>
            </a:r>
            <a:r>
              <a:rPr lang="en-IE" i="1" dirty="0" smtClean="0"/>
              <a:t> </a:t>
            </a:r>
            <a:r>
              <a:rPr lang="en-IE" i="1" dirty="0" err="1" smtClean="0"/>
              <a:t>Värtans</a:t>
            </a:r>
            <a:r>
              <a:rPr lang="en-IE" i="1" dirty="0" smtClean="0"/>
              <a:t> </a:t>
            </a:r>
            <a:r>
              <a:rPr lang="en-IE" i="1" dirty="0" err="1" smtClean="0"/>
              <a:t>Miljöskyddsförening</a:t>
            </a:r>
            <a:r>
              <a:rPr lang="en-IE" i="1" dirty="0" smtClean="0"/>
              <a:t> </a:t>
            </a:r>
            <a:endParaRPr lang="en-IE" dirty="0" smtClean="0"/>
          </a:p>
          <a:p>
            <a:pPr>
              <a:buNone/>
            </a:pPr>
            <a:r>
              <a:rPr lang="en-IE" dirty="0" smtClean="0"/>
              <a:t>	</a:t>
            </a:r>
          </a:p>
          <a:p>
            <a:pPr>
              <a:buNone/>
            </a:pPr>
            <a:r>
              <a:rPr lang="en-IE" dirty="0" smtClean="0"/>
              <a:t>	Scope of Member State </a:t>
            </a:r>
            <a:r>
              <a:rPr lang="en-IE" u="sng" dirty="0" smtClean="0"/>
              <a:t>discretion to prescribe criteria</a:t>
            </a:r>
            <a:r>
              <a:rPr lang="en-IE" dirty="0" smtClean="0"/>
              <a:t> that ENGOs must meet in order to be entitled to invoke the right of access to a review procedure [40] – [52]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Any criteria must deliver “wide access to justice” &amp; must ensure effectiveness of EIA directive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</a:t>
            </a:r>
          </a:p>
          <a:p>
            <a:pPr>
              <a:buNone/>
            </a:pPr>
            <a:r>
              <a:rPr lang="en-IE" dirty="0" smtClean="0"/>
              <a:t>	</a:t>
            </a:r>
            <a:endParaRPr lang="en-IE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CJEU Jurisprudence on access to justice clause in EIA directive &amp; IED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Member States may require an ENGO to have as its </a:t>
            </a:r>
            <a:r>
              <a:rPr lang="en-IE" u="sng" dirty="0" smtClean="0"/>
              <a:t>object</a:t>
            </a:r>
            <a:r>
              <a:rPr lang="en-IE" dirty="0" smtClean="0"/>
              <a:t> the protection of nature &amp; the environment </a:t>
            </a:r>
          </a:p>
          <a:p>
            <a:pPr>
              <a:buNone/>
            </a:pPr>
            <a:r>
              <a:rPr lang="en-IE" dirty="0" smtClean="0"/>
              <a:t>	</a:t>
            </a:r>
          </a:p>
          <a:p>
            <a:pPr>
              <a:buNone/>
            </a:pPr>
            <a:r>
              <a:rPr lang="en-IE" dirty="0" smtClean="0"/>
              <a:t>	Swedish standing rules governing ENGOs provided that only</a:t>
            </a:r>
          </a:p>
          <a:p>
            <a:pPr>
              <a:buNone/>
            </a:pPr>
            <a:r>
              <a:rPr lang="en-IE" dirty="0" smtClean="0"/>
              <a:t>	associations </a:t>
            </a:r>
            <a:r>
              <a:rPr lang="en-IE" u="sng" dirty="0" smtClean="0"/>
              <a:t>with at least 2,000 members </a:t>
            </a:r>
            <a:r>
              <a:rPr lang="en-IE" dirty="0" smtClean="0"/>
              <a:t>could bring an appeal against an environmental decision</a:t>
            </a:r>
          </a:p>
          <a:p>
            <a:pPr>
              <a:buNone/>
            </a:pPr>
            <a:r>
              <a:rPr lang="en-IE" dirty="0" smtClean="0"/>
              <a:t>	</a:t>
            </a:r>
          </a:p>
          <a:p>
            <a:pPr>
              <a:buNone/>
            </a:pPr>
            <a:r>
              <a:rPr lang="en-IE" dirty="0" smtClean="0"/>
              <a:t>	CJEU: Number of members required cannot be set at such a level that it runs counter to the objectives of the EIA directive, including facilitating judicial review</a:t>
            </a:r>
          </a:p>
          <a:p>
            <a:pPr>
              <a:buNone/>
            </a:pPr>
            <a:endParaRPr lang="en-IE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CJEU Jurisprudence on access to justice clause in EIA directive &amp; IED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Participation in environmental decision-making under Article 6 of the EIA directive is </a:t>
            </a:r>
            <a:r>
              <a:rPr lang="en-IE" u="sng" dirty="0" smtClean="0"/>
              <a:t>separate</a:t>
            </a:r>
            <a:r>
              <a:rPr lang="en-IE" dirty="0" smtClean="0"/>
              <a:t> &amp; has a different purpose from judicial review [38] and [48]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Participation in the decision-making procedure has no effect on the conditions for access to the review procedure [38]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Suggests that participation in the (administrative) decision-making procedure </a:t>
            </a:r>
            <a:r>
              <a:rPr lang="en-IE" u="sng" dirty="0" smtClean="0"/>
              <a:t>is not a pre-condition</a:t>
            </a:r>
            <a:r>
              <a:rPr lang="en-IE" dirty="0" smtClean="0"/>
              <a:t> to the right of access to a review procedure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</a:t>
            </a:r>
            <a:endParaRPr lang="en-IE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CJEU Jurisprudence on access to justice clause in EIA directive &amp; IED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E" dirty="0" smtClean="0"/>
              <a:t>	</a:t>
            </a:r>
          </a:p>
          <a:p>
            <a:pPr marL="0" indent="0">
              <a:buNone/>
              <a:tabLst>
                <a:tab pos="360363" algn="l"/>
              </a:tabLst>
            </a:pPr>
            <a:r>
              <a:rPr lang="en-IE" dirty="0"/>
              <a:t>	</a:t>
            </a:r>
            <a:r>
              <a:rPr lang="en-IE" dirty="0" smtClean="0"/>
              <a:t>Case C-240/09, </a:t>
            </a:r>
            <a:r>
              <a:rPr lang="en-IE" i="1" dirty="0" err="1"/>
              <a:t>Lesoochranárske</a:t>
            </a:r>
            <a:r>
              <a:rPr lang="en-IE" i="1" dirty="0"/>
              <a:t> </a:t>
            </a:r>
            <a:r>
              <a:rPr lang="en-IE" i="1" dirty="0" err="1"/>
              <a:t>zoskupenie</a:t>
            </a:r>
            <a:r>
              <a:rPr lang="en-IE" i="1" dirty="0"/>
              <a:t> </a:t>
            </a:r>
            <a:endParaRPr lang="en-IE" i="1" dirty="0" smtClean="0"/>
          </a:p>
          <a:p>
            <a:pPr marL="360363" indent="-360363">
              <a:buNone/>
            </a:pPr>
            <a:r>
              <a:rPr lang="en-IE" i="1" dirty="0"/>
              <a:t>	</a:t>
            </a:r>
            <a:r>
              <a:rPr lang="en-IE" dirty="0" smtClean="0"/>
              <a:t>(Grand Chamber) – “Slovak Brown Bear case”</a:t>
            </a:r>
          </a:p>
          <a:p>
            <a:pPr marL="0" indent="0">
              <a:buNone/>
            </a:pPr>
            <a:endParaRPr lang="en-IE" dirty="0"/>
          </a:p>
          <a:p>
            <a:pPr marL="0" indent="0">
              <a:buNone/>
              <a:tabLst>
                <a:tab pos="360363" algn="l"/>
              </a:tabLst>
            </a:pPr>
            <a:r>
              <a:rPr lang="en-IE" dirty="0" smtClean="0"/>
              <a:t>	Strong emphasis on ensuring </a:t>
            </a:r>
            <a:r>
              <a:rPr lang="en-IE" u="sng" dirty="0" smtClean="0"/>
              <a:t>effective judicial protection</a:t>
            </a:r>
            <a:r>
              <a:rPr lang="en-IE" dirty="0" smtClean="0"/>
              <a:t> 	in the fields covered by EU environmental law</a:t>
            </a:r>
          </a:p>
          <a:p>
            <a:pPr marL="0" indent="0">
              <a:buNone/>
            </a:pPr>
            <a:endParaRPr lang="en-IE" dirty="0"/>
          </a:p>
          <a:p>
            <a:pPr marL="0" indent="0">
              <a:buNone/>
              <a:tabLst>
                <a:tab pos="360363" algn="l"/>
              </a:tabLst>
            </a:pPr>
            <a:r>
              <a:rPr lang="en-IE" dirty="0" smtClean="0"/>
              <a:t>	Aarhus Article 9(3) does not have direct effect in EU law</a:t>
            </a:r>
          </a:p>
          <a:p>
            <a:pPr marL="0" indent="0">
              <a:buNone/>
            </a:pPr>
            <a:r>
              <a:rPr lang="en-IE" dirty="0"/>
              <a:t>	</a:t>
            </a:r>
            <a:endParaRPr lang="en-IE" dirty="0" smtClean="0"/>
          </a:p>
          <a:p>
            <a:pPr marL="0" indent="0">
              <a:buNone/>
              <a:tabLst>
                <a:tab pos="360363" algn="l"/>
              </a:tabLst>
            </a:pPr>
            <a:r>
              <a:rPr lang="en-IE" dirty="0" smtClean="0"/>
              <a:t>	But: duty on national courts to interpret domestic law, 	to the fullest extent possible, to ensure consistency with 	Aarhus Article 9(3) </a:t>
            </a:r>
            <a:endParaRPr lang="en-I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Objectives and Outline Presentation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2000240"/>
            <a:ext cx="7623175" cy="4114800"/>
          </a:xfrm>
        </p:spPr>
        <p:txBody>
          <a:bodyPr/>
          <a:lstStyle/>
          <a:p>
            <a:pPr>
              <a:buNone/>
            </a:pPr>
            <a:endParaRPr lang="de-DE" sz="1600" dirty="0" smtClean="0"/>
          </a:p>
          <a:p>
            <a:pPr>
              <a:buNone/>
            </a:pPr>
            <a:r>
              <a:rPr lang="de-DE" sz="1600" dirty="0" smtClean="0"/>
              <a:t>	</a:t>
            </a:r>
            <a:r>
              <a:rPr lang="de-DE" sz="2400" dirty="0" smtClean="0"/>
              <a:t>-</a:t>
            </a:r>
            <a:r>
              <a:rPr lang="de-DE" sz="1600" dirty="0" smtClean="0"/>
              <a:t>	</a:t>
            </a:r>
            <a:r>
              <a:rPr lang="de-DE" sz="2400" dirty="0" smtClean="0"/>
              <a:t>Introduce Aarhus Convention &amp; EU Law 	provisions governing access to justice to 	enforce the right to participate in 	environmental decision-making at Member 	State level</a:t>
            </a:r>
          </a:p>
          <a:p>
            <a:pPr>
              <a:buNone/>
            </a:pPr>
            <a:endParaRPr lang="de-DE" sz="2400" dirty="0" smtClean="0"/>
          </a:p>
          <a:p>
            <a:pPr>
              <a:buNone/>
            </a:pPr>
            <a:r>
              <a:rPr lang="de-DE" sz="2400" dirty="0"/>
              <a:t>	</a:t>
            </a:r>
            <a:r>
              <a:rPr lang="en-IE" sz="2400" dirty="0"/>
              <a:t>- 	Analyse the CJEU case law on the access to 	justice clauses in the EIA Directive &amp; the 	Industrial Emissions </a:t>
            </a:r>
            <a:r>
              <a:rPr lang="en-IE" sz="2400" dirty="0" smtClean="0"/>
              <a:t>Directive </a:t>
            </a:r>
            <a:endParaRPr lang="en-IE" sz="2400" dirty="0"/>
          </a:p>
          <a:p>
            <a:pPr>
              <a:buNone/>
            </a:pPr>
            <a:endParaRPr lang="de-DE" sz="2400" dirty="0" smtClean="0"/>
          </a:p>
          <a:p>
            <a:pPr>
              <a:buNone/>
            </a:pPr>
            <a:r>
              <a:rPr lang="de-DE" sz="2400" dirty="0" smtClean="0"/>
              <a:t>	</a:t>
            </a:r>
            <a:endParaRPr lang="de-D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CJEU Jurisprudence on access to justice clause in EIA directive &amp; IED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IE" dirty="0" smtClean="0"/>
          </a:p>
          <a:p>
            <a:pPr marL="0" indent="0">
              <a:buNone/>
              <a:tabLst>
                <a:tab pos="360363" algn="l"/>
              </a:tabLst>
            </a:pPr>
            <a:r>
              <a:rPr lang="en-IE" dirty="0"/>
              <a:t>	</a:t>
            </a:r>
            <a:r>
              <a:rPr lang="en-IE" dirty="0" smtClean="0"/>
              <a:t>Case C-115/09, </a:t>
            </a:r>
            <a:r>
              <a:rPr lang="en-IE" i="1" dirty="0"/>
              <a:t>Bund </a:t>
            </a:r>
            <a:r>
              <a:rPr lang="en-IE" i="1" dirty="0" err="1"/>
              <a:t>für</a:t>
            </a:r>
            <a:r>
              <a:rPr lang="en-IE" i="1" dirty="0"/>
              <a:t> </a:t>
            </a:r>
            <a:r>
              <a:rPr lang="en-IE" i="1" dirty="0" err="1"/>
              <a:t>Umwelt</a:t>
            </a:r>
            <a:r>
              <a:rPr lang="en-IE" i="1" dirty="0"/>
              <a:t> und </a:t>
            </a:r>
            <a:r>
              <a:rPr lang="en-IE" i="1" dirty="0" err="1"/>
              <a:t>Naturschutz</a:t>
            </a:r>
            <a:r>
              <a:rPr lang="en-IE" i="1" dirty="0"/>
              <a:t> </a:t>
            </a:r>
            <a:r>
              <a:rPr lang="en-IE" i="1" dirty="0" smtClean="0"/>
              <a:t>(</a:t>
            </a:r>
            <a:r>
              <a:rPr lang="en-IE" i="1" dirty="0" err="1" smtClean="0"/>
              <a:t>Trianel</a:t>
            </a:r>
            <a:r>
              <a:rPr lang="en-IE" i="1" dirty="0" smtClean="0"/>
              <a:t>)</a:t>
            </a:r>
            <a:endParaRPr lang="en-IE" i="1" dirty="0"/>
          </a:p>
          <a:p>
            <a:pPr marL="0" indent="0">
              <a:buNone/>
            </a:pPr>
            <a:r>
              <a:rPr lang="en-IE" i="1" dirty="0" smtClean="0"/>
              <a:t>	</a:t>
            </a:r>
          </a:p>
          <a:p>
            <a:pPr marL="0" indent="0">
              <a:buNone/>
              <a:tabLst>
                <a:tab pos="360363" algn="l"/>
              </a:tabLst>
            </a:pPr>
            <a:r>
              <a:rPr lang="en-IE" i="1" dirty="0"/>
              <a:t>	</a:t>
            </a:r>
            <a:r>
              <a:rPr lang="en-IE" dirty="0" smtClean="0"/>
              <a:t>Under national law, access to a review procedure was 	conditional on demonstrating that the contested 	administrative decision impaired an individual right </a:t>
            </a:r>
            <a:r>
              <a:rPr lang="en-IE" i="1" dirty="0" smtClean="0"/>
              <a:t>	</a:t>
            </a:r>
          </a:p>
          <a:p>
            <a:pPr marL="0" indent="0">
              <a:buNone/>
            </a:pPr>
            <a:endParaRPr lang="en-IE" i="1" dirty="0" smtClean="0"/>
          </a:p>
          <a:p>
            <a:pPr marL="0" indent="0">
              <a:buNone/>
              <a:tabLst>
                <a:tab pos="360363" algn="l"/>
              </a:tabLst>
            </a:pPr>
            <a:r>
              <a:rPr lang="en-IE" dirty="0" smtClean="0"/>
              <a:t>	CJEU: </a:t>
            </a:r>
            <a:r>
              <a:rPr lang="en-IE" i="1" dirty="0" smtClean="0"/>
              <a:t>S</a:t>
            </a:r>
            <a:r>
              <a:rPr lang="en-IE" dirty="0" smtClean="0"/>
              <a:t>uch a limitation could </a:t>
            </a:r>
            <a:r>
              <a:rPr lang="en-IE" u="sng" dirty="0" smtClean="0"/>
              <a:t>not</a:t>
            </a:r>
            <a:r>
              <a:rPr lang="en-IE" dirty="0" smtClean="0"/>
              <a:t> be applied to ENGOs</a:t>
            </a:r>
          </a:p>
          <a:p>
            <a:pPr marL="0" indent="0">
              <a:buNone/>
            </a:pPr>
            <a:endParaRPr lang="en-IE" dirty="0"/>
          </a:p>
          <a:p>
            <a:pPr marL="0" indent="0">
              <a:buNone/>
              <a:tabLst>
                <a:tab pos="360363" algn="l"/>
              </a:tabLst>
            </a:pPr>
            <a:r>
              <a:rPr lang="en-IE" dirty="0" smtClean="0"/>
              <a:t>	Aarhus &amp; EIA directive give ENGOs a right to protect the 	general public interest </a:t>
            </a:r>
            <a:r>
              <a:rPr lang="en-IE" b="1" dirty="0" smtClean="0">
                <a:latin typeface="Calibri"/>
              </a:rPr>
              <a:t>→</a:t>
            </a:r>
            <a:r>
              <a:rPr lang="en-IE" dirty="0" smtClean="0">
                <a:latin typeface="Calibri"/>
              </a:rPr>
              <a:t> </a:t>
            </a:r>
            <a:r>
              <a:rPr lang="en-IE" dirty="0" smtClean="0"/>
              <a:t>no requirement to demonstrate 	impairment of an individual right can be imposed on ENGOs</a:t>
            </a:r>
            <a:endParaRPr lang="en-IE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CJEU Jurisprudence on access to justice clause in EIA directive &amp; IED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tabLst>
                <a:tab pos="360363" algn="l"/>
              </a:tabLst>
            </a:pPr>
            <a:endParaRPr lang="en-IE" dirty="0" smtClean="0"/>
          </a:p>
          <a:p>
            <a:pPr marL="0" indent="0">
              <a:buNone/>
              <a:tabLst>
                <a:tab pos="360363" algn="l"/>
              </a:tabLst>
            </a:pPr>
            <a:r>
              <a:rPr lang="en-IE" dirty="0"/>
              <a:t>	</a:t>
            </a:r>
            <a:r>
              <a:rPr lang="en-IE" b="1" dirty="0" smtClean="0"/>
              <a:t>Projects authorised by legislative act </a:t>
            </a:r>
          </a:p>
          <a:p>
            <a:pPr marL="0" indent="0">
              <a:buNone/>
              <a:tabLst>
                <a:tab pos="360363" algn="l"/>
              </a:tabLst>
            </a:pPr>
            <a:endParaRPr lang="en-IE" b="1" dirty="0" smtClean="0"/>
          </a:p>
          <a:p>
            <a:pPr marL="0" indent="0">
              <a:buNone/>
              <a:tabLst>
                <a:tab pos="360363" algn="l"/>
              </a:tabLst>
            </a:pPr>
            <a:r>
              <a:rPr lang="en-IE" dirty="0" smtClean="0"/>
              <a:t>	Joined </a:t>
            </a:r>
            <a:r>
              <a:rPr lang="en-IE" dirty="0"/>
              <a:t>Cases C-128/09 to C-131/09, C-134/09 </a:t>
            </a:r>
            <a:r>
              <a:rPr lang="en-IE" dirty="0" smtClean="0"/>
              <a:t>&amp; </a:t>
            </a:r>
          </a:p>
          <a:p>
            <a:pPr marL="0" indent="0">
              <a:buNone/>
              <a:tabLst>
                <a:tab pos="360363" algn="l"/>
              </a:tabLst>
            </a:pPr>
            <a:r>
              <a:rPr lang="en-IE" dirty="0"/>
              <a:t>	</a:t>
            </a:r>
            <a:r>
              <a:rPr lang="en-IE" dirty="0" smtClean="0"/>
              <a:t>C-135/09, </a:t>
            </a:r>
            <a:r>
              <a:rPr lang="en-IE" i="1" dirty="0" err="1" smtClean="0"/>
              <a:t>Boxus</a:t>
            </a:r>
            <a:r>
              <a:rPr lang="en-IE" i="1" dirty="0" smtClean="0"/>
              <a:t> </a:t>
            </a:r>
            <a:r>
              <a:rPr lang="en-IE" dirty="0" smtClean="0"/>
              <a:t>(Grand Chamber) &amp; Case C-182/10, </a:t>
            </a:r>
            <a:r>
              <a:rPr lang="en-IE" i="1" dirty="0" smtClean="0"/>
              <a:t>Solvay </a:t>
            </a:r>
            <a:endParaRPr lang="en-IE" dirty="0" smtClean="0"/>
          </a:p>
          <a:p>
            <a:pPr marL="0" indent="0">
              <a:buNone/>
              <a:tabLst>
                <a:tab pos="360363" algn="l"/>
              </a:tabLst>
            </a:pPr>
            <a:r>
              <a:rPr lang="en-IE" i="1" dirty="0" smtClean="0"/>
              <a:t>	</a:t>
            </a:r>
          </a:p>
          <a:p>
            <a:pPr marL="0" indent="0">
              <a:buNone/>
              <a:tabLst>
                <a:tab pos="360363" algn="l"/>
              </a:tabLst>
            </a:pPr>
            <a:r>
              <a:rPr lang="en-IE" i="1" dirty="0" smtClean="0"/>
              <a:t>	</a:t>
            </a:r>
            <a:r>
              <a:rPr lang="en-IE" dirty="0" smtClean="0"/>
              <a:t>When a project is </a:t>
            </a:r>
            <a:r>
              <a:rPr lang="en-IE" u="sng" dirty="0" smtClean="0"/>
              <a:t>adopted by a legislative act</a:t>
            </a:r>
            <a:r>
              <a:rPr lang="en-IE" dirty="0" smtClean="0"/>
              <a:t>, a review 	procedure must be available to verify that the legislative act 	in question fulfils certain conditions &amp; to ensure that the 	objectives of the EIA directive are met through the legislative 	process</a:t>
            </a:r>
          </a:p>
          <a:p>
            <a:pPr marL="0" indent="0">
              <a:buNone/>
              <a:tabLst>
                <a:tab pos="360363" algn="l"/>
              </a:tabLst>
            </a:pPr>
            <a:r>
              <a:rPr lang="en-IE" dirty="0" smtClean="0"/>
              <a:t>	</a:t>
            </a:r>
            <a:endParaRPr lang="en-IE" i="1" dirty="0" smtClean="0"/>
          </a:p>
          <a:p>
            <a:pPr marL="0" indent="0">
              <a:buNone/>
            </a:pPr>
            <a:endParaRPr lang="en-IE" dirty="0"/>
          </a:p>
          <a:p>
            <a:pPr marL="0" indent="0">
              <a:buNone/>
              <a:tabLst>
                <a:tab pos="360363" algn="l"/>
              </a:tabLst>
            </a:pPr>
            <a:r>
              <a:rPr lang="en-IE" dirty="0" smtClean="0"/>
              <a:t>	</a:t>
            </a:r>
            <a:endParaRPr lang="en-IE" i="1" dirty="0"/>
          </a:p>
          <a:p>
            <a:pPr marL="0" indent="0">
              <a:buNone/>
            </a:pPr>
            <a:endParaRPr lang="en-IE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CJEU Jurisprudence on access to justice clause in EIA directive &amp; IED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E" dirty="0" smtClean="0"/>
              <a:t>	</a:t>
            </a:r>
          </a:p>
          <a:p>
            <a:pPr marL="0" indent="0">
              <a:buNone/>
              <a:tabLst>
                <a:tab pos="360363" algn="l"/>
              </a:tabLst>
            </a:pPr>
            <a:r>
              <a:rPr lang="en-IE" dirty="0"/>
              <a:t>	</a:t>
            </a:r>
            <a:r>
              <a:rPr lang="en-IE" b="1" dirty="0" smtClean="0"/>
              <a:t>Interim measures to suspend the application of a permit 	pending final determination of review procedure</a:t>
            </a:r>
          </a:p>
          <a:p>
            <a:pPr marL="0" indent="0">
              <a:buNone/>
              <a:tabLst>
                <a:tab pos="360363" algn="l"/>
              </a:tabLst>
            </a:pPr>
            <a:r>
              <a:rPr lang="en-IE" dirty="0" smtClean="0"/>
              <a:t>	</a:t>
            </a:r>
          </a:p>
          <a:p>
            <a:pPr marL="0" indent="0">
              <a:buNone/>
              <a:tabLst>
                <a:tab pos="360363" algn="l"/>
              </a:tabLst>
            </a:pPr>
            <a:r>
              <a:rPr lang="en-IE" dirty="0" smtClean="0"/>
              <a:t>	Case C-416, </a:t>
            </a:r>
            <a:r>
              <a:rPr lang="en-IE" i="1" dirty="0" err="1" smtClean="0"/>
              <a:t>Križan</a:t>
            </a:r>
            <a:r>
              <a:rPr lang="en-IE" dirty="0" smtClean="0"/>
              <a:t> (Grand Chamber)</a:t>
            </a:r>
          </a:p>
          <a:p>
            <a:pPr marL="0" indent="0">
              <a:buNone/>
              <a:tabLst>
                <a:tab pos="360363" algn="l"/>
              </a:tabLst>
            </a:pPr>
            <a:endParaRPr lang="en-IE" dirty="0" smtClean="0"/>
          </a:p>
          <a:p>
            <a:pPr marL="0" indent="0">
              <a:buNone/>
              <a:tabLst>
                <a:tab pos="360363" algn="l"/>
              </a:tabLst>
            </a:pPr>
            <a:r>
              <a:rPr lang="en-IE" dirty="0" smtClean="0"/>
              <a:t>	The effectiveness of the right of access to a review 	procedure under the access to justice clause in the IPPC 	directive (now IED) demands that the public concerned must 	have </a:t>
            </a:r>
            <a:r>
              <a:rPr lang="en-IE" u="sng" dirty="0" smtClean="0"/>
              <a:t>the right to seek interim measures </a:t>
            </a:r>
          </a:p>
          <a:p>
            <a:pPr marL="0" indent="0">
              <a:buNone/>
              <a:tabLst>
                <a:tab pos="360363" algn="l"/>
              </a:tabLst>
            </a:pPr>
            <a:endParaRPr lang="en-IE" i="1" dirty="0" smtClean="0"/>
          </a:p>
          <a:p>
            <a:pPr marL="0" indent="0">
              <a:buNone/>
              <a:tabLst>
                <a:tab pos="360363" algn="l"/>
              </a:tabLst>
            </a:pPr>
            <a:r>
              <a:rPr lang="en-IE" i="1" dirty="0" smtClean="0"/>
              <a:t>	</a:t>
            </a:r>
          </a:p>
          <a:p>
            <a:pPr marL="0" indent="0">
              <a:buNone/>
              <a:tabLst>
                <a:tab pos="360363" algn="l"/>
              </a:tabLst>
            </a:pPr>
            <a:endParaRPr lang="en-IE" i="1" dirty="0" smtClean="0"/>
          </a:p>
          <a:p>
            <a:pPr marL="0" indent="0">
              <a:buNone/>
              <a:tabLst>
                <a:tab pos="360363" algn="l"/>
              </a:tabLst>
            </a:pPr>
            <a:r>
              <a:rPr lang="en-IE" i="1" dirty="0" smtClean="0"/>
              <a:t>	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CJEU Jurisprudence on access to justice clause in EIA directive &amp; IED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</a:t>
            </a:r>
            <a:r>
              <a:rPr lang="en-IE" b="1" dirty="0" smtClean="0"/>
              <a:t>Review procedure must not be “prohibitively expensive”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Case C-427/07, </a:t>
            </a:r>
            <a:r>
              <a:rPr lang="en-IE" i="1" dirty="0" smtClean="0"/>
              <a:t>Commission v Ireland </a:t>
            </a:r>
          </a:p>
          <a:p>
            <a:pPr>
              <a:buNone/>
            </a:pPr>
            <a:endParaRPr lang="en-IE" i="1" dirty="0" smtClean="0"/>
          </a:p>
          <a:p>
            <a:pPr>
              <a:buNone/>
            </a:pPr>
            <a:r>
              <a:rPr lang="en-IE" i="1" dirty="0" smtClean="0"/>
              <a:t>	</a:t>
            </a:r>
            <a:r>
              <a:rPr lang="en-IE" dirty="0" smtClean="0"/>
              <a:t>A </a:t>
            </a:r>
            <a:r>
              <a:rPr lang="en-IE" u="sng" dirty="0" smtClean="0"/>
              <a:t>judicial discretion</a:t>
            </a:r>
            <a:r>
              <a:rPr lang="en-IE" dirty="0" smtClean="0"/>
              <a:t> to determine costs liability, for example by </a:t>
            </a:r>
            <a:r>
              <a:rPr lang="en-IE" dirty="0" err="1" smtClean="0"/>
              <a:t>disapplying</a:t>
            </a:r>
            <a:r>
              <a:rPr lang="en-IE" dirty="0" smtClean="0"/>
              <a:t> the usual “loser pays principle” in certain circumstances, was not sufficient to transpose the ban on prohibitive costs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</a:t>
            </a:r>
          </a:p>
          <a:p>
            <a:pPr>
              <a:buNone/>
            </a:pPr>
            <a:r>
              <a:rPr lang="en-IE" i="1" dirty="0" smtClean="0"/>
              <a:t>	</a:t>
            </a:r>
          </a:p>
          <a:p>
            <a:pPr>
              <a:buNone/>
            </a:pPr>
            <a:r>
              <a:rPr lang="en-IE" dirty="0" smtClean="0"/>
              <a:t>	</a:t>
            </a:r>
          </a:p>
          <a:p>
            <a:pPr>
              <a:buNone/>
            </a:pPr>
            <a:r>
              <a:rPr lang="en-IE" dirty="0" smtClean="0"/>
              <a:t>	</a:t>
            </a:r>
            <a:endParaRPr lang="en-IE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CJEU Jurisprudence on access to justice clause in EIA directive &amp; IED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Case C-260/11, </a:t>
            </a:r>
            <a:r>
              <a:rPr lang="en-IE" i="1" dirty="0" smtClean="0"/>
              <a:t>Edwards </a:t>
            </a:r>
          </a:p>
          <a:p>
            <a:pPr>
              <a:buNone/>
            </a:pPr>
            <a:r>
              <a:rPr lang="en-IE" i="1" dirty="0" smtClean="0"/>
              <a:t>	</a:t>
            </a:r>
            <a:r>
              <a:rPr lang="en-IE" dirty="0" smtClean="0"/>
              <a:t>Case C-530/11, </a:t>
            </a:r>
            <a:r>
              <a:rPr lang="en-IE" i="1" dirty="0" smtClean="0"/>
              <a:t>Commission v United Kingdom</a:t>
            </a:r>
          </a:p>
          <a:p>
            <a:pPr>
              <a:buNone/>
            </a:pPr>
            <a:endParaRPr lang="en-IE" i="1" dirty="0" smtClean="0"/>
          </a:p>
          <a:p>
            <a:pPr>
              <a:buNone/>
            </a:pPr>
            <a:r>
              <a:rPr lang="en-IE" i="1" dirty="0" smtClean="0"/>
              <a:t>	</a:t>
            </a:r>
            <a:r>
              <a:rPr lang="en-IE" dirty="0" smtClean="0"/>
              <a:t>Meaning of “not prohibitively expensive” review procedure?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</a:t>
            </a:r>
            <a:r>
              <a:rPr lang="en-IE" u="sng" dirty="0" smtClean="0"/>
              <a:t>Criteria</a:t>
            </a:r>
            <a:r>
              <a:rPr lang="en-IE" dirty="0" smtClean="0"/>
              <a:t> to be applied by national court in assessing that requirement?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Objective is to give public concerned “wide access to justice” to ensure the public play “</a:t>
            </a:r>
            <a:r>
              <a:rPr lang="en-IE" u="sng" dirty="0" smtClean="0"/>
              <a:t>an active role</a:t>
            </a:r>
            <a:r>
              <a:rPr lang="en-IE" dirty="0" smtClean="0"/>
              <a:t>” in environmental protection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</a:t>
            </a:r>
            <a:endParaRPr lang="en-IE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CJEU Jurisprudence on access to justice clause in EIA directive &amp; IED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The public concerned </a:t>
            </a:r>
            <a:r>
              <a:rPr lang="en-IE" u="sng" dirty="0" smtClean="0"/>
              <a:t>should not be prevented from seeking review</a:t>
            </a:r>
            <a:r>
              <a:rPr lang="en-IE" dirty="0" smtClean="0"/>
              <a:t> by the courts by reason of the financial burden that might arise as a result 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Account must be taken of the interest of the person wishing to defend their rights </a:t>
            </a:r>
          </a:p>
          <a:p>
            <a:pPr>
              <a:buNone/>
            </a:pPr>
            <a:r>
              <a:rPr lang="en-IE" dirty="0" smtClean="0"/>
              <a:t>				</a:t>
            </a:r>
            <a:r>
              <a:rPr lang="en-IE" b="1" dirty="0" smtClean="0"/>
              <a:t> &amp;</a:t>
            </a:r>
            <a:r>
              <a:rPr lang="en-IE" dirty="0" smtClean="0"/>
              <a:t> </a:t>
            </a:r>
          </a:p>
          <a:p>
            <a:pPr>
              <a:buNone/>
            </a:pPr>
            <a:r>
              <a:rPr lang="en-IE" dirty="0" smtClean="0"/>
              <a:t>	</a:t>
            </a:r>
            <a:r>
              <a:rPr lang="en-IE" u="sng" dirty="0" smtClean="0"/>
              <a:t>the public interest in the protection of the environment</a:t>
            </a:r>
          </a:p>
          <a:p>
            <a:pPr>
              <a:buNone/>
            </a:pPr>
            <a:endParaRPr lang="en-IE" u="sng" dirty="0" smtClean="0"/>
          </a:p>
          <a:p>
            <a:pPr>
              <a:buNone/>
            </a:pPr>
            <a:r>
              <a:rPr lang="en-IE" dirty="0" smtClean="0"/>
              <a:t>	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CJEU Jurisprudence on access to justice clause in EIA directive &amp; IED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Not an exclusively subjective approach, but </a:t>
            </a:r>
            <a:r>
              <a:rPr lang="en-IE" u="sng" dirty="0" smtClean="0"/>
              <a:t>also</a:t>
            </a:r>
            <a:r>
              <a:rPr lang="en-IE" dirty="0" smtClean="0"/>
              <a:t> an objective analysis of the costs involved </a:t>
            </a:r>
            <a:r>
              <a:rPr lang="en-IE" b="1" dirty="0" smtClean="0">
                <a:latin typeface="Calibri"/>
              </a:rPr>
              <a:t>→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b="1" dirty="0" smtClean="0"/>
              <a:t>	Costs must not exceed the financial resources of person concerned and must not be “objectively unreasonable” </a:t>
            </a:r>
          </a:p>
          <a:p>
            <a:pPr>
              <a:buNone/>
            </a:pPr>
            <a:endParaRPr lang="en-IE" u="sng" dirty="0" smtClean="0"/>
          </a:p>
          <a:p>
            <a:pPr>
              <a:buNone/>
            </a:pPr>
            <a:r>
              <a:rPr lang="en-IE" dirty="0" smtClean="0"/>
              <a:t>	</a:t>
            </a:r>
            <a:r>
              <a:rPr lang="en-IE" b="1" u="sng" dirty="0" smtClean="0"/>
              <a:t>Relevant assessment criteria</a:t>
            </a:r>
            <a:r>
              <a:rPr lang="en-IE" b="1" dirty="0" smtClean="0"/>
              <a:t>:</a:t>
            </a:r>
          </a:p>
          <a:p>
            <a:pPr>
              <a:buNone/>
            </a:pPr>
            <a:r>
              <a:rPr lang="en-IE" dirty="0" smtClean="0"/>
              <a:t>	National legal context must be considered, incl. all the relevant provisions of national law, any national legal aid scheme or costs protection regime</a:t>
            </a:r>
          </a:p>
          <a:p>
            <a:pPr>
              <a:buNone/>
            </a:pPr>
            <a:r>
              <a:rPr lang="en-IE" dirty="0" smtClean="0"/>
              <a:t>	</a:t>
            </a:r>
          </a:p>
          <a:p>
            <a:pPr>
              <a:buNone/>
            </a:pPr>
            <a:r>
              <a:rPr lang="en-IE" dirty="0" smtClean="0"/>
              <a:t>	</a:t>
            </a:r>
            <a:endParaRPr lang="en-I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CJEU Jurisprudence on access to justice clause in EIA directive &amp; IED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Other factors that may be taken into account: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	- Situation of the parties concerned</a:t>
            </a:r>
          </a:p>
          <a:p>
            <a:pPr>
              <a:buNone/>
            </a:pPr>
            <a:r>
              <a:rPr lang="en-IE" dirty="0" smtClean="0"/>
              <a:t>		- Whether applicant has a reasonable prospect of success</a:t>
            </a:r>
          </a:p>
          <a:p>
            <a:pPr>
              <a:buNone/>
            </a:pPr>
            <a:r>
              <a:rPr lang="en-IE" dirty="0" smtClean="0"/>
              <a:t>		- Importance of what is at stake for the applicant &amp; for 		  protection of the environment</a:t>
            </a:r>
          </a:p>
          <a:p>
            <a:pPr>
              <a:buNone/>
            </a:pPr>
            <a:r>
              <a:rPr lang="en-IE" dirty="0" smtClean="0"/>
              <a:t>		- Complexity of the relevant law &amp; procedure</a:t>
            </a:r>
          </a:p>
          <a:p>
            <a:pPr>
              <a:buNone/>
            </a:pPr>
            <a:r>
              <a:rPr lang="en-IE" dirty="0" smtClean="0"/>
              <a:t>		- Potentially frivolous nature of the claim</a:t>
            </a:r>
          </a:p>
          <a:p>
            <a:pPr>
              <a:buNone/>
            </a:pPr>
            <a:r>
              <a:rPr lang="en-IE" dirty="0" smtClean="0"/>
              <a:t>		- Costs already incurred at earlier levels in the same 	  	  dispute	</a:t>
            </a:r>
            <a:endParaRPr lang="en-IE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CJEU Jurisprudence on access to justice clause in EIA directive &amp; IED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</a:t>
            </a:r>
            <a:r>
              <a:rPr lang="en-IE" b="1" dirty="0" smtClean="0"/>
              <a:t>Cross-undertakings for the grant of interim relief</a:t>
            </a:r>
            <a:r>
              <a:rPr lang="en-IE" dirty="0" smtClean="0"/>
              <a:t>	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Case C-530/11, </a:t>
            </a:r>
            <a:r>
              <a:rPr lang="en-IE" i="1" dirty="0" smtClean="0"/>
              <a:t>Commission v United Kingdom</a:t>
            </a:r>
          </a:p>
          <a:p>
            <a:pPr>
              <a:buNone/>
            </a:pPr>
            <a:endParaRPr lang="en-IE" i="1" dirty="0" smtClean="0"/>
          </a:p>
          <a:p>
            <a:pPr>
              <a:buNone/>
            </a:pPr>
            <a:r>
              <a:rPr lang="en-IE" i="1" dirty="0" smtClean="0"/>
              <a:t>	</a:t>
            </a:r>
            <a:r>
              <a:rPr lang="en-IE" dirty="0" smtClean="0"/>
              <a:t>Ban on prohibitive expense </a:t>
            </a:r>
            <a:r>
              <a:rPr lang="en-IE" u="sng" dirty="0" smtClean="0"/>
              <a:t>also applies</a:t>
            </a:r>
            <a:r>
              <a:rPr lang="en-IE" dirty="0" smtClean="0"/>
              <a:t> to the financial costs resulting from measures which the national court might impose as a condition to the grant of interim measures </a:t>
            </a:r>
          </a:p>
          <a:p>
            <a:pPr>
              <a:buNone/>
            </a:pPr>
            <a:r>
              <a:rPr lang="en-IE" dirty="0" smtClean="0"/>
              <a:t>	(e.g. an undertaking in damages)</a:t>
            </a:r>
            <a:br>
              <a:rPr lang="en-IE" dirty="0" smtClean="0"/>
            </a:br>
            <a:endParaRPr lang="en-IE" dirty="0" smtClean="0"/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	</a:t>
            </a:r>
          </a:p>
          <a:p>
            <a:pPr>
              <a:buNone/>
            </a:pPr>
            <a:endParaRPr lang="en-IE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CJEU Jurisprudence on access to justice clause in EIA directive &amp; IED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dirty="0" smtClean="0"/>
          </a:p>
          <a:p>
            <a:pPr>
              <a:buNone/>
            </a:pPr>
            <a:r>
              <a:rPr lang="en-IE" b="1" dirty="0" smtClean="0"/>
              <a:t>	Temporal application of access to justice clause in EIA directive?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Case C-72/12, </a:t>
            </a:r>
            <a:r>
              <a:rPr lang="en-IE" i="1" dirty="0" err="1" smtClean="0"/>
              <a:t>Altrip</a:t>
            </a:r>
            <a:endParaRPr lang="en-IE" i="1" dirty="0" smtClean="0"/>
          </a:p>
          <a:p>
            <a:pPr>
              <a:buNone/>
            </a:pPr>
            <a:endParaRPr lang="en-IE" i="1" dirty="0" smtClean="0"/>
          </a:p>
          <a:p>
            <a:pPr>
              <a:buNone/>
            </a:pPr>
            <a:r>
              <a:rPr lang="en-IE" i="1" dirty="0" smtClean="0"/>
              <a:t>	</a:t>
            </a:r>
            <a:r>
              <a:rPr lang="en-IE" dirty="0" smtClean="0"/>
              <a:t>Access to justice obligation applies to developments consent procedures </a:t>
            </a:r>
            <a:r>
              <a:rPr lang="en-IE" u="sng" dirty="0" smtClean="0"/>
              <a:t>initiated before 25 June 2005</a:t>
            </a:r>
            <a:r>
              <a:rPr lang="en-IE" dirty="0" smtClean="0"/>
              <a:t> (the deadline for transposition of Dir. 2003/35/EC) when they result in the granting of development consent </a:t>
            </a:r>
            <a:r>
              <a:rPr lang="en-IE" u="sng" dirty="0" smtClean="0"/>
              <a:t>after that date</a:t>
            </a:r>
            <a:endParaRPr lang="en-IE" u="sn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Objectives and Outline Presentation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sz="2400" dirty="0" smtClean="0"/>
              <a:t>	-	Consider the role of </a:t>
            </a:r>
            <a:r>
              <a:rPr lang="en-IE" sz="2400" u="sng" dirty="0" smtClean="0"/>
              <a:t>the national judge</a:t>
            </a:r>
            <a:r>
              <a:rPr lang="en-IE" sz="2400" dirty="0" smtClean="0"/>
              <a:t> in 		delivering access to justice under EIA 	Directive &amp; Industrial Emissions Directive	  	</a:t>
            </a:r>
          </a:p>
          <a:p>
            <a:pPr>
              <a:buNone/>
            </a:pPr>
            <a:r>
              <a:rPr lang="en-IE" sz="2400" dirty="0" smtClean="0"/>
              <a:t>	-	Identify and explore current issues on access </a:t>
            </a:r>
          </a:p>
          <a:p>
            <a:pPr>
              <a:buNone/>
            </a:pPr>
            <a:r>
              <a:rPr lang="en-IE" sz="2400" dirty="0" smtClean="0"/>
              <a:t>		to justice at national level via a </a:t>
            </a:r>
            <a:r>
              <a:rPr lang="en-IE" sz="2400" b="1" u="sng" dirty="0" smtClean="0"/>
              <a:t>Case Study</a:t>
            </a:r>
          </a:p>
          <a:p>
            <a:pPr>
              <a:buNone/>
            </a:pPr>
            <a:endParaRPr lang="en-IE" sz="2400" b="1" u="sng" dirty="0" smtClean="0"/>
          </a:p>
          <a:p>
            <a:pPr>
              <a:buNone/>
            </a:pPr>
            <a:r>
              <a:rPr lang="en-IE" sz="2400" b="1" dirty="0" smtClean="0"/>
              <a:t>	</a:t>
            </a:r>
            <a:r>
              <a:rPr lang="en-IE" sz="2400" dirty="0" smtClean="0"/>
              <a:t>-	Consider likely future developments</a:t>
            </a:r>
          </a:p>
          <a:p>
            <a:pPr>
              <a:buNone/>
            </a:pPr>
            <a:endParaRPr lang="en-IE" sz="2400" dirty="0" smtClean="0"/>
          </a:p>
          <a:p>
            <a:pPr>
              <a:buNone/>
            </a:pPr>
            <a:r>
              <a:rPr lang="en-IE" sz="2400" dirty="0" smtClean="0"/>
              <a:t>	</a:t>
            </a:r>
          </a:p>
          <a:p>
            <a:pPr>
              <a:buNone/>
            </a:pPr>
            <a:endParaRPr lang="en-IE" sz="24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CJEU Jurisprudence on access to justice clause in EIA directive &amp; IED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</a:t>
            </a:r>
            <a:r>
              <a:rPr lang="en-IE" b="1" dirty="0" smtClean="0"/>
              <a:t>Limitation on grounds on which legality of decision may be challenged?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Case C-72/12, </a:t>
            </a:r>
            <a:r>
              <a:rPr lang="en-IE" i="1" dirty="0" err="1" smtClean="0"/>
              <a:t>Altrip</a:t>
            </a:r>
            <a:endParaRPr lang="en-IE" i="1" dirty="0" smtClean="0"/>
          </a:p>
          <a:p>
            <a:pPr>
              <a:buNone/>
            </a:pPr>
            <a:r>
              <a:rPr lang="en-IE" i="1" dirty="0" smtClean="0"/>
              <a:t>	</a:t>
            </a:r>
          </a:p>
          <a:p>
            <a:pPr>
              <a:buNone/>
            </a:pPr>
            <a:r>
              <a:rPr lang="en-IE" i="1" dirty="0" smtClean="0"/>
              <a:t>	</a:t>
            </a:r>
            <a:r>
              <a:rPr lang="en-IE" dirty="0" smtClean="0"/>
              <a:t>Member States cannot limit the right to challenge a decision to situations where no EIA was carried out 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It must also extend to situations were the EIA was allegedly defective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</a:t>
            </a:r>
            <a:endParaRPr lang="en-IE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CJEU Jurisprudence on access to justice clause in EIA directive &amp; IED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Case C-137/14, </a:t>
            </a:r>
            <a:r>
              <a:rPr lang="en-IE" i="1" dirty="0" smtClean="0"/>
              <a:t>Commission v Germany </a:t>
            </a:r>
          </a:p>
          <a:p>
            <a:pPr>
              <a:buNone/>
            </a:pPr>
            <a:r>
              <a:rPr lang="en-IE" dirty="0" smtClean="0"/>
              <a:t>	</a:t>
            </a:r>
          </a:p>
          <a:p>
            <a:pPr>
              <a:buNone/>
            </a:pPr>
            <a:r>
              <a:rPr lang="en-IE" dirty="0" smtClean="0"/>
              <a:t>	Infringement proceedings pending before CJEU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Raises a number of interesting issues around implementation of the access to justice clauses in the EIA Directive &amp; the IED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Including: restrictions on standing and limitations on the grounds on which the legality of a decision may be challenged</a:t>
            </a:r>
            <a:endParaRPr lang="en-IE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CJEU Jurisprudence on access to justice clause in EIA directive &amp; IED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</a:t>
            </a:r>
            <a:r>
              <a:rPr lang="en-IE" b="1" dirty="0" smtClean="0"/>
              <a:t>Remedies for breach of EIA directive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Case C-420/11, </a:t>
            </a:r>
            <a:r>
              <a:rPr lang="en-IE" i="1" dirty="0" err="1" smtClean="0"/>
              <a:t>Leth</a:t>
            </a:r>
            <a:endParaRPr lang="en-IE" i="1" dirty="0" smtClean="0"/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Fact that an EIA was not carried out, in breach of EIA directive, does not, in principle, by itself, confer a right to compensation on an individual for purely pecuniary damages caused by the decrease in value of their property due to environmental effects </a:t>
            </a:r>
          </a:p>
          <a:p>
            <a:pPr>
              <a:buNone/>
            </a:pPr>
            <a:r>
              <a:rPr lang="en-IE" dirty="0" smtClean="0"/>
              <a:t>	National court must examine the facts &amp; determine whether the criteria for State liability have been established</a:t>
            </a:r>
          </a:p>
          <a:p>
            <a:pPr>
              <a:buNone/>
            </a:pPr>
            <a:r>
              <a:rPr lang="en-IE" dirty="0" smtClean="0"/>
              <a:t>	</a:t>
            </a:r>
            <a:endParaRPr lang="en-IE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CJEU Jurisprudence on access to justice clause in EIA directive &amp; IED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</a:t>
            </a:r>
            <a:r>
              <a:rPr lang="en-IE" b="1" dirty="0" smtClean="0"/>
              <a:t>Private property rights?  –  Not a trump card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The right to property is not an absolute right – must be viewed in relation to its social function &amp; its exercise may be restricted for objectives of general interest – including the protection of the environment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 Case C-416, </a:t>
            </a:r>
            <a:r>
              <a:rPr lang="en-IE" i="1" dirty="0" err="1" smtClean="0"/>
              <a:t>Križan</a:t>
            </a:r>
            <a:r>
              <a:rPr lang="en-IE" dirty="0" smtClean="0"/>
              <a:t> (Grand Chamber)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Cf. Case C-206/13, </a:t>
            </a:r>
            <a:r>
              <a:rPr lang="en-IE" i="1" dirty="0" err="1" smtClean="0"/>
              <a:t>Siragusa</a:t>
            </a:r>
            <a:endParaRPr lang="en-IE" i="1" dirty="0" smtClean="0"/>
          </a:p>
          <a:p>
            <a:pPr>
              <a:buNone/>
            </a:pPr>
            <a:r>
              <a:rPr lang="en-IE" dirty="0" smtClean="0"/>
              <a:t>	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</a:t>
            </a:r>
            <a:endParaRPr lang="en-IE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CJEU Jurisprudence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</a:t>
            </a:r>
            <a:r>
              <a:rPr lang="en-IE" b="1" dirty="0" smtClean="0"/>
              <a:t>Remedies where Member State is found to be in breach of EU environmental law </a:t>
            </a:r>
          </a:p>
          <a:p>
            <a:pPr>
              <a:buNone/>
            </a:pPr>
            <a:endParaRPr lang="en-IE" dirty="0" smtClean="0"/>
          </a:p>
          <a:p>
            <a:pPr algn="just">
              <a:buNone/>
            </a:pPr>
            <a:r>
              <a:rPr lang="en-IE" dirty="0" smtClean="0"/>
              <a:t>	Case C-404/13, </a:t>
            </a:r>
            <a:r>
              <a:rPr lang="en-IE" i="1" dirty="0" smtClean="0"/>
              <a:t>Client Earth, </a:t>
            </a:r>
            <a:r>
              <a:rPr lang="en-IE" dirty="0" smtClean="0"/>
              <a:t>judgment delivered 19 November 2014 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In the event of non-compliance with the Air Quality Directive (Directive 2008/50/EC) Arts 13 &amp;/or 22, what remedies must a national court provide?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</a:t>
            </a:r>
          </a:p>
          <a:p>
            <a:pPr>
              <a:buNone/>
            </a:pPr>
            <a:r>
              <a:rPr lang="en-IE" dirty="0" smtClean="0"/>
              <a:t>	</a:t>
            </a:r>
            <a:endParaRPr lang="en-IE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Case C-404/13 </a:t>
            </a:r>
            <a:r>
              <a:rPr lang="en-IE" b="1" i="1" dirty="0" smtClean="0"/>
              <a:t>Client Earth</a:t>
            </a:r>
            <a:endParaRPr lang="en-IE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endParaRPr lang="en-IE" dirty="0" smtClean="0"/>
          </a:p>
          <a:p>
            <a:pPr algn="just">
              <a:buNone/>
            </a:pPr>
            <a:r>
              <a:rPr lang="en-IE" dirty="0" smtClean="0"/>
              <a:t>	Strong statements from CJEU on </a:t>
            </a:r>
            <a:r>
              <a:rPr lang="en-IE" b="1" dirty="0" smtClean="0"/>
              <a:t>effective legal protection</a:t>
            </a:r>
            <a:r>
              <a:rPr lang="en-IE" dirty="0" smtClean="0"/>
              <a:t> at national level in the fields covered by EU law [</a:t>
            </a:r>
            <a:r>
              <a:rPr lang="en-IE" dirty="0" err="1" smtClean="0"/>
              <a:t>paras</a:t>
            </a:r>
            <a:r>
              <a:rPr lang="en-IE" dirty="0" smtClean="0"/>
              <a:t> 52-54]</a:t>
            </a:r>
          </a:p>
          <a:p>
            <a:pPr algn="just">
              <a:buNone/>
            </a:pPr>
            <a:endParaRPr lang="en-IE" dirty="0" smtClean="0"/>
          </a:p>
          <a:p>
            <a:pPr algn="just">
              <a:buNone/>
            </a:pPr>
            <a:r>
              <a:rPr lang="en-IE" dirty="0" smtClean="0"/>
              <a:t>	Recalls </a:t>
            </a:r>
            <a:r>
              <a:rPr lang="en-IE" b="1" dirty="0" smtClean="0"/>
              <a:t>Case C-237/07 </a:t>
            </a:r>
            <a:r>
              <a:rPr lang="en-IE" b="1" i="1" dirty="0" err="1" smtClean="0"/>
              <a:t>Janecek</a:t>
            </a:r>
            <a:r>
              <a:rPr lang="en-IE" b="1" dirty="0" smtClean="0"/>
              <a:t> </a:t>
            </a:r>
            <a:r>
              <a:rPr lang="en-IE" dirty="0" smtClean="0"/>
              <a:t>&amp; the clear obligation on Member States to establish an air quality plan that meets certain requirements</a:t>
            </a:r>
          </a:p>
          <a:p>
            <a:pPr algn="just">
              <a:buNone/>
            </a:pPr>
            <a:endParaRPr lang="en-IE" dirty="0" smtClean="0"/>
          </a:p>
          <a:p>
            <a:pPr algn="just">
              <a:buNone/>
            </a:pPr>
            <a:r>
              <a:rPr lang="en-IE" dirty="0" smtClean="0"/>
              <a:t>	Natural or legal persons directly concerned must be in a position to bring an action before the national courts to require competent authorities to meet this obligation </a:t>
            </a:r>
          </a:p>
          <a:p>
            <a:pPr algn="just">
              <a:buNone/>
            </a:pPr>
            <a:r>
              <a:rPr lang="en-IE" dirty="0" smtClean="0"/>
              <a:t>	[</a:t>
            </a:r>
            <a:r>
              <a:rPr lang="en-IE" dirty="0" err="1" smtClean="0"/>
              <a:t>paras</a:t>
            </a:r>
            <a:r>
              <a:rPr lang="en-IE" dirty="0" smtClean="0"/>
              <a:t> 55 and 56]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</a:t>
            </a:r>
            <a:endParaRPr lang="en-IE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Case C-404/13 </a:t>
            </a:r>
            <a:r>
              <a:rPr lang="en-IE" b="1" i="1" dirty="0" smtClean="0"/>
              <a:t>Client Earth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E" dirty="0" smtClean="0"/>
          </a:p>
          <a:p>
            <a:pPr algn="just">
              <a:buNone/>
            </a:pPr>
            <a:r>
              <a:rPr lang="en-IE" dirty="0" smtClean="0"/>
              <a:t>	Where a Member State has failed to comply with its obligation to establish an air quality plan as required under Directive 2008/50, then:</a:t>
            </a:r>
          </a:p>
          <a:p>
            <a:pPr algn="just">
              <a:buNone/>
            </a:pPr>
            <a:endParaRPr lang="en-IE" dirty="0" smtClean="0"/>
          </a:p>
          <a:p>
            <a:pPr algn="just">
              <a:buNone/>
            </a:pPr>
            <a:r>
              <a:rPr lang="en-IE" dirty="0" smtClean="0"/>
              <a:t>	It is for the national court to take </a:t>
            </a:r>
            <a:r>
              <a:rPr lang="en-IE" b="1" dirty="0" smtClean="0"/>
              <a:t>“any necessary measure, such as an order in the appropriate terms”, </a:t>
            </a:r>
            <a:r>
              <a:rPr lang="en-IE" dirty="0" smtClean="0"/>
              <a:t>so that the national authority concerned establishes an air quality plan as required by Directive 2008/50.</a:t>
            </a:r>
            <a:endParaRPr lang="en-IE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Impact of Charter of Fundamental Rights of the EU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Article 47 	Right to an effective remedy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</a:t>
            </a:r>
          </a:p>
          <a:p>
            <a:pPr>
              <a:buNone/>
            </a:pPr>
            <a:r>
              <a:rPr lang="en-IE" dirty="0" smtClean="0"/>
              <a:t>	Article 47(3)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Legal aid shall be made available to those who lack sufficient resources in so far as such aid is necessary to ensure effective access to justice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Role of the National Judge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</a:t>
            </a:r>
            <a:r>
              <a:rPr lang="en-IE" b="1" dirty="0" smtClean="0"/>
              <a:t>Enforce the right to participate in environmental decision-making – be proactive – there is a lot at stake here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	EU law becoming </a:t>
            </a:r>
            <a:r>
              <a:rPr lang="en-IE" u="sng" dirty="0" smtClean="0"/>
              <a:t>more prescriptive</a:t>
            </a:r>
            <a:r>
              <a:rPr lang="en-IE" dirty="0" smtClean="0"/>
              <a:t> about how 	enforcement/remedies operate at Member State level 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	Aarhus/EU law </a:t>
            </a:r>
            <a:r>
              <a:rPr lang="en-IE" b="1" dirty="0" smtClean="0"/>
              <a:t>→  </a:t>
            </a:r>
            <a:r>
              <a:rPr lang="en-IE" dirty="0" smtClean="0"/>
              <a:t>major impact on Member State legal 	systems.  Potentially highly disruptive impact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	Unexpected &amp; very challenging consequences for 	national standing rules &amp; costs regimes in particular</a:t>
            </a:r>
          </a:p>
          <a:p>
            <a:pPr>
              <a:buNone/>
            </a:pPr>
            <a:r>
              <a:rPr lang="en-IE" dirty="0" smtClean="0"/>
              <a:t>	</a:t>
            </a:r>
            <a:endParaRPr lang="en-IE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Role of the National Judge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E" dirty="0" smtClean="0"/>
              <a:t>	</a:t>
            </a:r>
          </a:p>
          <a:p>
            <a:pPr>
              <a:buNone/>
            </a:pPr>
            <a:r>
              <a:rPr lang="en-IE" dirty="0" smtClean="0"/>
              <a:t>	Are national rules &amp; procedures compatible with Aarhus/EU law? 	 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	Difficult points of interpretation continue to arise 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	Some guidance from existing body of CJEU jurisprudence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	A reference for a preliminary ruling may be necessary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	Extra judicial engagement </a:t>
            </a:r>
            <a:r>
              <a:rPr lang="en-IE" b="1" dirty="0" smtClean="0">
                <a:latin typeface="Calibri"/>
              </a:rPr>
              <a:t>→</a:t>
            </a:r>
            <a:r>
              <a:rPr lang="en-IE" dirty="0" smtClean="0"/>
              <a:t> highlight issues &amp; solutions</a:t>
            </a:r>
            <a:endParaRPr lang="en-I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Significance of accessible review procedures &amp; effective remedies?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</a:t>
            </a:r>
            <a:r>
              <a:rPr lang="en-IE" sz="2400" dirty="0" smtClean="0"/>
              <a:t>-	Rule of Law</a:t>
            </a:r>
          </a:p>
          <a:p>
            <a:pPr>
              <a:buNone/>
            </a:pPr>
            <a:endParaRPr lang="en-IE" sz="2400" dirty="0" smtClean="0"/>
          </a:p>
          <a:p>
            <a:pPr>
              <a:buNone/>
            </a:pPr>
            <a:r>
              <a:rPr lang="en-IE" sz="2400" dirty="0" smtClean="0"/>
              <a:t>	-	Environmental rights, including the right to 	participate in decision-making, are 	meaningless without </a:t>
            </a:r>
            <a:r>
              <a:rPr lang="en-IE" sz="2400" u="sng" dirty="0" smtClean="0"/>
              <a:t>effective remedies</a:t>
            </a:r>
          </a:p>
          <a:p>
            <a:pPr>
              <a:buNone/>
            </a:pPr>
            <a:endParaRPr lang="en-IE" sz="2400" dirty="0" smtClean="0"/>
          </a:p>
          <a:p>
            <a:pPr>
              <a:buNone/>
            </a:pPr>
            <a:r>
              <a:rPr lang="en-IE" sz="2400" dirty="0" smtClean="0"/>
              <a:t>	-	Aarhus Convention, </a:t>
            </a:r>
            <a:r>
              <a:rPr lang="en-IE" sz="2400" u="sng" dirty="0" smtClean="0"/>
              <a:t>Recital 18</a:t>
            </a:r>
            <a:r>
              <a:rPr lang="en-IE" sz="2400" dirty="0" smtClean="0"/>
              <a:t>: to ensure the 	public’s legitimate interests are protected &amp; 	the law is enforced</a:t>
            </a:r>
          </a:p>
          <a:p>
            <a:pPr>
              <a:buNone/>
            </a:pPr>
            <a:endParaRPr lang="en-IE" sz="2400" dirty="0" smtClean="0"/>
          </a:p>
          <a:p>
            <a:pPr>
              <a:buNone/>
            </a:pPr>
            <a:r>
              <a:rPr lang="en-IE" sz="2400" dirty="0" smtClean="0"/>
              <a:t>	</a:t>
            </a:r>
            <a:endParaRPr lang="en-IE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Future Directions?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We need legal certainty &amp; predictability urgently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Highly complex &amp; rapidly evolving body of law </a:t>
            </a:r>
            <a:r>
              <a:rPr lang="en-IE" b="1" dirty="0" smtClean="0">
                <a:latin typeface="Calibri"/>
              </a:rPr>
              <a:t>→ </a:t>
            </a:r>
          </a:p>
          <a:p>
            <a:pPr>
              <a:buNone/>
            </a:pPr>
            <a:r>
              <a:rPr lang="en-IE" b="1" dirty="0" smtClean="0">
                <a:latin typeface="Calibri"/>
              </a:rPr>
              <a:t>	</a:t>
            </a:r>
            <a:r>
              <a:rPr lang="en-IE" dirty="0" smtClean="0"/>
              <a:t>strong case for judicial specialisation?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The requirement that the review procedure must be “timely”</a:t>
            </a:r>
          </a:p>
          <a:p>
            <a:pPr>
              <a:buNone/>
            </a:pPr>
            <a:r>
              <a:rPr lang="en-IE" dirty="0" smtClean="0"/>
              <a:t>	- where will this lead?  Serious resource implications here</a:t>
            </a:r>
          </a:p>
          <a:p>
            <a:pPr>
              <a:buNone/>
            </a:pPr>
            <a:r>
              <a:rPr lang="en-IE" dirty="0" smtClean="0"/>
              <a:t>	</a:t>
            </a:r>
          </a:p>
          <a:p>
            <a:pPr>
              <a:buNone/>
            </a:pPr>
            <a:r>
              <a:rPr lang="en-IE" dirty="0" smtClean="0"/>
              <a:t>	Relationship between CJEU and Aarhus Convention Compliance Committee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</a:t>
            </a:r>
            <a:endParaRPr lang="en-IE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Future Directions?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The national judge as “environmental champion”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Legal tools at the national judge’s disposal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Impact of the </a:t>
            </a:r>
            <a:r>
              <a:rPr lang="en-IE" u="sng" dirty="0" smtClean="0"/>
              <a:t>new Article 10a </a:t>
            </a:r>
            <a:r>
              <a:rPr lang="en-IE" dirty="0" smtClean="0"/>
              <a:t>in the EIA directive (penalties)?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Difficult and gradual transition to an </a:t>
            </a:r>
            <a:r>
              <a:rPr lang="en-IE" u="sng" dirty="0" smtClean="0"/>
              <a:t>Aarhus-compliant system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</a:t>
            </a:r>
            <a:r>
              <a:rPr lang="en-IE" u="sng" dirty="0" smtClean="0"/>
              <a:t>Mainstream</a:t>
            </a:r>
            <a:r>
              <a:rPr lang="en-IE" dirty="0" smtClean="0"/>
              <a:t> Aarhus obligations at local level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</a:t>
            </a:r>
            <a:endParaRPr lang="en-IE" b="1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	</a:t>
            </a:r>
            <a:r>
              <a:rPr lang="en-IE" b="1" dirty="0" smtClean="0"/>
              <a:t>Courts are the cornerstones of democracy &amp; the Rule of (Environmental) Law</a:t>
            </a:r>
            <a:endParaRPr lang="en-IE" dirty="0" smtClean="0"/>
          </a:p>
          <a:p>
            <a:pPr>
              <a:buNone/>
            </a:pPr>
            <a:endParaRPr lang="de-DE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What will you contribute to the realisation of Aarhus obligations?</a:t>
            </a:r>
            <a:endParaRPr lang="de-DE" dirty="0"/>
          </a:p>
        </p:txBody>
      </p:sp>
      <p:pic>
        <p:nvPicPr>
          <p:cNvPr id="1027" name="Picture 3" descr="C:\Users\aryall\Pictures\29-04-2013\DSC01514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5025" y="2637829"/>
            <a:ext cx="3735388" cy="28015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Legal Framework: Three Levels of Legal Authority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2285992"/>
            <a:ext cx="7623175" cy="4114800"/>
          </a:xfrm>
        </p:spPr>
        <p:txBody>
          <a:bodyPr/>
          <a:lstStyle/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	</a:t>
            </a:r>
            <a:r>
              <a:rPr lang="de-DE" sz="2400" dirty="0" smtClean="0"/>
              <a:t>-	Aarhus Convention: Article 9(2), (4) &amp; (5)</a:t>
            </a:r>
          </a:p>
          <a:p>
            <a:pPr>
              <a:buNone/>
            </a:pPr>
            <a:endParaRPr lang="de-DE" sz="2400" dirty="0" smtClean="0"/>
          </a:p>
          <a:p>
            <a:pPr>
              <a:buNone/>
            </a:pPr>
            <a:r>
              <a:rPr lang="de-DE" sz="2400" dirty="0" smtClean="0"/>
              <a:t>	-	Directive 2003/35/EC: introduced access to 	justice clauses to EIA Directive and Industrial 	Emissions Directive</a:t>
            </a:r>
          </a:p>
          <a:p>
            <a:pPr>
              <a:buNone/>
            </a:pPr>
            <a:endParaRPr lang="de-DE" sz="2400" dirty="0" smtClean="0"/>
          </a:p>
          <a:p>
            <a:pPr>
              <a:buNone/>
            </a:pPr>
            <a:r>
              <a:rPr lang="de-DE" sz="2400" dirty="0" smtClean="0"/>
              <a:t>	-	National measures and review procedures 	designed to transpose Aarhus and EU law 	obligations </a:t>
            </a:r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Aarhus Convention, Public Participation &amp; Access to Justice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	Article 2 	Key definitions: “the public” &amp; “the 				public concerned”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	Article 3(8)	Acknowledges power of national courts 				to award “</a:t>
            </a:r>
            <a:r>
              <a:rPr lang="en-IE" u="sng" dirty="0" smtClean="0"/>
              <a:t>reasonable costs</a:t>
            </a:r>
            <a:r>
              <a:rPr lang="en-IE" dirty="0" smtClean="0"/>
              <a:t>” in judicial 				proceedings.  But no definition of 				“reasonable” is provided</a:t>
            </a:r>
          </a:p>
          <a:p>
            <a:pPr>
              <a:buNone/>
            </a:pPr>
            <a:r>
              <a:rPr lang="en-IE" dirty="0" smtClean="0"/>
              <a:t>	</a:t>
            </a:r>
          </a:p>
          <a:p>
            <a:pPr>
              <a:buNone/>
            </a:pPr>
            <a:r>
              <a:rPr lang="en-IE" dirty="0" smtClean="0"/>
              <a:t>		Article 6	Right to participate in decision-making 				</a:t>
            </a:r>
            <a:r>
              <a:rPr lang="en-IE" u="sng" dirty="0" smtClean="0"/>
              <a:t>on specific activities</a:t>
            </a:r>
            <a:endParaRPr lang="en-IE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Aarhus Convention, Public Participation &amp; Access to Justice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E" dirty="0" smtClean="0"/>
              <a:t>	</a:t>
            </a:r>
          </a:p>
          <a:p>
            <a:pPr>
              <a:buNone/>
            </a:pPr>
            <a:r>
              <a:rPr lang="en-IE" dirty="0" smtClean="0"/>
              <a:t>		Article 9(2)	Right of access to a review procedure for 			“the public concerned” </a:t>
            </a:r>
            <a:r>
              <a:rPr lang="en-IE" u="sng" dirty="0" smtClean="0"/>
              <a:t>to challenge the </a:t>
            </a:r>
            <a:r>
              <a:rPr lang="en-IE" dirty="0" smtClean="0"/>
              <a:t>			</a:t>
            </a:r>
            <a:r>
              <a:rPr lang="en-IE" u="sng" dirty="0" smtClean="0"/>
              <a:t>substantive and procedural legality</a:t>
            </a:r>
            <a:r>
              <a:rPr lang="en-IE" dirty="0" smtClean="0"/>
              <a:t> of 				any decision, act or omission subject to 			the provisions of </a:t>
            </a:r>
            <a:r>
              <a:rPr lang="en-IE" u="sng" dirty="0" smtClean="0"/>
              <a:t>Article 6</a:t>
            </a:r>
            <a:r>
              <a:rPr lang="en-IE" dirty="0" smtClean="0"/>
              <a:t> [...]</a:t>
            </a:r>
          </a:p>
          <a:p>
            <a:pPr>
              <a:buNone/>
            </a:pPr>
            <a:r>
              <a:rPr lang="en-IE" dirty="0" smtClean="0"/>
              <a:t>				</a:t>
            </a:r>
            <a:r>
              <a:rPr lang="en-IE" u="sng" dirty="0" smtClean="0"/>
              <a:t>Standing</a:t>
            </a:r>
            <a:r>
              <a:rPr lang="en-IE" dirty="0" smtClean="0"/>
              <a:t> rules &amp; special provision for 				</a:t>
            </a:r>
            <a:r>
              <a:rPr lang="en-IE" u="sng" dirty="0" smtClean="0"/>
              <a:t>ENGOs</a:t>
            </a:r>
            <a:r>
              <a:rPr lang="en-IE" dirty="0" smtClean="0"/>
              <a:t>.  Aim is to deliver “</a:t>
            </a:r>
            <a:r>
              <a:rPr lang="en-IE" u="sng" dirty="0" smtClean="0"/>
              <a:t>wide</a:t>
            </a:r>
            <a:r>
              <a:rPr lang="en-IE" dirty="0" smtClean="0"/>
              <a:t> 				</a:t>
            </a:r>
            <a:r>
              <a:rPr lang="en-IE" u="sng" dirty="0" smtClean="0"/>
              <a:t>access to justice</a:t>
            </a:r>
            <a:r>
              <a:rPr lang="en-IE" dirty="0" smtClean="0"/>
              <a:t>”					</a:t>
            </a:r>
          </a:p>
          <a:p>
            <a:pPr>
              <a:buNone/>
            </a:pPr>
            <a:r>
              <a:rPr lang="en-IE" dirty="0" smtClean="0"/>
              <a:t>		Article 9(3)	General right of access to a review 				procedure to enforce environmental 				laws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Aarhus Convention, Public Participation &amp; Access to Justice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Article 9(4)		Sets minimum standards for review 				procedures  </a:t>
            </a:r>
          </a:p>
          <a:p>
            <a:pPr>
              <a:buNone/>
            </a:pPr>
            <a:r>
              <a:rPr lang="en-IE" dirty="0" smtClean="0"/>
              <a:t>			</a:t>
            </a:r>
          </a:p>
          <a:p>
            <a:pPr>
              <a:buNone/>
            </a:pPr>
            <a:r>
              <a:rPr lang="en-IE" dirty="0" smtClean="0"/>
              <a:t>				Must provide “</a:t>
            </a:r>
            <a:r>
              <a:rPr lang="en-IE" u="sng" dirty="0" smtClean="0"/>
              <a:t>adequate and</a:t>
            </a:r>
            <a:r>
              <a:rPr lang="en-IE" dirty="0" smtClean="0"/>
              <a:t> 					</a:t>
            </a:r>
            <a:r>
              <a:rPr lang="en-IE" u="sng" dirty="0" smtClean="0"/>
              <a:t>effective remedies</a:t>
            </a:r>
            <a:r>
              <a:rPr lang="en-IE" dirty="0" smtClean="0"/>
              <a:t>”, including injunctive 			relief, where appropriate, &amp; must be 				“</a:t>
            </a:r>
            <a:r>
              <a:rPr lang="en-IE" u="sng" dirty="0" smtClean="0"/>
              <a:t>fair, equitable, timely and not</a:t>
            </a:r>
            <a:r>
              <a:rPr lang="en-IE" dirty="0" smtClean="0"/>
              <a:t> 				</a:t>
            </a:r>
            <a:r>
              <a:rPr lang="en-IE" u="sng" dirty="0" smtClean="0"/>
              <a:t>prohibitively expensive</a:t>
            </a:r>
            <a:r>
              <a:rPr lang="en-IE" dirty="0" smtClean="0"/>
              <a:t>” 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			Written and publicly accessible 					decisions must be provided  	</a:t>
            </a:r>
          </a:p>
          <a:p>
            <a:pPr>
              <a:buNone/>
            </a:pPr>
            <a:r>
              <a:rPr lang="en-IE" dirty="0" smtClean="0"/>
              <a:t>	</a:t>
            </a:r>
          </a:p>
          <a:p>
            <a:pPr>
              <a:buNone/>
            </a:pPr>
            <a:r>
              <a:rPr lang="en-IE" dirty="0" smtClean="0"/>
              <a:t>			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Aarhus Convention, Public Participation &amp; Access to Justice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Article 9(5)		</a:t>
            </a:r>
            <a:r>
              <a:rPr lang="en-IE" u="sng" dirty="0" smtClean="0"/>
              <a:t>Information</a:t>
            </a:r>
            <a:r>
              <a:rPr lang="en-IE" dirty="0" smtClean="0"/>
              <a:t> must be provided to the 				public on access to review procedures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			Parties must “</a:t>
            </a:r>
            <a:r>
              <a:rPr lang="en-IE" u="sng" dirty="0" smtClean="0"/>
              <a:t>consider</a:t>
            </a:r>
            <a:r>
              <a:rPr lang="en-IE" dirty="0" smtClean="0"/>
              <a:t>” the 					establishment of </a:t>
            </a:r>
            <a:r>
              <a:rPr lang="en-IE" u="sng" dirty="0" smtClean="0"/>
              <a:t>appropriate assistance </a:t>
            </a:r>
            <a:r>
              <a:rPr lang="en-IE" dirty="0" smtClean="0"/>
              <a:t>			</a:t>
            </a:r>
            <a:r>
              <a:rPr lang="en-IE" u="sng" dirty="0" smtClean="0"/>
              <a:t>mechanisms</a:t>
            </a:r>
            <a:r>
              <a:rPr lang="en-IE" dirty="0" smtClean="0"/>
              <a:t> to remove or reduce 				financial &amp; other barriers to access to 				justice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ERA PP Vorlage neu</Template>
  <TotalTime>803</TotalTime>
  <Words>377</Words>
  <Application>Microsoft Office PowerPoint</Application>
  <PresentationFormat>On-screen Show (4:3)</PresentationFormat>
  <Paragraphs>393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Standarddesign</vt:lpstr>
      <vt:lpstr>Access to Justice in the Public Participation Context</vt:lpstr>
      <vt:lpstr>Objectives and Outline Presentation</vt:lpstr>
      <vt:lpstr>Objectives and Outline Presentation</vt:lpstr>
      <vt:lpstr>Significance of accessible review procedures &amp; effective remedies?</vt:lpstr>
      <vt:lpstr>Legal Framework: Three Levels of Legal Authority</vt:lpstr>
      <vt:lpstr>Aarhus Convention, Public Participation &amp; Access to Justice</vt:lpstr>
      <vt:lpstr>Aarhus Convention, Public Participation &amp; Access to Justice </vt:lpstr>
      <vt:lpstr>Aarhus Convention, Public Participation &amp; Access to Justice</vt:lpstr>
      <vt:lpstr>Aarhus Convention, Public Participation &amp; Access to Justice</vt:lpstr>
      <vt:lpstr>EU Law: General Principles</vt:lpstr>
      <vt:lpstr>EU Law: Directive 2003/35/EC</vt:lpstr>
      <vt:lpstr>EIA directive &amp; access to justice</vt:lpstr>
      <vt:lpstr>EIA directive &amp; access to justice</vt:lpstr>
      <vt:lpstr>CJEU Jurisprudence on access to justice clause in EIA directive &amp; IED</vt:lpstr>
      <vt:lpstr>CJEU Jurisprudence on access to justice clause in EIA directive &amp; IED</vt:lpstr>
      <vt:lpstr>CJEU Jurisprudence on access to justice clause in EIA directive &amp; IED</vt:lpstr>
      <vt:lpstr>CJEU Jurisprudence on access to justice clause in EIA directive &amp; IED</vt:lpstr>
      <vt:lpstr>CJEU Jurisprudence on access to justice clause in EIA directive &amp; IED</vt:lpstr>
      <vt:lpstr>CJEU Jurisprudence on access to justice clause in EIA directive &amp; IED</vt:lpstr>
      <vt:lpstr>CJEU Jurisprudence on access to justice clause in EIA directive &amp; IED</vt:lpstr>
      <vt:lpstr>CJEU Jurisprudence on access to justice clause in EIA directive &amp; IED</vt:lpstr>
      <vt:lpstr>CJEU Jurisprudence on access to justice clause in EIA directive &amp; IED</vt:lpstr>
      <vt:lpstr>CJEU Jurisprudence on access to justice clause in EIA directive &amp; IED</vt:lpstr>
      <vt:lpstr>CJEU Jurisprudence on access to justice clause in EIA directive &amp; IED</vt:lpstr>
      <vt:lpstr>CJEU Jurisprudence on access to justice clause in EIA directive &amp; IED</vt:lpstr>
      <vt:lpstr>CJEU Jurisprudence on access to justice clause in EIA directive &amp; IED</vt:lpstr>
      <vt:lpstr>CJEU Jurisprudence on access to justice clause in EIA directive &amp; IED</vt:lpstr>
      <vt:lpstr>CJEU Jurisprudence on access to justice clause in EIA directive &amp; IED</vt:lpstr>
      <vt:lpstr>CJEU Jurisprudence on access to justice clause in EIA directive &amp; IED</vt:lpstr>
      <vt:lpstr>CJEU Jurisprudence on access to justice clause in EIA directive &amp; IED</vt:lpstr>
      <vt:lpstr>CJEU Jurisprudence on access to justice clause in EIA directive &amp; IED</vt:lpstr>
      <vt:lpstr>CJEU Jurisprudence on access to justice clause in EIA directive &amp; IED</vt:lpstr>
      <vt:lpstr>CJEU Jurisprudence on access to justice clause in EIA directive &amp; IED</vt:lpstr>
      <vt:lpstr>CJEU Jurisprudence</vt:lpstr>
      <vt:lpstr>Case C-404/13 Client Earth</vt:lpstr>
      <vt:lpstr>Case C-404/13 Client Earth</vt:lpstr>
      <vt:lpstr>Impact of Charter of Fundamental Rights of the EU</vt:lpstr>
      <vt:lpstr>Role of the National Judge</vt:lpstr>
      <vt:lpstr>Role of the National Judge</vt:lpstr>
      <vt:lpstr>Future Directions?</vt:lpstr>
      <vt:lpstr>Future Directions?</vt:lpstr>
      <vt:lpstr>What will you contribute to the realisation of Aarhus obligations?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lawyers for Europe:   The Academy of European Law</dc:title>
  <dc:creator>Windows User</dc:creator>
  <cp:lastModifiedBy>aryall</cp:lastModifiedBy>
  <cp:revision>157</cp:revision>
  <dcterms:created xsi:type="dcterms:W3CDTF">2010-08-05T12:57:03Z</dcterms:created>
  <dcterms:modified xsi:type="dcterms:W3CDTF">2015-02-10T14:14:05Z</dcterms:modified>
</cp:coreProperties>
</file>