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5"/>
  </p:handoutMasterIdLst>
  <p:sldIdLst>
    <p:sldId id="291" r:id="rId2"/>
    <p:sldId id="290" r:id="rId3"/>
    <p:sldId id="292" r:id="rId4"/>
    <p:sldId id="293" r:id="rId5"/>
    <p:sldId id="294" r:id="rId6"/>
    <p:sldId id="298" r:id="rId7"/>
    <p:sldId id="317" r:id="rId8"/>
    <p:sldId id="295" r:id="rId9"/>
    <p:sldId id="299" r:id="rId10"/>
    <p:sldId id="300" r:id="rId11"/>
    <p:sldId id="318" r:id="rId12"/>
    <p:sldId id="319" r:id="rId13"/>
    <p:sldId id="296" r:id="rId14"/>
    <p:sldId id="297" r:id="rId15"/>
    <p:sldId id="305" r:id="rId16"/>
    <p:sldId id="306" r:id="rId17"/>
    <p:sldId id="311" r:id="rId18"/>
    <p:sldId id="307" r:id="rId19"/>
    <p:sldId id="308" r:id="rId20"/>
    <p:sldId id="314" r:id="rId21"/>
    <p:sldId id="313" r:id="rId22"/>
    <p:sldId id="316" r:id="rId23"/>
    <p:sldId id="315" r:id="rId24"/>
  </p:sldIdLst>
  <p:sldSz cx="9144000" cy="6858000" type="screen4x3"/>
  <p:notesSz cx="6669088"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3C8B"/>
    <a:srgbClr val="976F45"/>
    <a:srgbClr val="88827E"/>
    <a:srgbClr val="00003E"/>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9" autoAdjust="0"/>
    <p:restoredTop sz="94660" autoAdjust="0"/>
  </p:normalViewPr>
  <p:slideViewPr>
    <p:cSldViewPr>
      <p:cViewPr>
        <p:scale>
          <a:sx n="107" d="100"/>
          <a:sy n="107" d="100"/>
        </p:scale>
        <p:origin x="-90" y="-126"/>
      </p:cViewPr>
      <p:guideLst>
        <p:guide orient="horz" pos="2160"/>
        <p:guide pos="2880"/>
      </p:guideLst>
    </p:cSldViewPr>
  </p:slideViewPr>
  <p:outlineViewPr>
    <p:cViewPr>
      <p:scale>
        <a:sx n="33" d="100"/>
        <a:sy n="33" d="100"/>
      </p:scale>
      <p:origin x="0" y="693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2FCD743F-2339-49D2-80C4-93F4ABC24BC0}" type="datetimeFigureOut">
              <a:rPr lang="de-DE" smtClean="0"/>
              <a:pPr/>
              <a:t>10.02.2015</a:t>
            </a:fld>
            <a:endParaRPr lang="de-DE"/>
          </a:p>
        </p:txBody>
      </p:sp>
      <p:sp>
        <p:nvSpPr>
          <p:cNvPr id="4" name="Footer Placeholder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de-DE"/>
          </a:p>
        </p:txBody>
      </p:sp>
      <p:sp>
        <p:nvSpPr>
          <p:cNvPr id="5" name="Slide Number Placehold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9BCD9C54-3864-4CC5-9FF3-E19C3FE9EAEA}" type="slidenum">
              <a:rPr lang="de-DE" smtClean="0"/>
              <a:pPr/>
              <a:t>‹Nr.›</a:t>
            </a:fld>
            <a:endParaRPr lang="de-DE"/>
          </a:p>
        </p:txBody>
      </p:sp>
    </p:spTree>
    <p:extLst>
      <p:ext uri="{BB962C8B-B14F-4D97-AF65-F5344CB8AC3E}">
        <p14:creationId xmlns:p14="http://schemas.microsoft.com/office/powerpoint/2010/main" val="94124754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D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744538"/>
            <a:ext cx="1909762" cy="5351462"/>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815975" y="744538"/>
            <a:ext cx="5580063" cy="5351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815975" y="744538"/>
            <a:ext cx="6702425" cy="838200"/>
          </a:xfrm>
        </p:spPr>
        <p:txBody>
          <a:bodyPr/>
          <a:lstStyle/>
          <a:p>
            <a:r>
              <a:rPr lang="en-US" smtClean="0"/>
              <a:t>Click to edit Master title style</a:t>
            </a:r>
            <a:endParaRPr lang="de-DE"/>
          </a:p>
        </p:txBody>
      </p:sp>
      <p:sp>
        <p:nvSpPr>
          <p:cNvPr id="3" name="Chart Placeholder 2"/>
          <p:cNvSpPr>
            <a:spLocks noGrp="1"/>
          </p:cNvSpPr>
          <p:nvPr>
            <p:ph type="chart" sz="half" idx="1"/>
          </p:nvPr>
        </p:nvSpPr>
        <p:spPr>
          <a:xfrm>
            <a:off x="835025" y="1981200"/>
            <a:ext cx="3735388" cy="4114800"/>
          </a:xfrm>
        </p:spPr>
        <p:txBody>
          <a:bodyPr/>
          <a:lstStyle/>
          <a:p>
            <a:pPr lvl="0"/>
            <a:r>
              <a:rPr lang="en-US" noProof="0" smtClean="0"/>
              <a:t>Click icon to add chart</a:t>
            </a:r>
            <a:endParaRPr lang="de-DE" noProof="0" smtClean="0"/>
          </a:p>
        </p:txBody>
      </p:sp>
      <p:sp>
        <p:nvSpPr>
          <p:cNvPr id="4" name="Text Placeholder 3"/>
          <p:cNvSpPr>
            <a:spLocks noGrp="1"/>
          </p:cNvSpPr>
          <p:nvPr>
            <p:ph type="body" sz="half" idx="2"/>
          </p:nvPr>
        </p:nvSpPr>
        <p:spPr>
          <a:xfrm>
            <a:off x="4722813" y="1981200"/>
            <a:ext cx="3735387"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835025" y="1981200"/>
            <a:ext cx="37353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4722813" y="1981200"/>
            <a:ext cx="37353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7" name="Rectangle 5"/>
          <p:cNvSpPr>
            <a:spLocks noGrp="1" noChangeArrowheads="1"/>
          </p:cNvSpPr>
          <p:nvPr>
            <p:ph type="ftr" sz="quarter" idx="10"/>
          </p:nvPr>
        </p:nvSpPr>
        <p:spPr>
          <a:ln/>
        </p:spPr>
        <p:txBody>
          <a:bodyPr/>
          <a:lstStyle>
            <a:lvl1pPr>
              <a:defRPr/>
            </a:lvl1pPr>
          </a:lstStyle>
          <a:p>
            <a:endParaRPr lang="de-DE"/>
          </a:p>
        </p:txBody>
      </p:sp>
      <p:sp>
        <p:nvSpPr>
          <p:cNvPr id="8"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Rectangle 5"/>
          <p:cNvSpPr>
            <a:spLocks noGrp="1" noChangeArrowheads="1"/>
          </p:cNvSpPr>
          <p:nvPr>
            <p:ph type="ftr" sz="quarter" idx="10"/>
          </p:nvPr>
        </p:nvSpPr>
        <p:spPr>
          <a:ln/>
        </p:spPr>
        <p:txBody>
          <a:bodyPr/>
          <a:lstStyle>
            <a:lvl1pPr>
              <a:defRPr/>
            </a:lvl1pPr>
          </a:lstStyle>
          <a:p>
            <a:endParaRPr lang="de-DE"/>
          </a:p>
        </p:txBody>
      </p:sp>
      <p:sp>
        <p:nvSpPr>
          <p:cNvPr id="4"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endParaRPr lang="de-DE"/>
          </a:p>
        </p:txBody>
      </p:sp>
      <p:sp>
        <p:nvSpPr>
          <p:cNvPr id="3"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de-D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27584" y="764704"/>
            <a:ext cx="6702425"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dirty="0" smtClean="0"/>
              <a:t>Klicken Sie, um das Titelformat</a:t>
            </a:r>
          </a:p>
        </p:txBody>
      </p:sp>
      <p:sp>
        <p:nvSpPr>
          <p:cNvPr id="1027" name="Rectangle 3"/>
          <p:cNvSpPr>
            <a:spLocks noGrp="1" noChangeArrowheads="1"/>
          </p:cNvSpPr>
          <p:nvPr>
            <p:ph type="body" idx="1"/>
          </p:nvPr>
        </p:nvSpPr>
        <p:spPr bwMode="auto">
          <a:xfrm>
            <a:off x="835025" y="1981200"/>
            <a:ext cx="7623175"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dirty="0" smtClean="0"/>
              <a:t>Klicken Sie, um die Formate des Vorlagentextes zu bearbeiten</a:t>
            </a:r>
          </a:p>
          <a:p>
            <a:pPr lvl="1"/>
            <a:r>
              <a:rPr lang="de-DE" dirty="0" smtClean="0"/>
              <a:t>Zweite Ebene</a:t>
            </a:r>
          </a:p>
          <a:p>
            <a:pPr lvl="2"/>
            <a:r>
              <a:rPr lang="de-DE" dirty="0" smtClean="0"/>
              <a:t>Dritte Ebene</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133C8B"/>
                </a:solidFill>
                <a:latin typeface="+mn-lt"/>
              </a:defRPr>
            </a:lvl1pPr>
          </a:lstStyle>
          <a:p>
            <a:endParaRPr lang="de-DE"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133C8B"/>
                </a:solidFill>
                <a:latin typeface="+mn-lt"/>
              </a:defRPr>
            </a:lvl1pPr>
          </a:lstStyle>
          <a:p>
            <a:fld id="{EFD8EC98-65D3-4D00-B804-19A1A1B70309}" type="slidenum">
              <a:rPr lang="de-DE" smtClean="0"/>
              <a:pPr/>
              <a:t>‹Nr.›</a:t>
            </a:fld>
            <a:endParaRPr lang="de-DE" dirty="0"/>
          </a:p>
        </p:txBody>
      </p:sp>
      <p:sp>
        <p:nvSpPr>
          <p:cNvPr id="1032" name="Rectangle 8"/>
          <p:cNvSpPr>
            <a:spLocks noChangeArrowheads="1"/>
          </p:cNvSpPr>
          <p:nvPr/>
        </p:nvSpPr>
        <p:spPr bwMode="auto">
          <a:xfrm>
            <a:off x="0" y="2060848"/>
            <a:ext cx="685800" cy="4797152"/>
          </a:xfrm>
          <a:prstGeom prst="rect">
            <a:avLst/>
          </a:prstGeom>
          <a:solidFill>
            <a:srgbClr val="88827E"/>
          </a:solidFill>
          <a:ln w="9525">
            <a:noFill/>
            <a:miter lim="800000"/>
            <a:headEnd/>
            <a:tailEnd/>
          </a:ln>
          <a:effectLst/>
        </p:spPr>
        <p:txBody>
          <a:bodyPr wrap="none" anchor="ctr"/>
          <a:lstStyle/>
          <a:p>
            <a:pPr>
              <a:defRPr/>
            </a:pPr>
            <a:endParaRPr lang="de-DE">
              <a:latin typeface="Times New Roman" pitchFamily="18" charset="0"/>
            </a:endParaRPr>
          </a:p>
        </p:txBody>
      </p:sp>
      <p:sp>
        <p:nvSpPr>
          <p:cNvPr id="1033" name="Rectangle 9"/>
          <p:cNvSpPr>
            <a:spLocks noChangeArrowheads="1"/>
          </p:cNvSpPr>
          <p:nvPr/>
        </p:nvSpPr>
        <p:spPr bwMode="auto">
          <a:xfrm>
            <a:off x="0" y="0"/>
            <a:ext cx="685800" cy="228600"/>
          </a:xfrm>
          <a:prstGeom prst="rect">
            <a:avLst/>
          </a:prstGeom>
          <a:solidFill>
            <a:srgbClr val="88827E"/>
          </a:solidFill>
          <a:ln w="9525">
            <a:noFill/>
            <a:miter lim="800000"/>
            <a:headEnd/>
            <a:tailEnd/>
          </a:ln>
          <a:effectLst/>
        </p:spPr>
        <p:txBody>
          <a:bodyPr wrap="none" anchor="ctr"/>
          <a:lstStyle/>
          <a:p>
            <a:pPr>
              <a:defRPr/>
            </a:pPr>
            <a:endParaRPr lang="de-DE">
              <a:latin typeface="Times New Roman" pitchFamily="18" charset="0"/>
            </a:endParaRPr>
          </a:p>
        </p:txBody>
      </p:sp>
      <p:sp>
        <p:nvSpPr>
          <p:cNvPr id="1034" name="Rectangle 10"/>
          <p:cNvSpPr>
            <a:spLocks noChangeArrowheads="1"/>
          </p:cNvSpPr>
          <p:nvPr/>
        </p:nvSpPr>
        <p:spPr bwMode="auto">
          <a:xfrm>
            <a:off x="685800" y="0"/>
            <a:ext cx="8458200" cy="228600"/>
          </a:xfrm>
          <a:prstGeom prst="rect">
            <a:avLst/>
          </a:prstGeom>
          <a:solidFill>
            <a:srgbClr val="133C8B"/>
          </a:solidFill>
          <a:ln w="9525">
            <a:noFill/>
            <a:miter lim="800000"/>
            <a:headEnd/>
            <a:tailEnd/>
          </a:ln>
          <a:effectLst/>
        </p:spPr>
        <p:txBody>
          <a:bodyPr wrap="none" anchor="ctr"/>
          <a:lstStyle/>
          <a:p>
            <a:pPr>
              <a:defRPr/>
            </a:pPr>
            <a:endParaRPr lang="de-DE">
              <a:latin typeface="Times New Roman" pitchFamily="18" charset="0"/>
            </a:endParaRPr>
          </a:p>
        </p:txBody>
      </p:sp>
      <p:sp>
        <p:nvSpPr>
          <p:cNvPr id="1043" name="Line 19"/>
          <p:cNvSpPr>
            <a:spLocks noChangeShapeType="1"/>
          </p:cNvSpPr>
          <p:nvPr/>
        </p:nvSpPr>
        <p:spPr bwMode="auto">
          <a:xfrm>
            <a:off x="687388" y="1811338"/>
            <a:ext cx="8456612" cy="0"/>
          </a:xfrm>
          <a:prstGeom prst="line">
            <a:avLst/>
          </a:prstGeom>
          <a:noFill/>
          <a:ln w="38100">
            <a:solidFill>
              <a:srgbClr val="133C8B"/>
            </a:solidFill>
            <a:round/>
            <a:headEnd/>
            <a:tailEnd/>
          </a:ln>
          <a:effectLst/>
        </p:spPr>
        <p:txBody>
          <a:bodyPr/>
          <a:lstStyle/>
          <a:p>
            <a:pPr>
              <a:defRPr/>
            </a:pPr>
            <a:endParaRPr lang="de-DE">
              <a:latin typeface="Times New Roman" pitchFamily="18" charset="0"/>
            </a:endParaRPr>
          </a:p>
        </p:txBody>
      </p:sp>
      <p:pic>
        <p:nvPicPr>
          <p:cNvPr id="2" name="Grafik 1"/>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99592" y="6276511"/>
            <a:ext cx="562331" cy="464857"/>
          </a:xfrm>
          <a:prstGeom prst="rect">
            <a:avLst/>
          </a:prstGeom>
        </p:spPr>
      </p:pic>
      <p:pic>
        <p:nvPicPr>
          <p:cNvPr id="3" name="Grafik 2"/>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691680" y="6309368"/>
            <a:ext cx="623743" cy="432000"/>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fontAlgn="base" hangingPunct="1">
        <a:spcBef>
          <a:spcPct val="0"/>
        </a:spcBef>
        <a:spcAft>
          <a:spcPct val="0"/>
        </a:spcAft>
        <a:defRPr sz="2800">
          <a:solidFill>
            <a:srgbClr val="133C8B"/>
          </a:solidFill>
          <a:latin typeface="+mj-lt"/>
          <a:ea typeface="+mj-ea"/>
          <a:cs typeface="+mj-cs"/>
        </a:defRPr>
      </a:lvl1pPr>
      <a:lvl2pPr algn="l" rtl="0" eaLnBrk="1" fontAlgn="base" hangingPunct="1">
        <a:spcBef>
          <a:spcPct val="0"/>
        </a:spcBef>
        <a:spcAft>
          <a:spcPct val="0"/>
        </a:spcAft>
        <a:defRPr sz="2800">
          <a:solidFill>
            <a:srgbClr val="214077"/>
          </a:solidFill>
          <a:latin typeface="Trebuchet MS" pitchFamily="34" charset="0"/>
        </a:defRPr>
      </a:lvl2pPr>
      <a:lvl3pPr algn="l" rtl="0" eaLnBrk="1" fontAlgn="base" hangingPunct="1">
        <a:spcBef>
          <a:spcPct val="0"/>
        </a:spcBef>
        <a:spcAft>
          <a:spcPct val="0"/>
        </a:spcAft>
        <a:defRPr sz="2800">
          <a:solidFill>
            <a:srgbClr val="214077"/>
          </a:solidFill>
          <a:latin typeface="Trebuchet MS" pitchFamily="34" charset="0"/>
        </a:defRPr>
      </a:lvl3pPr>
      <a:lvl4pPr algn="l" rtl="0" eaLnBrk="1" fontAlgn="base" hangingPunct="1">
        <a:spcBef>
          <a:spcPct val="0"/>
        </a:spcBef>
        <a:spcAft>
          <a:spcPct val="0"/>
        </a:spcAft>
        <a:defRPr sz="2800">
          <a:solidFill>
            <a:srgbClr val="214077"/>
          </a:solidFill>
          <a:latin typeface="Trebuchet MS" pitchFamily="34" charset="0"/>
        </a:defRPr>
      </a:lvl4pPr>
      <a:lvl5pPr algn="l" rtl="0" eaLnBrk="1" fontAlgn="base" hangingPunct="1">
        <a:spcBef>
          <a:spcPct val="0"/>
        </a:spcBef>
        <a:spcAft>
          <a:spcPct val="0"/>
        </a:spcAft>
        <a:defRPr sz="2800">
          <a:solidFill>
            <a:srgbClr val="214077"/>
          </a:solidFill>
          <a:latin typeface="Trebuchet MS" pitchFamily="34" charset="0"/>
        </a:defRPr>
      </a:lvl5pPr>
      <a:lvl6pPr marL="457200" algn="l" rtl="0" eaLnBrk="1" fontAlgn="base" hangingPunct="1">
        <a:spcBef>
          <a:spcPct val="0"/>
        </a:spcBef>
        <a:spcAft>
          <a:spcPct val="0"/>
        </a:spcAft>
        <a:defRPr sz="2800">
          <a:solidFill>
            <a:srgbClr val="214077"/>
          </a:solidFill>
          <a:latin typeface="Trebuchet MS" pitchFamily="34" charset="0"/>
        </a:defRPr>
      </a:lvl6pPr>
      <a:lvl7pPr marL="914400" algn="l" rtl="0" eaLnBrk="1" fontAlgn="base" hangingPunct="1">
        <a:spcBef>
          <a:spcPct val="0"/>
        </a:spcBef>
        <a:spcAft>
          <a:spcPct val="0"/>
        </a:spcAft>
        <a:defRPr sz="2800">
          <a:solidFill>
            <a:srgbClr val="214077"/>
          </a:solidFill>
          <a:latin typeface="Trebuchet MS" pitchFamily="34" charset="0"/>
        </a:defRPr>
      </a:lvl7pPr>
      <a:lvl8pPr marL="1371600" algn="l" rtl="0" eaLnBrk="1" fontAlgn="base" hangingPunct="1">
        <a:spcBef>
          <a:spcPct val="0"/>
        </a:spcBef>
        <a:spcAft>
          <a:spcPct val="0"/>
        </a:spcAft>
        <a:defRPr sz="2800">
          <a:solidFill>
            <a:srgbClr val="214077"/>
          </a:solidFill>
          <a:latin typeface="Trebuchet MS" pitchFamily="34" charset="0"/>
        </a:defRPr>
      </a:lvl8pPr>
      <a:lvl9pPr marL="1828800" algn="l" rtl="0" eaLnBrk="1" fontAlgn="base" hangingPunct="1">
        <a:spcBef>
          <a:spcPct val="0"/>
        </a:spcBef>
        <a:spcAft>
          <a:spcPct val="0"/>
        </a:spcAft>
        <a:defRPr sz="2800">
          <a:solidFill>
            <a:srgbClr val="214077"/>
          </a:solidFill>
          <a:latin typeface="Trebuchet MS" pitchFamily="34" charset="0"/>
        </a:defRPr>
      </a:lvl9pPr>
    </p:titleStyle>
    <p:bodyStyle>
      <a:lvl1pPr marL="342900" indent="-342900" algn="l" rtl="0" eaLnBrk="1" fontAlgn="base" hangingPunct="1">
        <a:spcBef>
          <a:spcPct val="20000"/>
        </a:spcBef>
        <a:spcAft>
          <a:spcPct val="0"/>
        </a:spcAft>
        <a:buFont typeface="Wingdings" pitchFamily="2" charset="2"/>
        <a:buChar char="§"/>
        <a:defRPr sz="2000">
          <a:solidFill>
            <a:srgbClr val="133C8B"/>
          </a:solidFill>
          <a:latin typeface="+mn-lt"/>
          <a:ea typeface="+mn-ea"/>
          <a:cs typeface="+mn-cs"/>
        </a:defRPr>
      </a:lvl1pPr>
      <a:lvl2pPr marL="742950" indent="-285750" algn="l" rtl="0" eaLnBrk="1" fontAlgn="base" hangingPunct="1">
        <a:spcBef>
          <a:spcPct val="20000"/>
        </a:spcBef>
        <a:spcAft>
          <a:spcPct val="0"/>
        </a:spcAft>
        <a:buChar char="–"/>
        <a:defRPr>
          <a:solidFill>
            <a:srgbClr val="133C8B"/>
          </a:solidFill>
          <a:latin typeface="+mn-lt"/>
        </a:defRPr>
      </a:lvl2pPr>
      <a:lvl3pPr marL="1143000" indent="-228600" algn="l" rtl="0" eaLnBrk="1" fontAlgn="base" hangingPunct="1">
        <a:spcBef>
          <a:spcPct val="20000"/>
        </a:spcBef>
        <a:spcAft>
          <a:spcPct val="0"/>
        </a:spcAft>
        <a:buChar char="•"/>
        <a:defRPr>
          <a:solidFill>
            <a:srgbClr val="133C8B"/>
          </a:solidFill>
          <a:latin typeface="+mn-lt"/>
        </a:defRPr>
      </a:lvl3pPr>
      <a:lvl4pPr marL="1600200" indent="-228600" algn="l" rtl="0" eaLnBrk="1" fontAlgn="base" hangingPunct="1">
        <a:spcBef>
          <a:spcPct val="20000"/>
        </a:spcBef>
        <a:spcAft>
          <a:spcPct val="0"/>
        </a:spcAft>
        <a:buChar char="–"/>
        <a:defRPr sz="2000">
          <a:solidFill>
            <a:srgbClr val="214077"/>
          </a:solidFill>
          <a:latin typeface="+mn-lt"/>
        </a:defRPr>
      </a:lvl4pPr>
      <a:lvl5pPr marL="2057400" indent="-228600" algn="l" rtl="0" eaLnBrk="1" fontAlgn="base" hangingPunct="1">
        <a:spcBef>
          <a:spcPct val="20000"/>
        </a:spcBef>
        <a:spcAft>
          <a:spcPct val="0"/>
        </a:spcAft>
        <a:buChar char="»"/>
        <a:defRPr sz="2000">
          <a:solidFill>
            <a:srgbClr val="214077"/>
          </a:solidFill>
          <a:latin typeface="+mn-lt"/>
        </a:defRPr>
      </a:lvl5pPr>
      <a:lvl6pPr marL="2514600" indent="-228600" algn="l" rtl="0" eaLnBrk="1" fontAlgn="base" hangingPunct="1">
        <a:spcBef>
          <a:spcPct val="20000"/>
        </a:spcBef>
        <a:spcAft>
          <a:spcPct val="0"/>
        </a:spcAft>
        <a:buChar char="»"/>
        <a:defRPr sz="2000">
          <a:solidFill>
            <a:srgbClr val="214077"/>
          </a:solidFill>
          <a:latin typeface="+mn-lt"/>
        </a:defRPr>
      </a:lvl6pPr>
      <a:lvl7pPr marL="2971800" indent="-228600" algn="l" rtl="0" eaLnBrk="1" fontAlgn="base" hangingPunct="1">
        <a:spcBef>
          <a:spcPct val="20000"/>
        </a:spcBef>
        <a:spcAft>
          <a:spcPct val="0"/>
        </a:spcAft>
        <a:buChar char="»"/>
        <a:defRPr sz="2000">
          <a:solidFill>
            <a:srgbClr val="214077"/>
          </a:solidFill>
          <a:latin typeface="+mn-lt"/>
        </a:defRPr>
      </a:lvl7pPr>
      <a:lvl8pPr marL="3429000" indent="-228600" algn="l" rtl="0" eaLnBrk="1" fontAlgn="base" hangingPunct="1">
        <a:spcBef>
          <a:spcPct val="20000"/>
        </a:spcBef>
        <a:spcAft>
          <a:spcPct val="0"/>
        </a:spcAft>
        <a:buChar char="»"/>
        <a:defRPr sz="2000">
          <a:solidFill>
            <a:srgbClr val="214077"/>
          </a:solidFill>
          <a:latin typeface="+mn-lt"/>
        </a:defRPr>
      </a:lvl8pPr>
      <a:lvl9pPr marL="3886200" indent="-228600" algn="l" rtl="0" eaLnBrk="1" fontAlgn="base" hangingPunct="1">
        <a:spcBef>
          <a:spcPct val="20000"/>
        </a:spcBef>
        <a:spcAft>
          <a:spcPct val="0"/>
        </a:spcAft>
        <a:buChar char="»"/>
        <a:defRPr sz="2000">
          <a:solidFill>
            <a:srgbClr val="214077"/>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ur-lex.europa.eu/legal-content/EN/TXT/PDF/?uri=CELEX:32008L0050&amp;from=EN" TargetMode="External"/><Relationship Id="rId2" Type="http://schemas.openxmlformats.org/officeDocument/2006/relationships/hyperlink" Target="http://eur-lex.europa.eu/legal-content/EN/TXT/PDF/?uri=CELEX:32000L0069&amp;from=E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unece.org/fileadmin/DAM/env/pp/Media/Publications/ACCC_Jurisprudence_Ecoforum_2011.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ur-lex.europa.eu/legal-content/EN/TXT/PDF/?uri=CELEX:32010L0075&amp;from=EN" TargetMode="External"/><Relationship Id="rId2" Type="http://schemas.openxmlformats.org/officeDocument/2006/relationships/hyperlink" Target="http://eur-lex.europa.eu/legal-content/EN/TXT/PDF/?uri=CELEX:32014L0052&amp;from=E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curia.europa.eu/juris/showPdf.jsf?text=&amp;docid=64675&amp;pageIndex=0&amp;doclang=EN&amp;mode=lst&amp;dir=&amp;occ=first&amp;part=1&amp;cid=262569"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curia.europa.eu/juris/document/document.jsf?text=&amp;docid=119510&amp;pageIndex=0&amp;doclang=EN&amp;mode=lst&amp;dir=&amp;occ=first&amp;part=1&amp;cid=262663"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unece.org/fileadmin/DAM/env/pp/Media/Publications/ACCC_Jurisprudence_Ecoforum_201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unece.org/fileadmin/DAM/env/pp/Media/Publications/ACCC_Jurisprudence_Ecoforum_2011.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unece.org/fileadmin/DAM/env/pp/Media/Publications/ACCC_Jurisprudence_Ecoforum_2011.pdf" TargetMode="External"/><Relationship Id="rId2" Type="http://schemas.openxmlformats.org/officeDocument/2006/relationships/hyperlink" Target="CONVENTION%20ON%20ACCESS%20TO%20INFORMATION,%20PUBLIC%20PARTICIPATION%20IN%20DECISION-MAKING%20AND%20ACCESS%20TO%20JUSTICE%20IN%20ENVIRONMENTAL%20MATTERS,%20Aarhus,%20Denmark,%2025%20June%20199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unece.org/fileadmin/DAM/env/pp/Media/Publications/ACCC_Jurisprudence_Ecoforum_2011.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unece.org/fileadmin/DAM/env/pp/Media/Publications/ACCC_Jurisprudence_Ecoforum_2011.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Public </a:t>
            </a:r>
            <a:r>
              <a:rPr lang="pl-PL" dirty="0" err="1" smtClean="0"/>
              <a:t>participation</a:t>
            </a:r>
            <a:r>
              <a:rPr lang="pl-PL" dirty="0" smtClean="0"/>
              <a:t> – </a:t>
            </a:r>
            <a:r>
              <a:rPr lang="pl-PL" dirty="0" err="1" smtClean="0"/>
              <a:t>steps</a:t>
            </a:r>
            <a:r>
              <a:rPr lang="pl-PL" dirty="0" smtClean="0"/>
              <a:t> of the </a:t>
            </a:r>
            <a:r>
              <a:rPr lang="pl-PL" dirty="0" err="1" smtClean="0"/>
              <a:t>procedure</a:t>
            </a:r>
            <a:endParaRPr lang="pl-PL" dirty="0"/>
          </a:p>
        </p:txBody>
      </p:sp>
      <p:sp>
        <p:nvSpPr>
          <p:cNvPr id="3" name="Podtytuł 2"/>
          <p:cNvSpPr>
            <a:spLocks noGrp="1"/>
          </p:cNvSpPr>
          <p:nvPr>
            <p:ph type="subTitle" idx="1"/>
          </p:nvPr>
        </p:nvSpPr>
        <p:spPr/>
        <p:txBody>
          <a:bodyPr/>
          <a:lstStyle/>
          <a:p>
            <a:r>
              <a:rPr lang="en-US" dirty="0"/>
              <a:t> PARTICIPATORY AND PROCEDURAL RIGHTS IN ENVIRONMENTAL MATTERS </a:t>
            </a:r>
          </a:p>
          <a:p>
            <a:r>
              <a:rPr lang="de-DE" b="1" dirty="0" err="1" smtClean="0"/>
              <a:t>Warsaw</a:t>
            </a:r>
            <a:r>
              <a:rPr lang="de-DE" b="1" dirty="0" smtClean="0"/>
              <a:t>, </a:t>
            </a:r>
            <a:r>
              <a:rPr lang="de-DE" b="1" dirty="0" smtClean="0"/>
              <a:t>4-6 </a:t>
            </a:r>
            <a:r>
              <a:rPr lang="de-DE" b="1" dirty="0" smtClean="0"/>
              <a:t>March 2015</a:t>
            </a:r>
            <a:endParaRPr lang="de-DE" dirty="0"/>
          </a:p>
          <a:p>
            <a:endParaRPr lang="pl-PL" dirty="0"/>
          </a:p>
        </p:txBody>
      </p:sp>
    </p:spTree>
    <p:extLst>
      <p:ext uri="{BB962C8B-B14F-4D97-AF65-F5344CB8AC3E}">
        <p14:creationId xmlns:p14="http://schemas.microsoft.com/office/powerpoint/2010/main" val="2048874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err="1" smtClean="0"/>
              <a:t>Examples</a:t>
            </a:r>
            <a:r>
              <a:rPr lang="pl-PL" dirty="0" smtClean="0"/>
              <a:t> from </a:t>
            </a:r>
            <a:r>
              <a:rPr lang="pl-PL" dirty="0" err="1" smtClean="0"/>
              <a:t>other</a:t>
            </a:r>
            <a:r>
              <a:rPr lang="pl-PL" dirty="0" smtClean="0"/>
              <a:t> </a:t>
            </a:r>
            <a:r>
              <a:rPr lang="pl-PL" dirty="0" err="1" smtClean="0"/>
              <a:t>directives</a:t>
            </a:r>
            <a:endParaRPr lang="en-US" dirty="0"/>
          </a:p>
        </p:txBody>
      </p:sp>
      <p:sp>
        <p:nvSpPr>
          <p:cNvPr id="3" name="Content Placeholder 2"/>
          <p:cNvSpPr>
            <a:spLocks noGrp="1"/>
          </p:cNvSpPr>
          <p:nvPr>
            <p:ph idx="1"/>
          </p:nvPr>
        </p:nvSpPr>
        <p:spPr>
          <a:xfrm>
            <a:off x="785786" y="2000240"/>
            <a:ext cx="7623175" cy="4114800"/>
          </a:xfrm>
        </p:spPr>
        <p:txBody>
          <a:bodyPr/>
          <a:lstStyle/>
          <a:p>
            <a:r>
              <a:rPr lang="pl-PL" sz="1600" dirty="0"/>
              <a:t>(Directive </a:t>
            </a:r>
            <a:r>
              <a:rPr lang="en-US" sz="1600" b="1" dirty="0">
                <a:hlinkClick r:id="rId2"/>
              </a:rPr>
              <a:t>Directive 2000/69/EC </a:t>
            </a:r>
            <a:r>
              <a:rPr lang="en-US" sz="1600" b="1" dirty="0"/>
              <a:t>of the European Parliament and of the Council of 16 November 2000 relating to limit values for benzene and carbon monoxide in ambient air </a:t>
            </a:r>
            <a:endParaRPr lang="pl-PL" sz="1600" b="1" dirty="0"/>
          </a:p>
          <a:p>
            <a:pPr lvl="1"/>
            <a:r>
              <a:rPr lang="en-US" sz="1600" dirty="0" smtClean="0"/>
              <a:t>Member </a:t>
            </a:r>
            <a:r>
              <a:rPr lang="en-US" sz="1600" dirty="0"/>
              <a:t>States shall ensure that up-to-date information on ambient concentrations of benzene and carbon monoxide is routinely made available to the public as well as to appropriate </a:t>
            </a:r>
            <a:r>
              <a:rPr lang="en-US" sz="1600" dirty="0" err="1"/>
              <a:t>organisations</a:t>
            </a:r>
            <a:r>
              <a:rPr lang="en-US" sz="1600" dirty="0"/>
              <a:t>, such as environmental </a:t>
            </a:r>
            <a:r>
              <a:rPr lang="en-US" sz="1600" dirty="0" err="1"/>
              <a:t>organisations</a:t>
            </a:r>
            <a:r>
              <a:rPr lang="en-US" sz="1600" dirty="0"/>
              <a:t>, consumer </a:t>
            </a:r>
            <a:r>
              <a:rPr lang="en-US" sz="1600" dirty="0" err="1"/>
              <a:t>organisations</a:t>
            </a:r>
            <a:r>
              <a:rPr lang="en-US" sz="1600" dirty="0"/>
              <a:t>, </a:t>
            </a:r>
            <a:r>
              <a:rPr lang="en-US" sz="1600" dirty="0" err="1"/>
              <a:t>organisations</a:t>
            </a:r>
            <a:r>
              <a:rPr lang="en-US" sz="1600" dirty="0"/>
              <a:t> representing the interests of sensitive populations and other relevant health-care </a:t>
            </a:r>
            <a:r>
              <a:rPr lang="en-US" sz="1600" dirty="0" err="1" smtClean="0"/>
              <a:t>bodies,by</a:t>
            </a:r>
            <a:r>
              <a:rPr lang="en-US" sz="1600" dirty="0" smtClean="0"/>
              <a:t> </a:t>
            </a:r>
            <a:r>
              <a:rPr lang="en-US" sz="1600" dirty="0"/>
              <a:t>means, for example, of broadcast media, press, information screens or computer-network services, teletext, telephone or fax</a:t>
            </a:r>
            <a:r>
              <a:rPr lang="en-US" sz="1600" dirty="0" smtClean="0"/>
              <a:t>.</a:t>
            </a:r>
            <a:endParaRPr lang="pl-PL" sz="1600" dirty="0" smtClean="0"/>
          </a:p>
          <a:p>
            <a:pPr marL="342900" lvl="1" indent="-342900">
              <a:buFont typeface="Wingdings" pitchFamily="2" charset="2"/>
              <a:buChar char="§"/>
            </a:pPr>
            <a:r>
              <a:rPr lang="en-US" sz="1400" b="1" dirty="0" smtClean="0">
                <a:hlinkClick r:id="rId3"/>
              </a:rPr>
              <a:t>DIRECTIVE </a:t>
            </a:r>
            <a:r>
              <a:rPr lang="en-US" sz="1400" b="1" dirty="0">
                <a:hlinkClick r:id="rId3"/>
              </a:rPr>
              <a:t>2008/50/EC </a:t>
            </a:r>
            <a:r>
              <a:rPr lang="en-US" sz="1400" b="1" dirty="0"/>
              <a:t>OF THE EUROPEAN PARLIAMENT AND OF THE COUNCIL</a:t>
            </a:r>
            <a:r>
              <a:rPr lang="pl-PL" sz="1400" b="1" dirty="0"/>
              <a:t> of 21 May 2008 </a:t>
            </a:r>
            <a:r>
              <a:rPr lang="en-US" sz="1400" b="1" dirty="0"/>
              <a:t>on ambient air quality and cleaner air for </a:t>
            </a:r>
            <a:r>
              <a:rPr lang="en-US" sz="1400" b="1" dirty="0" smtClean="0"/>
              <a:t>Europe</a:t>
            </a:r>
            <a:endParaRPr lang="pl-PL" sz="1400" b="1" dirty="0" smtClean="0"/>
          </a:p>
          <a:p>
            <a:pPr marL="742950" lvl="2" indent="-342900">
              <a:buFont typeface="Wingdings" pitchFamily="2" charset="2"/>
              <a:buChar char="§"/>
            </a:pPr>
            <a:r>
              <a:rPr lang="en-US" sz="1600" dirty="0" smtClean="0"/>
              <a:t>The </a:t>
            </a:r>
            <a:r>
              <a:rPr lang="en-US" sz="1600" dirty="0"/>
              <a:t>information shall be made available free of charge</a:t>
            </a:r>
            <a:r>
              <a:rPr lang="pl-PL" sz="1600" dirty="0" smtClean="0"/>
              <a:t>by </a:t>
            </a:r>
            <a:r>
              <a:rPr lang="pl-PL" sz="1600" dirty="0" err="1" smtClean="0"/>
              <a:t>means</a:t>
            </a:r>
            <a:r>
              <a:rPr lang="pl-PL" sz="1600" dirty="0"/>
              <a:t> </a:t>
            </a:r>
            <a:r>
              <a:rPr lang="en-US" sz="1600" dirty="0" smtClean="0"/>
              <a:t>of </a:t>
            </a:r>
            <a:r>
              <a:rPr lang="en-US" sz="1600" dirty="0"/>
              <a:t>any easily accessible media including the Internet or any </a:t>
            </a:r>
            <a:r>
              <a:rPr lang="en-US" sz="1600" dirty="0" smtClean="0"/>
              <a:t>other</a:t>
            </a:r>
            <a:r>
              <a:rPr lang="pl-PL" sz="1600" dirty="0" smtClean="0"/>
              <a:t> </a:t>
            </a:r>
            <a:r>
              <a:rPr lang="pl-PL" sz="1600" dirty="0" err="1" smtClean="0"/>
              <a:t>appropriate</a:t>
            </a:r>
            <a:r>
              <a:rPr lang="pl-PL" sz="1600" dirty="0" smtClean="0"/>
              <a:t> </a:t>
            </a:r>
            <a:r>
              <a:rPr lang="pl-PL" sz="1600" dirty="0" err="1"/>
              <a:t>means</a:t>
            </a:r>
            <a:r>
              <a:rPr lang="pl-PL" sz="1600" dirty="0"/>
              <a:t> of </a:t>
            </a:r>
            <a:r>
              <a:rPr lang="pl-PL" sz="1600" dirty="0" err="1" smtClean="0"/>
              <a:t>telecommunication</a:t>
            </a:r>
            <a:endParaRPr lang="pl-PL" sz="1600" dirty="0" smtClean="0"/>
          </a:p>
        </p:txBody>
      </p:sp>
    </p:spTree>
    <p:extLst>
      <p:ext uri="{BB962C8B-B14F-4D97-AF65-F5344CB8AC3E}">
        <p14:creationId xmlns:p14="http://schemas.microsoft.com/office/powerpoint/2010/main" val="14047483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Mm</a:t>
            </a:r>
          </a:p>
          <a:p>
            <a:endParaRPr lang="pl-PL" dirty="0"/>
          </a:p>
        </p:txBody>
      </p:sp>
    </p:spTree>
    <p:extLst>
      <p:ext uri="{BB962C8B-B14F-4D97-AF65-F5344CB8AC3E}">
        <p14:creationId xmlns:p14="http://schemas.microsoft.com/office/powerpoint/2010/main" val="4236016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Notification</a:t>
            </a:r>
            <a:endParaRPr lang="pl-PL" dirty="0"/>
          </a:p>
        </p:txBody>
      </p:sp>
      <p:sp>
        <p:nvSpPr>
          <p:cNvPr id="3" name="Symbol zastępczy zawartości 2"/>
          <p:cNvSpPr>
            <a:spLocks noGrp="1"/>
          </p:cNvSpPr>
          <p:nvPr>
            <p:ph idx="1"/>
          </p:nvPr>
        </p:nvSpPr>
        <p:spPr>
          <a:xfrm>
            <a:off x="835025" y="1981200"/>
            <a:ext cx="7625407" cy="4472136"/>
          </a:xfrm>
        </p:spPr>
        <p:txBody>
          <a:bodyPr/>
          <a:lstStyle/>
          <a:p>
            <a:pPr>
              <a:buClr>
                <a:srgbClr val="000000"/>
              </a:buClr>
            </a:pPr>
            <a:r>
              <a:rPr lang="pl-PL" altLang="pl-PL" dirty="0" err="1" smtClean="0"/>
              <a:t>Legal</a:t>
            </a:r>
            <a:r>
              <a:rPr lang="pl-PL" altLang="pl-PL" dirty="0" smtClean="0"/>
              <a:t> </a:t>
            </a:r>
            <a:r>
              <a:rPr lang="pl-PL" altLang="pl-PL" dirty="0" err="1" smtClean="0"/>
              <a:t>requirements</a:t>
            </a:r>
            <a:r>
              <a:rPr lang="pl-PL" altLang="pl-PL" dirty="0" smtClean="0"/>
              <a:t> in Poland </a:t>
            </a:r>
          </a:p>
          <a:p>
            <a:pPr lvl="1">
              <a:buClr>
                <a:srgbClr val="000000"/>
              </a:buClr>
            </a:pPr>
            <a:r>
              <a:rPr lang="en-US" altLang="pl-PL" dirty="0" smtClean="0"/>
              <a:t>Public </a:t>
            </a:r>
            <a:r>
              <a:rPr lang="en-US" altLang="pl-PL" dirty="0"/>
              <a:t>notice</a:t>
            </a:r>
          </a:p>
          <a:p>
            <a:pPr marL="1182688" lvl="2">
              <a:buClr>
                <a:srgbClr val="000000"/>
              </a:buClr>
            </a:pPr>
            <a:r>
              <a:rPr lang="en-US" altLang="pl-PL" dirty="0"/>
              <a:t>webpage - (in Public Information Bulletin)</a:t>
            </a:r>
          </a:p>
          <a:p>
            <a:pPr marL="1182688" lvl="2">
              <a:buClr>
                <a:srgbClr val="000000"/>
              </a:buClr>
            </a:pPr>
            <a:r>
              <a:rPr lang="en-US" altLang="pl-PL" dirty="0"/>
              <a:t>notice board in the seat of competent authority</a:t>
            </a:r>
          </a:p>
          <a:p>
            <a:pPr marL="1182688" lvl="2">
              <a:buClr>
                <a:srgbClr val="000000"/>
              </a:buClr>
            </a:pPr>
            <a:r>
              <a:rPr lang="en-US" altLang="pl-PL" dirty="0" smtClean="0"/>
              <a:t>in </a:t>
            </a:r>
            <a:r>
              <a:rPr lang="en-US" altLang="pl-PL" dirty="0"/>
              <a:t>the vicinity of project (bus stop, church, local </a:t>
            </a:r>
            <a:r>
              <a:rPr lang="en-US" altLang="pl-PL" dirty="0" smtClean="0"/>
              <a:t>shop</a:t>
            </a:r>
            <a:r>
              <a:rPr lang="pl-PL" altLang="pl-PL" dirty="0" smtClean="0"/>
              <a:t> </a:t>
            </a:r>
            <a:r>
              <a:rPr lang="pl-PL" altLang="pl-PL" dirty="0" err="1" smtClean="0"/>
              <a:t>etc</a:t>
            </a:r>
            <a:r>
              <a:rPr lang="en-US" altLang="pl-PL" dirty="0" smtClean="0"/>
              <a:t>)</a:t>
            </a:r>
            <a:endParaRPr lang="en-US" altLang="pl-PL" dirty="0"/>
          </a:p>
          <a:p>
            <a:pPr marL="1182688" lvl="2">
              <a:buClr>
                <a:srgbClr val="000000"/>
              </a:buClr>
            </a:pPr>
            <a:r>
              <a:rPr lang="en-US" altLang="pl-PL" dirty="0"/>
              <a:t>press (local or national)</a:t>
            </a:r>
          </a:p>
          <a:p>
            <a:pPr lvl="1">
              <a:buClr>
                <a:srgbClr val="000000"/>
              </a:buClr>
            </a:pPr>
            <a:r>
              <a:rPr lang="en-US" altLang="pl-PL" dirty="0"/>
              <a:t>Individual notification (letter) - to immediate </a:t>
            </a:r>
            <a:r>
              <a:rPr lang="en-US" altLang="pl-PL" dirty="0" err="1" smtClean="0"/>
              <a:t>neighbours</a:t>
            </a:r>
            <a:endParaRPr lang="pl-PL" altLang="pl-PL" dirty="0" smtClean="0"/>
          </a:p>
          <a:p>
            <a:pPr>
              <a:buClr>
                <a:srgbClr val="000000"/>
              </a:buClr>
            </a:pPr>
            <a:r>
              <a:rPr lang="pl-PL" altLang="pl-PL" dirty="0" err="1"/>
              <a:t>Legal</a:t>
            </a:r>
            <a:r>
              <a:rPr lang="pl-PL" altLang="pl-PL" dirty="0"/>
              <a:t> </a:t>
            </a:r>
            <a:r>
              <a:rPr lang="pl-PL" altLang="pl-PL" dirty="0" err="1"/>
              <a:t>requirements</a:t>
            </a:r>
            <a:r>
              <a:rPr lang="pl-PL" altLang="pl-PL" dirty="0" smtClean="0"/>
              <a:t> in Estonia</a:t>
            </a:r>
          </a:p>
          <a:p>
            <a:pPr lvl="1"/>
            <a:r>
              <a:rPr lang="en-US" sz="1600" dirty="0"/>
              <a:t>Official Announcements (website)</a:t>
            </a:r>
            <a:endParaRPr lang="pl-PL" sz="1600" dirty="0"/>
          </a:p>
          <a:p>
            <a:pPr lvl="1"/>
            <a:r>
              <a:rPr lang="en-US" sz="1600" dirty="0"/>
              <a:t>Building Register (website)</a:t>
            </a:r>
            <a:endParaRPr lang="pl-PL" sz="1600" dirty="0"/>
          </a:p>
          <a:p>
            <a:pPr lvl="1"/>
            <a:r>
              <a:rPr lang="en-US" sz="1600" dirty="0"/>
              <a:t>Newspapers </a:t>
            </a:r>
            <a:endParaRPr lang="pl-PL" sz="1600" dirty="0"/>
          </a:p>
          <a:p>
            <a:pPr lvl="1"/>
            <a:r>
              <a:rPr lang="en-US" sz="1600" dirty="0"/>
              <a:t>A notice in a public place (library, shop, school, bus stop)</a:t>
            </a:r>
            <a:endParaRPr lang="pl-PL" sz="1600" dirty="0"/>
          </a:p>
          <a:p>
            <a:pPr lvl="1"/>
            <a:r>
              <a:rPr lang="en-US" sz="1600" dirty="0"/>
              <a:t>Direct letters to persons concerned</a:t>
            </a:r>
            <a:endParaRPr lang="pl-PL" sz="1600" dirty="0"/>
          </a:p>
          <a:p>
            <a:pPr lvl="1"/>
            <a:r>
              <a:rPr lang="en-US" sz="1600" dirty="0"/>
              <a:t>Direct letter to umbrella of environmental NGOs</a:t>
            </a:r>
            <a:endParaRPr lang="en-US" altLang="pl-PL" sz="1600" dirty="0"/>
          </a:p>
          <a:p>
            <a:pPr marL="0" indent="0">
              <a:buNone/>
            </a:pPr>
            <a:endParaRPr lang="pl-PL" dirty="0"/>
          </a:p>
        </p:txBody>
      </p:sp>
    </p:spTree>
    <p:extLst>
      <p:ext uri="{BB962C8B-B14F-4D97-AF65-F5344CB8AC3E}">
        <p14:creationId xmlns:p14="http://schemas.microsoft.com/office/powerpoint/2010/main" val="2915913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t>
            </a:r>
            <a:r>
              <a:rPr lang="pl-PL" dirty="0" err="1" smtClean="0"/>
              <a:t>Adequate</a:t>
            </a:r>
            <a:r>
              <a:rPr lang="pl-PL" dirty="0" smtClean="0"/>
              <a:t>” </a:t>
            </a:r>
            <a:r>
              <a:rPr lang="pl-PL" dirty="0" err="1" smtClean="0"/>
              <a:t>notice</a:t>
            </a:r>
            <a:endParaRPr lang="pl-PL" dirty="0"/>
          </a:p>
        </p:txBody>
      </p:sp>
      <p:sp>
        <p:nvSpPr>
          <p:cNvPr id="3" name="Symbol zastępczy zawartości 2"/>
          <p:cNvSpPr>
            <a:spLocks noGrp="1"/>
          </p:cNvSpPr>
          <p:nvPr>
            <p:ph idx="1"/>
          </p:nvPr>
        </p:nvSpPr>
        <p:spPr/>
        <p:txBody>
          <a:bodyPr/>
          <a:lstStyle/>
          <a:p>
            <a:r>
              <a:rPr lang="pl-PL" dirty="0" smtClean="0"/>
              <a:t>„</a:t>
            </a:r>
            <a:r>
              <a:rPr lang="en-GB" dirty="0"/>
              <a:t>it has been clearly shown that what the public concerned was informed about were possibilities to participate in a decision-making process concerning “development possibilities of waste management in the Vilnius region” rather than a process concerning a major landfill to be established in their neighbourhood. Such inaccurate notification cannot be considered as “adequate” and properly describing “the nature of possible decisions” as required by the Convention.</a:t>
            </a:r>
            <a:r>
              <a:rPr lang="pl-PL" dirty="0"/>
              <a:t>” </a:t>
            </a:r>
            <a:r>
              <a:rPr lang="pl-PL" dirty="0">
                <a:hlinkClick r:id="rId2"/>
              </a:rPr>
              <a:t>(Case CCC/C/16 </a:t>
            </a:r>
            <a:r>
              <a:rPr lang="pl-PL" dirty="0" err="1">
                <a:hlinkClick r:id="rId2"/>
              </a:rPr>
              <a:t>Lithuania</a:t>
            </a:r>
            <a:r>
              <a:rPr lang="pl-PL" dirty="0">
                <a:hlinkClick r:id="rId2"/>
              </a:rPr>
              <a:t>)</a:t>
            </a:r>
            <a:endParaRPr lang="pl-PL" dirty="0"/>
          </a:p>
          <a:p>
            <a:endParaRPr lang="pl-PL" dirty="0"/>
          </a:p>
        </p:txBody>
      </p:sp>
    </p:spTree>
    <p:extLst>
      <p:ext uri="{BB962C8B-B14F-4D97-AF65-F5344CB8AC3E}">
        <p14:creationId xmlns:p14="http://schemas.microsoft.com/office/powerpoint/2010/main" val="2218118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pl-PL" dirty="0" smtClean="0"/>
              <a:t>„</a:t>
            </a:r>
            <a:r>
              <a:rPr lang="pl-PL" dirty="0" err="1" smtClean="0"/>
              <a:t>Effective</a:t>
            </a:r>
            <a:r>
              <a:rPr lang="pl-PL" dirty="0" smtClean="0"/>
              <a:t>” </a:t>
            </a:r>
            <a:r>
              <a:rPr lang="pl-PL" dirty="0" err="1" smtClean="0"/>
              <a:t>notice</a:t>
            </a:r>
            <a:endParaRPr lang="de-DE" dirty="0"/>
          </a:p>
        </p:txBody>
      </p:sp>
      <p:sp>
        <p:nvSpPr>
          <p:cNvPr id="7" name="Inhaltsplatzhalter 6"/>
          <p:cNvSpPr>
            <a:spLocks noGrp="1"/>
          </p:cNvSpPr>
          <p:nvPr>
            <p:ph idx="1"/>
          </p:nvPr>
        </p:nvSpPr>
        <p:spPr>
          <a:xfrm>
            <a:off x="835025" y="1981200"/>
            <a:ext cx="7636946" cy="4188246"/>
          </a:xfrm>
        </p:spPr>
        <p:txBody>
          <a:bodyPr/>
          <a:lstStyle/>
          <a:p>
            <a:r>
              <a:rPr lang="pl-PL" sz="1800" dirty="0" smtClean="0"/>
              <a:t>„</a:t>
            </a:r>
            <a:r>
              <a:rPr lang="en-GB" sz="1800" dirty="0"/>
              <a:t>The requirement for the public to be informed in an “effective manner” means that public authorities should seek to provide a means of informing the public which ensures that all those who potentially could be concerned would have a reasonable chance to learn about proposed activities and their possibilities to participate</a:t>
            </a:r>
            <a:r>
              <a:rPr lang="pl-PL" sz="1800" dirty="0"/>
              <a:t>” (Case CCC/C/16 </a:t>
            </a:r>
            <a:r>
              <a:rPr lang="pl-PL" sz="1800" dirty="0" err="1"/>
              <a:t>Lithuania</a:t>
            </a:r>
            <a:r>
              <a:rPr lang="pl-PL" sz="1800" dirty="0" smtClean="0"/>
              <a:t>)</a:t>
            </a:r>
          </a:p>
          <a:p>
            <a:r>
              <a:rPr lang="pl-PL" sz="1800" dirty="0" smtClean="0"/>
              <a:t>„</a:t>
            </a:r>
            <a:r>
              <a:rPr lang="en-US" sz="1800" dirty="0" smtClean="0"/>
              <a:t>Therefore</a:t>
            </a:r>
            <a:r>
              <a:rPr lang="en-US" sz="1800" dirty="0"/>
              <a:t>, if the chosen way of informing the public about</a:t>
            </a:r>
            <a:r>
              <a:rPr lang="pl-PL" sz="1800" dirty="0"/>
              <a:t> </a:t>
            </a:r>
            <a:r>
              <a:rPr lang="en-US" sz="1800" dirty="0"/>
              <a:t>possibilities to participate in the EIA procedure is via publishing information in local press,</a:t>
            </a:r>
            <a:r>
              <a:rPr lang="pl-PL" sz="1800" dirty="0"/>
              <a:t> </a:t>
            </a:r>
            <a:r>
              <a:rPr lang="en-US" sz="1800" dirty="0"/>
              <a:t>much more effective would be publishing a notification in a popular daily local newspaper rather</a:t>
            </a:r>
            <a:r>
              <a:rPr lang="pl-PL" sz="1800" dirty="0"/>
              <a:t> </a:t>
            </a:r>
            <a:r>
              <a:rPr lang="en-US" sz="1800" dirty="0"/>
              <a:t>than in a weekly official journal, and if all local newspapers are issued only on a weekly basis,</a:t>
            </a:r>
            <a:r>
              <a:rPr lang="pl-PL" sz="1800" dirty="0"/>
              <a:t> </a:t>
            </a:r>
            <a:r>
              <a:rPr lang="en-US" sz="1800" dirty="0"/>
              <a:t>the requirement of being “effective” established by the Convention would be met by choosing</a:t>
            </a:r>
            <a:r>
              <a:rPr lang="pl-PL" sz="1800" dirty="0"/>
              <a:t> </a:t>
            </a:r>
            <a:r>
              <a:rPr lang="en-US" sz="1800" dirty="0"/>
              <a:t>rather the one with the circulation of 1,500 copies rather than the one with a circulation of 500</a:t>
            </a:r>
            <a:r>
              <a:rPr lang="pl-PL" sz="1800" dirty="0"/>
              <a:t> </a:t>
            </a:r>
            <a:r>
              <a:rPr lang="pl-PL" sz="1800" dirty="0" err="1"/>
              <a:t>copies</a:t>
            </a:r>
            <a:r>
              <a:rPr lang="pl-PL" sz="1800" dirty="0"/>
              <a:t>. ” (Case CCC/C/16 </a:t>
            </a:r>
            <a:r>
              <a:rPr lang="pl-PL" sz="1800" dirty="0" err="1"/>
              <a:t>Lithuania</a:t>
            </a:r>
            <a:r>
              <a:rPr lang="pl-PL" sz="1800" dirty="0"/>
              <a:t>)</a:t>
            </a:r>
          </a:p>
          <a:p>
            <a:endParaRPr lang="pl-PL" dirty="0"/>
          </a:p>
          <a:p>
            <a:endParaRPr lang="de-DE" dirty="0"/>
          </a:p>
        </p:txBody>
      </p:sp>
    </p:spTree>
    <p:extLst>
      <p:ext uri="{BB962C8B-B14F-4D97-AF65-F5344CB8AC3E}">
        <p14:creationId xmlns:p14="http://schemas.microsoft.com/office/powerpoint/2010/main" val="12088675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Provision</a:t>
            </a:r>
            <a:r>
              <a:rPr lang="pl-PL" dirty="0" smtClean="0"/>
              <a:t> of  </a:t>
            </a:r>
            <a:r>
              <a:rPr lang="pl-PL" dirty="0" err="1" smtClean="0"/>
              <a:t>relevant</a:t>
            </a:r>
            <a:r>
              <a:rPr lang="pl-PL" dirty="0" smtClean="0"/>
              <a:t> </a:t>
            </a:r>
            <a:r>
              <a:rPr lang="pl-PL" dirty="0" err="1" smtClean="0"/>
              <a:t>information</a:t>
            </a:r>
            <a:r>
              <a:rPr lang="pl-PL" dirty="0" smtClean="0"/>
              <a:t> (art.6.6)</a:t>
            </a:r>
            <a:endParaRPr lang="pl-PL" dirty="0"/>
          </a:p>
        </p:txBody>
      </p:sp>
      <p:sp>
        <p:nvSpPr>
          <p:cNvPr id="3" name="Symbol zastępczy zawartości 2"/>
          <p:cNvSpPr>
            <a:spLocks noGrp="1"/>
          </p:cNvSpPr>
          <p:nvPr>
            <p:ph idx="1"/>
          </p:nvPr>
        </p:nvSpPr>
        <p:spPr/>
        <p:txBody>
          <a:bodyPr/>
          <a:lstStyle/>
          <a:p>
            <a:r>
              <a:rPr lang="pl-PL" dirty="0" err="1" smtClean="0"/>
              <a:t>Aarhus</a:t>
            </a:r>
            <a:r>
              <a:rPr lang="pl-PL" dirty="0" smtClean="0"/>
              <a:t> </a:t>
            </a:r>
            <a:r>
              <a:rPr lang="pl-PL" dirty="0" err="1" smtClean="0"/>
              <a:t>Convention</a:t>
            </a:r>
            <a:r>
              <a:rPr lang="pl-PL" dirty="0" smtClean="0"/>
              <a:t> 9(Art.6.6)</a:t>
            </a:r>
          </a:p>
          <a:p>
            <a:pPr lvl="1"/>
            <a:r>
              <a:rPr lang="pl-PL" dirty="0" err="1" smtClean="0"/>
              <a:t>Free</a:t>
            </a:r>
            <a:r>
              <a:rPr lang="pl-PL" dirty="0" smtClean="0"/>
              <a:t> </a:t>
            </a:r>
            <a:r>
              <a:rPr lang="pl-PL" dirty="0"/>
              <a:t>of </a:t>
            </a:r>
            <a:r>
              <a:rPr lang="pl-PL" dirty="0" err="1" smtClean="0"/>
              <a:t>charge</a:t>
            </a:r>
            <a:endParaRPr lang="pl-PL" dirty="0" smtClean="0"/>
          </a:p>
          <a:p>
            <a:pPr lvl="1"/>
            <a:r>
              <a:rPr lang="pl-PL" dirty="0" err="1" smtClean="0"/>
              <a:t>All</a:t>
            </a:r>
            <a:r>
              <a:rPr lang="pl-PL" dirty="0" smtClean="0"/>
              <a:t> </a:t>
            </a:r>
            <a:r>
              <a:rPr lang="pl-PL" dirty="0" err="1" smtClean="0"/>
              <a:t>information</a:t>
            </a:r>
            <a:r>
              <a:rPr lang="pl-PL" dirty="0" smtClean="0"/>
              <a:t> </a:t>
            </a:r>
            <a:r>
              <a:rPr lang="pl-PL" dirty="0" err="1" smtClean="0"/>
              <a:t>relevant</a:t>
            </a:r>
            <a:r>
              <a:rPr lang="pl-PL" dirty="0" smtClean="0"/>
              <a:t> to </a:t>
            </a:r>
            <a:r>
              <a:rPr lang="pl-PL" dirty="0" err="1" smtClean="0"/>
              <a:t>decision-making</a:t>
            </a:r>
            <a:endParaRPr lang="pl-PL" dirty="0"/>
          </a:p>
          <a:p>
            <a:pPr lvl="1"/>
            <a:r>
              <a:rPr lang="pl-PL" dirty="0"/>
              <a:t>As </a:t>
            </a:r>
            <a:r>
              <a:rPr lang="pl-PL" dirty="0" err="1"/>
              <a:t>soon</a:t>
            </a:r>
            <a:r>
              <a:rPr lang="pl-PL" dirty="0"/>
              <a:t> as </a:t>
            </a:r>
            <a:r>
              <a:rPr lang="pl-PL" dirty="0" err="1"/>
              <a:t>available</a:t>
            </a:r>
            <a:r>
              <a:rPr lang="pl-PL" dirty="0"/>
              <a:t> </a:t>
            </a:r>
          </a:p>
          <a:p>
            <a:pPr lvl="1"/>
            <a:r>
              <a:rPr lang="pl-PL" dirty="0" err="1"/>
              <a:t>Exemption</a:t>
            </a:r>
            <a:r>
              <a:rPr lang="pl-PL" dirty="0"/>
              <a:t> from </a:t>
            </a:r>
            <a:r>
              <a:rPr lang="pl-PL" dirty="0" err="1"/>
              <a:t>general</a:t>
            </a:r>
            <a:r>
              <a:rPr lang="pl-PL" dirty="0"/>
              <a:t> </a:t>
            </a:r>
            <a:r>
              <a:rPr lang="pl-PL" dirty="0" err="1"/>
              <a:t>rules</a:t>
            </a:r>
            <a:r>
              <a:rPr lang="pl-PL" dirty="0"/>
              <a:t> on </a:t>
            </a:r>
            <a:r>
              <a:rPr lang="pl-PL" dirty="0" err="1" smtClean="0"/>
              <a:t>access</a:t>
            </a:r>
            <a:r>
              <a:rPr lang="pl-PL" dirty="0" smtClean="0"/>
              <a:t> </a:t>
            </a:r>
            <a:r>
              <a:rPr lang="pl-PL" dirty="0"/>
              <a:t>to </a:t>
            </a:r>
            <a:r>
              <a:rPr lang="pl-PL" dirty="0" err="1"/>
              <a:t>information</a:t>
            </a:r>
            <a:r>
              <a:rPr lang="pl-PL" dirty="0"/>
              <a:t> </a:t>
            </a:r>
            <a:r>
              <a:rPr lang="pl-PL" dirty="0" err="1"/>
              <a:t>under</a:t>
            </a:r>
            <a:r>
              <a:rPr lang="pl-PL" dirty="0"/>
              <a:t> art.4</a:t>
            </a:r>
          </a:p>
          <a:p>
            <a:pPr lvl="1"/>
            <a:r>
              <a:rPr lang="pl-PL" dirty="0" err="1"/>
              <a:t>Relation</a:t>
            </a:r>
            <a:r>
              <a:rPr lang="pl-PL" dirty="0"/>
              <a:t> to art </a:t>
            </a:r>
            <a:r>
              <a:rPr lang="pl-PL" dirty="0" smtClean="0"/>
              <a:t>6.2</a:t>
            </a:r>
          </a:p>
          <a:p>
            <a:r>
              <a:rPr lang="pl-PL" dirty="0" err="1"/>
              <a:t>C</a:t>
            </a:r>
            <a:r>
              <a:rPr lang="pl-PL" dirty="0" err="1" smtClean="0"/>
              <a:t>onvoluted</a:t>
            </a:r>
            <a:r>
              <a:rPr lang="pl-PL" dirty="0" smtClean="0"/>
              <a:t> </a:t>
            </a:r>
            <a:r>
              <a:rPr lang="pl-PL" dirty="0" err="1" smtClean="0"/>
              <a:t>scheme</a:t>
            </a:r>
            <a:r>
              <a:rPr lang="pl-PL" dirty="0" smtClean="0"/>
              <a:t> in </a:t>
            </a:r>
            <a:r>
              <a:rPr lang="pl-PL" dirty="0" smtClean="0">
                <a:hlinkClick r:id="rId2"/>
              </a:rPr>
              <a:t>EIA </a:t>
            </a:r>
            <a:r>
              <a:rPr lang="pl-PL" dirty="0" smtClean="0"/>
              <a:t>and </a:t>
            </a:r>
            <a:r>
              <a:rPr lang="pl-PL" dirty="0" smtClean="0">
                <a:hlinkClick r:id="rId3"/>
              </a:rPr>
              <a:t>IED</a:t>
            </a:r>
            <a:r>
              <a:rPr lang="pl-PL" dirty="0" smtClean="0"/>
              <a:t> </a:t>
            </a:r>
            <a:r>
              <a:rPr lang="pl-PL" dirty="0" err="1" smtClean="0"/>
              <a:t>Directives</a:t>
            </a:r>
            <a:endParaRPr lang="pl-PL" dirty="0" smtClean="0"/>
          </a:p>
          <a:p>
            <a:pPr lvl="1"/>
            <a:r>
              <a:rPr lang="pl-PL" dirty="0" smtClean="0"/>
              <a:t>„</a:t>
            </a:r>
            <a:r>
              <a:rPr lang="pl-PL" dirty="0" err="1" smtClean="0"/>
              <a:t>information</a:t>
            </a:r>
            <a:r>
              <a:rPr lang="pl-PL" dirty="0" smtClean="0"/>
              <a:t> </a:t>
            </a:r>
            <a:r>
              <a:rPr lang="pl-PL" dirty="0" err="1" smtClean="0"/>
              <a:t>other</a:t>
            </a:r>
            <a:r>
              <a:rPr lang="pl-PL" dirty="0" smtClean="0"/>
              <a:t> </a:t>
            </a:r>
            <a:r>
              <a:rPr lang="pl-PL" dirty="0" err="1" smtClean="0"/>
              <a:t>than</a:t>
            </a:r>
            <a:r>
              <a:rPr lang="pl-PL" dirty="0" smtClean="0"/>
              <a:t> </a:t>
            </a:r>
            <a:r>
              <a:rPr lang="pl-PL" dirty="0" err="1" smtClean="0"/>
              <a:t>that</a:t>
            </a:r>
            <a:r>
              <a:rPr lang="pl-PL" dirty="0" smtClean="0"/>
              <a:t> </a:t>
            </a:r>
            <a:r>
              <a:rPr lang="pl-PL" dirty="0" err="1" smtClean="0"/>
              <a:t>referred</a:t>
            </a:r>
            <a:r>
              <a:rPr lang="pl-PL" dirty="0" smtClean="0"/>
              <a:t> to.. And </a:t>
            </a:r>
            <a:r>
              <a:rPr lang="pl-PL" dirty="0" err="1" smtClean="0"/>
              <a:t>which</a:t>
            </a:r>
            <a:r>
              <a:rPr lang="pl-PL" dirty="0" smtClean="0"/>
              <a:t> </a:t>
            </a:r>
            <a:r>
              <a:rPr lang="pl-PL" dirty="0" err="1" smtClean="0"/>
              <a:t>only</a:t>
            </a:r>
            <a:r>
              <a:rPr lang="pl-PL" dirty="0" smtClean="0"/>
              <a:t> </a:t>
            </a:r>
            <a:r>
              <a:rPr lang="pl-PL" dirty="0" err="1" smtClean="0"/>
              <a:t>becomes</a:t>
            </a:r>
            <a:r>
              <a:rPr lang="pl-PL" dirty="0" smtClean="0"/>
              <a:t> </a:t>
            </a:r>
            <a:r>
              <a:rPr lang="pl-PL" dirty="0" err="1" smtClean="0"/>
              <a:t>available</a:t>
            </a:r>
            <a:r>
              <a:rPr lang="pl-PL" dirty="0" smtClean="0"/>
              <a:t>..</a:t>
            </a:r>
            <a:endParaRPr lang="pl-PL" dirty="0"/>
          </a:p>
        </p:txBody>
      </p:sp>
    </p:spTree>
    <p:extLst>
      <p:ext uri="{BB962C8B-B14F-4D97-AF65-F5344CB8AC3E}">
        <p14:creationId xmlns:p14="http://schemas.microsoft.com/office/powerpoint/2010/main" val="767254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pl-PL" dirty="0" err="1"/>
              <a:t>Possibility</a:t>
            </a:r>
            <a:r>
              <a:rPr lang="pl-PL" dirty="0"/>
              <a:t> to </a:t>
            </a:r>
            <a:r>
              <a:rPr lang="pl-PL" dirty="0" err="1"/>
              <a:t>submit</a:t>
            </a:r>
            <a:r>
              <a:rPr lang="pl-PL" dirty="0"/>
              <a:t> </a:t>
            </a:r>
            <a:r>
              <a:rPr lang="pl-PL" dirty="0" err="1"/>
              <a:t>comments</a:t>
            </a:r>
            <a:r>
              <a:rPr lang="pl-PL" dirty="0"/>
              <a:t> </a:t>
            </a:r>
            <a:r>
              <a:rPr lang="pl-PL" dirty="0" smtClean="0"/>
              <a:t>– </a:t>
            </a:r>
            <a:r>
              <a:rPr lang="pl-PL" dirty="0" err="1" smtClean="0"/>
              <a:t>Aarhus</a:t>
            </a:r>
            <a:endParaRPr lang="de-DE" dirty="0"/>
          </a:p>
        </p:txBody>
      </p:sp>
      <p:sp>
        <p:nvSpPr>
          <p:cNvPr id="6" name="Inhaltsplatzhalter 5"/>
          <p:cNvSpPr>
            <a:spLocks noGrp="1"/>
          </p:cNvSpPr>
          <p:nvPr>
            <p:ph idx="1"/>
          </p:nvPr>
        </p:nvSpPr>
        <p:spPr/>
        <p:txBody>
          <a:bodyPr/>
          <a:lstStyle/>
          <a:p>
            <a:r>
              <a:rPr lang="pl-PL" dirty="0" smtClean="0"/>
              <a:t>Art</a:t>
            </a:r>
            <a:r>
              <a:rPr lang="pl-PL" dirty="0"/>
              <a:t>. 6.7 of </a:t>
            </a:r>
            <a:r>
              <a:rPr lang="pl-PL" dirty="0" err="1" smtClean="0"/>
              <a:t>Aarhus</a:t>
            </a:r>
            <a:r>
              <a:rPr lang="pl-PL" dirty="0" smtClean="0"/>
              <a:t>„</a:t>
            </a:r>
          </a:p>
          <a:p>
            <a:r>
              <a:rPr lang="pl-PL" sz="1600" dirty="0" smtClean="0"/>
              <a:t>7</a:t>
            </a:r>
            <a:r>
              <a:rPr lang="pl-PL" sz="1600" dirty="0"/>
              <a:t>. </a:t>
            </a:r>
            <a:r>
              <a:rPr lang="pl-PL" sz="1600" dirty="0" err="1"/>
              <a:t>Procedures</a:t>
            </a:r>
            <a:r>
              <a:rPr lang="pl-PL" sz="1600" dirty="0"/>
              <a:t> for public </a:t>
            </a:r>
            <a:r>
              <a:rPr lang="pl-PL" sz="1600" dirty="0" err="1"/>
              <a:t>participation</a:t>
            </a:r>
            <a:r>
              <a:rPr lang="pl-PL" sz="1600" dirty="0"/>
              <a:t> </a:t>
            </a:r>
            <a:r>
              <a:rPr lang="pl-PL" sz="1600" dirty="0" err="1" smtClean="0"/>
              <a:t>shall</a:t>
            </a:r>
            <a:r>
              <a:rPr lang="pl-PL" sz="1600" dirty="0" smtClean="0"/>
              <a:t> </a:t>
            </a:r>
            <a:r>
              <a:rPr lang="pl-PL" sz="1600" dirty="0" err="1" smtClean="0"/>
              <a:t>allow</a:t>
            </a:r>
            <a:r>
              <a:rPr lang="pl-PL" sz="1600" dirty="0" smtClean="0"/>
              <a:t> </a:t>
            </a:r>
            <a:r>
              <a:rPr lang="pl-PL" sz="1600" b="1" dirty="0"/>
              <a:t>the public</a:t>
            </a:r>
            <a:r>
              <a:rPr lang="pl-PL" sz="1600" dirty="0"/>
              <a:t> </a:t>
            </a:r>
            <a:r>
              <a:rPr lang="pl-PL" sz="1600" dirty="0" smtClean="0"/>
              <a:t>to </a:t>
            </a:r>
            <a:r>
              <a:rPr lang="pl-PL" sz="1600" dirty="0" err="1" smtClean="0"/>
              <a:t>submit</a:t>
            </a:r>
            <a:r>
              <a:rPr lang="pl-PL" sz="1600" dirty="0" smtClean="0"/>
              <a:t>…</a:t>
            </a:r>
            <a:r>
              <a:rPr lang="pl-PL" sz="1600" dirty="0" err="1" smtClean="0"/>
              <a:t>any</a:t>
            </a:r>
            <a:r>
              <a:rPr lang="pl-PL" sz="1600" dirty="0" smtClean="0"/>
              <a:t> </a:t>
            </a:r>
            <a:r>
              <a:rPr lang="pl-PL" sz="1600" dirty="0" err="1"/>
              <a:t>comments</a:t>
            </a:r>
            <a:r>
              <a:rPr lang="pl-PL" sz="1600" dirty="0" smtClean="0"/>
              <a:t>”</a:t>
            </a:r>
          </a:p>
          <a:p>
            <a:pPr lvl="1"/>
            <a:endParaRPr lang="pl-PL" sz="1400" dirty="0" smtClean="0"/>
          </a:p>
          <a:p>
            <a:r>
              <a:rPr lang="pl-PL" sz="1800" dirty="0" err="1" smtClean="0"/>
              <a:t>Possibility</a:t>
            </a:r>
            <a:r>
              <a:rPr lang="pl-PL" sz="1800" dirty="0" smtClean="0"/>
              <a:t> </a:t>
            </a:r>
            <a:r>
              <a:rPr lang="pl-PL" sz="1800" dirty="0"/>
              <a:t>to </a:t>
            </a:r>
            <a:r>
              <a:rPr lang="pl-PL" sz="1800" dirty="0" err="1"/>
              <a:t>submit</a:t>
            </a:r>
            <a:r>
              <a:rPr lang="pl-PL" sz="1800" dirty="0"/>
              <a:t> </a:t>
            </a:r>
            <a:r>
              <a:rPr lang="pl-PL" sz="1800" dirty="0" err="1"/>
              <a:t>comments</a:t>
            </a:r>
            <a:r>
              <a:rPr lang="pl-PL" sz="1800" dirty="0"/>
              <a:t>  </a:t>
            </a:r>
            <a:r>
              <a:rPr lang="pl-PL" sz="1800" dirty="0" smtClean="0"/>
              <a:t>-</a:t>
            </a:r>
            <a:r>
              <a:rPr lang="pl-PL" sz="1800" dirty="0" err="1" smtClean="0"/>
              <a:t>two</a:t>
            </a:r>
            <a:r>
              <a:rPr lang="pl-PL" sz="1800" dirty="0" smtClean="0"/>
              <a:t> </a:t>
            </a:r>
            <a:r>
              <a:rPr lang="pl-PL" sz="1800" dirty="0" err="1"/>
              <a:t>equal</a:t>
            </a:r>
            <a:r>
              <a:rPr lang="pl-PL" sz="1800" dirty="0"/>
              <a:t> </a:t>
            </a:r>
            <a:r>
              <a:rPr lang="pl-PL" sz="1800" dirty="0" err="1"/>
              <a:t>methods</a:t>
            </a:r>
            <a:endParaRPr lang="pl-PL" sz="1800" dirty="0"/>
          </a:p>
          <a:p>
            <a:pPr lvl="1"/>
            <a:r>
              <a:rPr lang="pl-PL" sz="1600" dirty="0"/>
              <a:t>In </a:t>
            </a:r>
            <a:r>
              <a:rPr lang="pl-PL" sz="1600" dirty="0" err="1"/>
              <a:t>writing</a:t>
            </a:r>
            <a:endParaRPr lang="pl-PL" sz="1600" dirty="0"/>
          </a:p>
          <a:p>
            <a:pPr lvl="1"/>
            <a:r>
              <a:rPr lang="pl-PL" sz="1600" dirty="0"/>
              <a:t>In public </a:t>
            </a:r>
            <a:r>
              <a:rPr lang="pl-PL" sz="1600" dirty="0" err="1"/>
              <a:t>inquiry</a:t>
            </a:r>
            <a:r>
              <a:rPr lang="pl-PL" sz="1600" dirty="0"/>
              <a:t> (</a:t>
            </a:r>
            <a:r>
              <a:rPr lang="pl-PL" sz="1600" dirty="0" err="1"/>
              <a:t>hearing</a:t>
            </a:r>
            <a:r>
              <a:rPr lang="pl-PL" sz="1600" dirty="0" smtClean="0"/>
              <a:t>)</a:t>
            </a:r>
            <a:endParaRPr lang="pl-PL" sz="1600" dirty="0"/>
          </a:p>
          <a:p>
            <a:r>
              <a:rPr lang="pl-PL" sz="1800" dirty="0" err="1"/>
              <a:t>Any</a:t>
            </a:r>
            <a:r>
              <a:rPr lang="pl-PL" sz="1800" dirty="0"/>
              <a:t> </a:t>
            </a:r>
            <a:r>
              <a:rPr lang="pl-PL" sz="1800" dirty="0" err="1"/>
              <a:t>comments</a:t>
            </a:r>
            <a:r>
              <a:rPr lang="pl-PL" sz="1800" dirty="0"/>
              <a:t> - no </a:t>
            </a:r>
            <a:r>
              <a:rPr lang="pl-PL" sz="1800" dirty="0" err="1"/>
              <a:t>need</a:t>
            </a:r>
            <a:r>
              <a:rPr lang="pl-PL" sz="1800" dirty="0"/>
              <a:t> to be </a:t>
            </a:r>
            <a:r>
              <a:rPr lang="pl-PL" sz="1800" dirty="0" err="1"/>
              <a:t>motivated</a:t>
            </a:r>
            <a:r>
              <a:rPr lang="pl-PL" sz="1800" dirty="0"/>
              <a:t>  (ACC/C/16 </a:t>
            </a:r>
            <a:r>
              <a:rPr lang="pl-PL" sz="1800" dirty="0" err="1"/>
              <a:t>Lithuania</a:t>
            </a:r>
            <a:r>
              <a:rPr lang="pl-PL" sz="1800" dirty="0" smtClean="0"/>
              <a:t>)</a:t>
            </a:r>
          </a:p>
          <a:p>
            <a:r>
              <a:rPr lang="pl-PL" sz="1800" dirty="0" err="1" smtClean="0"/>
              <a:t>Cost</a:t>
            </a:r>
            <a:r>
              <a:rPr lang="pl-PL" sz="1800" dirty="0"/>
              <a:t> </a:t>
            </a:r>
            <a:endParaRPr lang="pl-PL" sz="1800" dirty="0" smtClean="0"/>
          </a:p>
          <a:p>
            <a:pPr lvl="1"/>
            <a:r>
              <a:rPr lang="pl-PL" sz="1600" dirty="0" err="1" smtClean="0"/>
              <a:t>Free</a:t>
            </a:r>
            <a:r>
              <a:rPr lang="pl-PL" sz="1600" dirty="0" smtClean="0"/>
              <a:t> </a:t>
            </a:r>
            <a:r>
              <a:rPr lang="pl-PL" sz="1600" dirty="0"/>
              <a:t>of </a:t>
            </a:r>
            <a:r>
              <a:rPr lang="pl-PL" sz="1600" dirty="0" err="1"/>
              <a:t>charge</a:t>
            </a:r>
            <a:r>
              <a:rPr lang="pl-PL" sz="1600" dirty="0"/>
              <a:t> (</a:t>
            </a:r>
            <a:r>
              <a:rPr lang="pl-PL" sz="1600" dirty="0" err="1"/>
              <a:t>preamble</a:t>
            </a:r>
            <a:r>
              <a:rPr lang="pl-PL" sz="1600" dirty="0"/>
              <a:t> </a:t>
            </a:r>
            <a:endParaRPr lang="pl-PL" sz="1600" dirty="0" smtClean="0"/>
          </a:p>
          <a:p>
            <a:pPr lvl="2"/>
            <a:r>
              <a:rPr lang="en-US" sz="1600" dirty="0"/>
              <a:t>Recognizing also that the public needs to be aware of the procedures for</a:t>
            </a:r>
            <a:r>
              <a:rPr lang="pl-PL" sz="1600" dirty="0"/>
              <a:t> </a:t>
            </a:r>
            <a:r>
              <a:rPr lang="en-US" sz="1600" dirty="0"/>
              <a:t>participation in environmental decision-making, have </a:t>
            </a:r>
            <a:r>
              <a:rPr lang="en-US" sz="1600" b="1" dirty="0"/>
              <a:t>free access</a:t>
            </a:r>
            <a:r>
              <a:rPr lang="en-US" sz="1600" dirty="0"/>
              <a:t> to them and</a:t>
            </a:r>
            <a:r>
              <a:rPr lang="pl-PL" sz="1600" dirty="0"/>
              <a:t> </a:t>
            </a:r>
            <a:r>
              <a:rPr lang="en-US" sz="1600" dirty="0"/>
              <a:t>know how to use them,</a:t>
            </a:r>
            <a:endParaRPr lang="pl-PL" sz="1600" dirty="0" smtClean="0"/>
          </a:p>
          <a:p>
            <a:pPr lvl="1"/>
            <a:r>
              <a:rPr lang="pl-PL" sz="1600" dirty="0" err="1" smtClean="0"/>
              <a:t>Fee</a:t>
            </a:r>
            <a:r>
              <a:rPr lang="pl-PL" sz="1600" dirty="0" smtClean="0"/>
              <a:t> for </a:t>
            </a:r>
            <a:r>
              <a:rPr lang="pl-PL" sz="1600" dirty="0" err="1" smtClean="0"/>
              <a:t>commenting</a:t>
            </a:r>
            <a:r>
              <a:rPr lang="pl-PL" sz="1600" dirty="0" smtClean="0"/>
              <a:t> </a:t>
            </a:r>
            <a:r>
              <a:rPr lang="pl-PL" sz="1600" dirty="0" err="1" smtClean="0"/>
              <a:t>allowed</a:t>
            </a:r>
            <a:r>
              <a:rPr lang="pl-PL" sz="1600" dirty="0" smtClean="0"/>
              <a:t> ? </a:t>
            </a:r>
            <a:r>
              <a:rPr lang="pl-PL" sz="1600" dirty="0" smtClean="0">
                <a:hlinkClick r:id="rId2"/>
              </a:rPr>
              <a:t>(Case </a:t>
            </a:r>
            <a:r>
              <a:rPr lang="pl-PL" sz="1600" dirty="0">
                <a:hlinkClick r:id="rId2"/>
              </a:rPr>
              <a:t>C-216/05 </a:t>
            </a:r>
            <a:r>
              <a:rPr lang="pl-PL" sz="1600" dirty="0" err="1">
                <a:hlinkClick r:id="rId2"/>
              </a:rPr>
              <a:t>Commission</a:t>
            </a:r>
            <a:r>
              <a:rPr lang="pl-PL" sz="1600" dirty="0">
                <a:hlinkClick r:id="rId2"/>
              </a:rPr>
              <a:t> v. </a:t>
            </a:r>
            <a:r>
              <a:rPr lang="pl-PL" sz="1600" dirty="0" err="1">
                <a:hlinkClick r:id="rId2"/>
              </a:rPr>
              <a:t>Ireland</a:t>
            </a:r>
            <a:r>
              <a:rPr lang="pl-PL" sz="1600" dirty="0">
                <a:hlinkClick r:id="rId2"/>
              </a:rPr>
              <a:t>)</a:t>
            </a:r>
            <a:endParaRPr lang="pl-PL" sz="1600" dirty="0" smtClean="0"/>
          </a:p>
          <a:p>
            <a:endParaRPr lang="pl-PL" sz="1800" dirty="0"/>
          </a:p>
          <a:p>
            <a:endParaRPr lang="de-DE" dirty="0"/>
          </a:p>
        </p:txBody>
      </p:sp>
    </p:spTree>
    <p:extLst>
      <p:ext uri="{BB962C8B-B14F-4D97-AF65-F5344CB8AC3E}">
        <p14:creationId xmlns:p14="http://schemas.microsoft.com/office/powerpoint/2010/main" val="1697836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Possibility</a:t>
            </a:r>
            <a:r>
              <a:rPr lang="pl-PL" dirty="0"/>
              <a:t> to </a:t>
            </a:r>
            <a:r>
              <a:rPr lang="pl-PL" dirty="0" err="1"/>
              <a:t>submit</a:t>
            </a:r>
            <a:r>
              <a:rPr lang="pl-PL" dirty="0"/>
              <a:t> </a:t>
            </a:r>
            <a:r>
              <a:rPr lang="pl-PL" dirty="0" err="1"/>
              <a:t>comments</a:t>
            </a:r>
            <a:r>
              <a:rPr lang="pl-PL" dirty="0"/>
              <a:t> </a:t>
            </a:r>
            <a:r>
              <a:rPr lang="pl-PL" dirty="0" smtClean="0"/>
              <a:t>– </a:t>
            </a:r>
            <a:r>
              <a:rPr lang="pl-PL" dirty="0" err="1" smtClean="0"/>
              <a:t>Directives</a:t>
            </a:r>
            <a:endParaRPr lang="pl-PL" dirty="0"/>
          </a:p>
        </p:txBody>
      </p:sp>
      <p:sp>
        <p:nvSpPr>
          <p:cNvPr id="3" name="Symbol zastępczy zawartości 2"/>
          <p:cNvSpPr>
            <a:spLocks noGrp="1"/>
          </p:cNvSpPr>
          <p:nvPr>
            <p:ph idx="1"/>
          </p:nvPr>
        </p:nvSpPr>
        <p:spPr/>
        <p:txBody>
          <a:bodyPr/>
          <a:lstStyle/>
          <a:p>
            <a:r>
              <a:rPr lang="pl-PL" dirty="0"/>
              <a:t>Art.6.4 EIA Directive</a:t>
            </a:r>
          </a:p>
          <a:p>
            <a:pPr lvl="1"/>
            <a:r>
              <a:rPr lang="en-US" sz="2000" dirty="0"/>
              <a:t>4. The</a:t>
            </a:r>
            <a:r>
              <a:rPr lang="en-US" sz="2000" b="1" dirty="0"/>
              <a:t> public concerned</a:t>
            </a:r>
            <a:r>
              <a:rPr lang="en-US" sz="2000" dirty="0"/>
              <a:t> shall be given early and effective opportunities to participate </a:t>
            </a:r>
            <a:r>
              <a:rPr lang="pl-PL" sz="2000" dirty="0"/>
              <a:t>..</a:t>
            </a:r>
            <a:r>
              <a:rPr lang="en-US" sz="2000" dirty="0"/>
              <a:t>and shall, for that purpose, be</a:t>
            </a:r>
            <a:r>
              <a:rPr lang="pl-PL" sz="2000" dirty="0"/>
              <a:t> </a:t>
            </a:r>
            <a:r>
              <a:rPr lang="en-US" sz="2000" dirty="0"/>
              <a:t>entitled to express comments and opinions when all options are open to the competent authority or</a:t>
            </a:r>
            <a:r>
              <a:rPr lang="pl-PL" sz="2000" dirty="0"/>
              <a:t> </a:t>
            </a:r>
            <a:r>
              <a:rPr lang="en-US" sz="2000" dirty="0"/>
              <a:t>authorities before the decision on the request for development consent is taken.</a:t>
            </a:r>
            <a:endParaRPr lang="pl-PL" sz="2000" dirty="0"/>
          </a:p>
          <a:p>
            <a:r>
              <a:rPr lang="pl-PL" dirty="0" err="1"/>
              <a:t>Annex</a:t>
            </a:r>
            <a:r>
              <a:rPr lang="pl-PL" dirty="0"/>
              <a:t> IV .3 IED</a:t>
            </a:r>
          </a:p>
          <a:p>
            <a:pPr lvl="1"/>
            <a:r>
              <a:rPr lang="pl-PL" sz="2000" dirty="0"/>
              <a:t>„3</a:t>
            </a:r>
            <a:r>
              <a:rPr lang="en-US" sz="2000" dirty="0"/>
              <a:t>. The </a:t>
            </a:r>
            <a:r>
              <a:rPr lang="en-US" sz="2000" b="1" dirty="0"/>
              <a:t>public concerned </a:t>
            </a:r>
            <a:r>
              <a:rPr lang="en-US" sz="2000" dirty="0"/>
              <a:t>shall be entitled to</a:t>
            </a:r>
            <a:r>
              <a:rPr lang="pl-PL" sz="2000" dirty="0"/>
              <a:t> express </a:t>
            </a:r>
            <a:r>
              <a:rPr lang="pl-PL" sz="2000" dirty="0" err="1"/>
              <a:t>comments</a:t>
            </a:r>
            <a:r>
              <a:rPr lang="pl-PL" sz="2000" dirty="0"/>
              <a:t> and </a:t>
            </a:r>
            <a:r>
              <a:rPr lang="pl-PL" sz="2000" dirty="0" err="1"/>
              <a:t>opinions</a:t>
            </a:r>
            <a:r>
              <a:rPr lang="pl-PL" sz="2000" dirty="0"/>
              <a:t> to the </a:t>
            </a:r>
            <a:r>
              <a:rPr lang="pl-PL" sz="2000" dirty="0" err="1"/>
              <a:t>competent</a:t>
            </a:r>
            <a:r>
              <a:rPr lang="pl-PL" sz="2000" dirty="0"/>
              <a:t> </a:t>
            </a:r>
            <a:r>
              <a:rPr lang="pl-PL" sz="2000" dirty="0" err="1"/>
              <a:t>authoority</a:t>
            </a:r>
            <a:r>
              <a:rPr lang="pl-PL" sz="2000" dirty="0"/>
              <a:t> </a:t>
            </a:r>
            <a:r>
              <a:rPr lang="pl-PL" sz="2000" dirty="0" err="1"/>
              <a:t>before</a:t>
            </a:r>
            <a:r>
              <a:rPr lang="pl-PL" sz="2000" dirty="0"/>
              <a:t> a </a:t>
            </a:r>
            <a:r>
              <a:rPr lang="pl-PL" sz="2000" dirty="0" err="1"/>
              <a:t>decision</a:t>
            </a:r>
            <a:r>
              <a:rPr lang="pl-PL" sz="2000" dirty="0"/>
              <a:t> </a:t>
            </a:r>
            <a:r>
              <a:rPr lang="pl-PL" sz="2000" dirty="0" err="1"/>
              <a:t>is</a:t>
            </a:r>
            <a:r>
              <a:rPr lang="pl-PL" sz="2000" dirty="0"/>
              <a:t> </a:t>
            </a:r>
            <a:r>
              <a:rPr lang="pl-PL" sz="2000" dirty="0" err="1"/>
              <a:t>taken</a:t>
            </a:r>
            <a:r>
              <a:rPr lang="pl-PL" sz="2000" dirty="0"/>
              <a:t>”</a:t>
            </a:r>
          </a:p>
        </p:txBody>
      </p:sp>
    </p:spTree>
    <p:extLst>
      <p:ext uri="{BB962C8B-B14F-4D97-AF65-F5344CB8AC3E}">
        <p14:creationId xmlns:p14="http://schemas.microsoft.com/office/powerpoint/2010/main" val="2381847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pl-PL" dirty="0" err="1"/>
              <a:t>Due</a:t>
            </a:r>
            <a:r>
              <a:rPr lang="pl-PL" dirty="0"/>
              <a:t> </a:t>
            </a:r>
            <a:r>
              <a:rPr lang="pl-PL" dirty="0" err="1"/>
              <a:t>account</a:t>
            </a:r>
            <a:r>
              <a:rPr lang="pl-PL" dirty="0"/>
              <a:t>– art.6.8</a:t>
            </a:r>
            <a:endParaRPr lang="de-DE" dirty="0"/>
          </a:p>
        </p:txBody>
      </p:sp>
      <p:sp>
        <p:nvSpPr>
          <p:cNvPr id="4" name="Inhaltsplatzhalter 3"/>
          <p:cNvSpPr>
            <a:spLocks noGrp="1"/>
          </p:cNvSpPr>
          <p:nvPr>
            <p:ph idx="1"/>
          </p:nvPr>
        </p:nvSpPr>
        <p:spPr/>
        <p:txBody>
          <a:bodyPr/>
          <a:lstStyle/>
          <a:p>
            <a:r>
              <a:rPr lang="pl-PL" dirty="0" err="1" smtClean="0"/>
              <a:t>Due</a:t>
            </a:r>
            <a:r>
              <a:rPr lang="pl-PL" dirty="0" smtClean="0"/>
              <a:t> </a:t>
            </a:r>
            <a:r>
              <a:rPr lang="pl-PL" dirty="0" err="1"/>
              <a:t>account</a:t>
            </a:r>
            <a:r>
              <a:rPr lang="pl-PL" dirty="0"/>
              <a:t> </a:t>
            </a:r>
            <a:r>
              <a:rPr lang="pl-PL" dirty="0" err="1"/>
              <a:t>must</a:t>
            </a:r>
            <a:r>
              <a:rPr lang="pl-PL" dirty="0"/>
              <a:t> be </a:t>
            </a:r>
            <a:r>
              <a:rPr lang="pl-PL" dirty="0" err="1"/>
              <a:t>taken</a:t>
            </a:r>
            <a:r>
              <a:rPr lang="pl-PL" dirty="0"/>
              <a:t> of public </a:t>
            </a:r>
            <a:r>
              <a:rPr lang="pl-PL" dirty="0" err="1"/>
              <a:t>comments</a:t>
            </a:r>
            <a:endParaRPr lang="pl-PL" dirty="0"/>
          </a:p>
          <a:p>
            <a:pPr lvl="1"/>
            <a:r>
              <a:rPr lang="pl-PL" dirty="0" err="1"/>
              <a:t>obligation</a:t>
            </a:r>
            <a:r>
              <a:rPr lang="pl-PL" dirty="0"/>
              <a:t> to </a:t>
            </a:r>
            <a:r>
              <a:rPr lang="pl-PL" dirty="0" err="1"/>
              <a:t>read</a:t>
            </a:r>
            <a:r>
              <a:rPr lang="pl-PL" dirty="0"/>
              <a:t> and </a:t>
            </a:r>
            <a:r>
              <a:rPr lang="pl-PL" dirty="0" err="1"/>
              <a:t>consider</a:t>
            </a:r>
            <a:r>
              <a:rPr lang="pl-PL" dirty="0"/>
              <a:t> </a:t>
            </a:r>
            <a:r>
              <a:rPr lang="pl-PL" dirty="0" err="1"/>
              <a:t>seriously</a:t>
            </a:r>
            <a:r>
              <a:rPr lang="pl-PL" dirty="0"/>
              <a:t> </a:t>
            </a:r>
          </a:p>
          <a:p>
            <a:pPr lvl="1"/>
            <a:r>
              <a:rPr lang="pl-PL" dirty="0"/>
              <a:t>but not </a:t>
            </a:r>
            <a:r>
              <a:rPr lang="pl-PL" dirty="0" err="1"/>
              <a:t>always</a:t>
            </a:r>
            <a:r>
              <a:rPr lang="pl-PL" dirty="0"/>
              <a:t> to </a:t>
            </a:r>
            <a:r>
              <a:rPr lang="pl-PL" dirty="0" err="1"/>
              <a:t>accept</a:t>
            </a:r>
            <a:r>
              <a:rPr lang="pl-PL" dirty="0"/>
              <a:t>  </a:t>
            </a:r>
            <a:r>
              <a:rPr lang="pl-PL" dirty="0" err="1"/>
              <a:t>all</a:t>
            </a:r>
            <a:r>
              <a:rPr lang="pl-PL" dirty="0"/>
              <a:t> </a:t>
            </a:r>
            <a:r>
              <a:rPr lang="pl-PL" dirty="0" err="1" smtClean="0"/>
              <a:t>comments</a:t>
            </a:r>
            <a:r>
              <a:rPr lang="pl-PL" dirty="0" smtClean="0"/>
              <a:t> (no </a:t>
            </a:r>
            <a:r>
              <a:rPr lang="pl-PL" dirty="0" err="1" smtClean="0"/>
              <a:t>right</a:t>
            </a:r>
            <a:r>
              <a:rPr lang="pl-PL" dirty="0" smtClean="0"/>
              <a:t> of veto – ACC/29 Poland)</a:t>
            </a:r>
            <a:endParaRPr lang="pl-PL" dirty="0"/>
          </a:p>
          <a:p>
            <a:r>
              <a:rPr lang="pl-PL" dirty="0" err="1"/>
              <a:t>Any</a:t>
            </a:r>
            <a:r>
              <a:rPr lang="pl-PL" dirty="0"/>
              <a:t> </a:t>
            </a:r>
            <a:r>
              <a:rPr lang="pl-PL" dirty="0" err="1"/>
              <a:t>comments</a:t>
            </a:r>
            <a:r>
              <a:rPr lang="pl-PL" dirty="0"/>
              <a:t> vs „</a:t>
            </a:r>
            <a:r>
              <a:rPr lang="pl-PL" dirty="0" err="1"/>
              <a:t>reasoned</a:t>
            </a:r>
            <a:r>
              <a:rPr lang="pl-PL" dirty="0"/>
              <a:t> </a:t>
            </a:r>
            <a:r>
              <a:rPr lang="pl-PL" dirty="0" err="1"/>
              <a:t>or</a:t>
            </a:r>
            <a:r>
              <a:rPr lang="pl-PL" dirty="0"/>
              <a:t> </a:t>
            </a:r>
            <a:r>
              <a:rPr lang="pl-PL" dirty="0" err="1"/>
              <a:t>motivated</a:t>
            </a:r>
            <a:r>
              <a:rPr lang="pl-PL" dirty="0"/>
              <a:t> </a:t>
            </a:r>
            <a:r>
              <a:rPr lang="pl-PL" dirty="0" err="1"/>
              <a:t>comments</a:t>
            </a:r>
            <a:r>
              <a:rPr lang="pl-PL" dirty="0"/>
              <a:t>”</a:t>
            </a:r>
          </a:p>
          <a:p>
            <a:r>
              <a:rPr lang="pl-PL" dirty="0" err="1"/>
              <a:t>Sufficient</a:t>
            </a:r>
            <a:r>
              <a:rPr lang="pl-PL" dirty="0"/>
              <a:t> </a:t>
            </a:r>
            <a:r>
              <a:rPr lang="pl-PL" dirty="0" err="1"/>
              <a:t>time</a:t>
            </a:r>
            <a:r>
              <a:rPr lang="pl-PL" dirty="0"/>
              <a:t> for </a:t>
            </a:r>
            <a:r>
              <a:rPr lang="pl-PL" dirty="0" err="1"/>
              <a:t>authorities</a:t>
            </a:r>
            <a:r>
              <a:rPr lang="pl-PL" dirty="0"/>
              <a:t> to </a:t>
            </a:r>
            <a:r>
              <a:rPr lang="pl-PL" dirty="0" err="1"/>
              <a:t>consider</a:t>
            </a:r>
            <a:r>
              <a:rPr lang="pl-PL" dirty="0"/>
              <a:t> </a:t>
            </a:r>
            <a:r>
              <a:rPr lang="pl-PL" dirty="0" err="1"/>
              <a:t>comments</a:t>
            </a:r>
            <a:r>
              <a:rPr lang="pl-PL" dirty="0"/>
              <a:t> ((ACC/C/3 </a:t>
            </a:r>
            <a:r>
              <a:rPr lang="pl-PL" dirty="0" err="1"/>
              <a:t>Ukraine</a:t>
            </a:r>
            <a:r>
              <a:rPr lang="pl-PL" dirty="0"/>
              <a:t> </a:t>
            </a:r>
            <a:r>
              <a:rPr lang="pl-PL" dirty="0" smtClean="0"/>
              <a:t>)</a:t>
            </a:r>
          </a:p>
          <a:p>
            <a:pPr marL="342900" lvl="1" indent="-342900">
              <a:buFont typeface="Wingdings" pitchFamily="2" charset="2"/>
              <a:buChar char="§"/>
            </a:pPr>
            <a:r>
              <a:rPr lang="pl-PL" dirty="0" smtClean="0"/>
              <a:t>Role of the </a:t>
            </a:r>
            <a:r>
              <a:rPr lang="pl-PL" dirty="0" err="1" smtClean="0"/>
              <a:t>statement</a:t>
            </a:r>
            <a:r>
              <a:rPr lang="pl-PL" dirty="0" smtClean="0"/>
              <a:t> of </a:t>
            </a:r>
            <a:r>
              <a:rPr lang="pl-PL" dirty="0" err="1" smtClean="0"/>
              <a:t>reasons</a:t>
            </a:r>
            <a:r>
              <a:rPr lang="pl-PL" dirty="0" smtClean="0"/>
              <a:t> (</a:t>
            </a:r>
            <a:r>
              <a:rPr lang="pl-PL" dirty="0" err="1" smtClean="0"/>
              <a:t>controversial</a:t>
            </a:r>
            <a:r>
              <a:rPr lang="pl-PL" dirty="0" smtClean="0"/>
              <a:t> </a:t>
            </a:r>
            <a:r>
              <a:rPr lang="pl-PL" dirty="0" err="1" smtClean="0"/>
              <a:t>verdict</a:t>
            </a:r>
            <a:r>
              <a:rPr lang="pl-PL" dirty="0"/>
              <a:t> in </a:t>
            </a:r>
            <a:r>
              <a:rPr lang="pl-PL" dirty="0">
                <a:hlinkClick r:id="rId2"/>
              </a:rPr>
              <a:t>(C-182/10, Solvay and </a:t>
            </a:r>
            <a:r>
              <a:rPr lang="pl-PL" dirty="0" err="1">
                <a:hlinkClick r:id="rId2"/>
              </a:rPr>
              <a:t>Others</a:t>
            </a:r>
            <a:r>
              <a:rPr lang="pl-PL" dirty="0" smtClean="0">
                <a:hlinkClick r:id="rId2"/>
              </a:rPr>
              <a:t>)</a:t>
            </a:r>
          </a:p>
          <a:p>
            <a:r>
              <a:rPr lang="pl-PL" dirty="0" err="1" smtClean="0">
                <a:hlinkClick r:id="rId2"/>
              </a:rPr>
              <a:t>Annex</a:t>
            </a:r>
            <a:r>
              <a:rPr lang="pl-PL" dirty="0" smtClean="0">
                <a:hlinkClick r:id="rId2"/>
              </a:rPr>
              <a:t> IV IED</a:t>
            </a:r>
            <a:endParaRPr lang="pl-PL" dirty="0" smtClean="0"/>
          </a:p>
          <a:p>
            <a:pPr lvl="1"/>
            <a:r>
              <a:rPr lang="pl-PL" dirty="0"/>
              <a:t>4. </a:t>
            </a:r>
            <a:r>
              <a:rPr lang="en-US" dirty="0" smtClean="0"/>
              <a:t>The </a:t>
            </a:r>
            <a:r>
              <a:rPr lang="en-US" dirty="0"/>
              <a:t>results of the consultations held pursuant to this Annex must be taken into due account in the taking of a decision</a:t>
            </a:r>
            <a:r>
              <a:rPr lang="en-US" dirty="0" smtClean="0"/>
              <a:t>.</a:t>
            </a:r>
            <a:endParaRPr lang="pl-PL" dirty="0" smtClean="0"/>
          </a:p>
        </p:txBody>
      </p:sp>
    </p:spTree>
    <p:extLst>
      <p:ext uri="{BB962C8B-B14F-4D97-AF65-F5344CB8AC3E}">
        <p14:creationId xmlns:p14="http://schemas.microsoft.com/office/powerpoint/2010/main" val="2158516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pl-PL" dirty="0" err="1" smtClean="0"/>
              <a:t>Informing</a:t>
            </a:r>
            <a:r>
              <a:rPr lang="pl-PL" dirty="0" smtClean="0"/>
              <a:t> </a:t>
            </a:r>
            <a:r>
              <a:rPr lang="pl-PL" dirty="0" err="1" smtClean="0"/>
              <a:t>about</a:t>
            </a:r>
            <a:r>
              <a:rPr lang="pl-PL" dirty="0" smtClean="0"/>
              <a:t> the </a:t>
            </a:r>
            <a:r>
              <a:rPr lang="pl-PL" dirty="0" err="1"/>
              <a:t>decision</a:t>
            </a:r>
            <a:r>
              <a:rPr lang="pl-PL" dirty="0"/>
              <a:t>- art.6.9</a:t>
            </a:r>
            <a:br>
              <a:rPr lang="pl-PL" dirty="0"/>
            </a:br>
            <a:endParaRPr lang="de-DE" dirty="0"/>
          </a:p>
        </p:txBody>
      </p:sp>
      <p:sp>
        <p:nvSpPr>
          <p:cNvPr id="6" name="Inhaltsplatzhalter 5"/>
          <p:cNvSpPr>
            <a:spLocks noGrp="1"/>
          </p:cNvSpPr>
          <p:nvPr>
            <p:ph idx="1"/>
          </p:nvPr>
        </p:nvSpPr>
        <p:spPr/>
        <p:txBody>
          <a:bodyPr/>
          <a:lstStyle/>
          <a:p>
            <a:r>
              <a:rPr lang="pl-PL" sz="1800" dirty="0" err="1" smtClean="0"/>
              <a:t>Requirement</a:t>
            </a:r>
            <a:endParaRPr lang="pl-PL" sz="1800" dirty="0"/>
          </a:p>
          <a:p>
            <a:pPr lvl="1"/>
            <a:r>
              <a:rPr lang="pl-PL" dirty="0"/>
              <a:t>to </a:t>
            </a:r>
            <a:r>
              <a:rPr lang="pl-PL" dirty="0" err="1"/>
              <a:t>notify</a:t>
            </a:r>
            <a:r>
              <a:rPr lang="pl-PL" dirty="0"/>
              <a:t>  the public </a:t>
            </a:r>
            <a:r>
              <a:rPr lang="pl-PL" dirty="0" err="1"/>
              <a:t>promptly</a:t>
            </a:r>
            <a:r>
              <a:rPr lang="pl-PL" dirty="0"/>
              <a:t> </a:t>
            </a:r>
            <a:r>
              <a:rPr lang="pl-PL" dirty="0">
                <a:hlinkClick r:id="rId2"/>
              </a:rPr>
              <a:t>(ACC/C/8 Armenia)</a:t>
            </a:r>
            <a:endParaRPr lang="pl-PL" dirty="0"/>
          </a:p>
          <a:p>
            <a:pPr lvl="2"/>
            <a:r>
              <a:rPr lang="pl-PL" dirty="0"/>
              <a:t> </a:t>
            </a:r>
            <a:r>
              <a:rPr lang="pl-PL" dirty="0" err="1"/>
              <a:t>about</a:t>
            </a:r>
            <a:r>
              <a:rPr lang="pl-PL" dirty="0"/>
              <a:t> the </a:t>
            </a:r>
            <a:r>
              <a:rPr lang="pl-PL" dirty="0" err="1"/>
              <a:t>decision</a:t>
            </a:r>
            <a:r>
              <a:rPr lang="pl-PL" dirty="0"/>
              <a:t>  </a:t>
            </a:r>
          </a:p>
          <a:p>
            <a:pPr lvl="2"/>
            <a:r>
              <a:rPr lang="pl-PL" dirty="0" err="1"/>
              <a:t>where</a:t>
            </a:r>
            <a:r>
              <a:rPr lang="pl-PL" dirty="0"/>
              <a:t> </a:t>
            </a:r>
            <a:r>
              <a:rPr lang="pl-PL" dirty="0" err="1"/>
              <a:t>it</a:t>
            </a:r>
            <a:r>
              <a:rPr lang="pl-PL" dirty="0"/>
              <a:t> </a:t>
            </a:r>
            <a:r>
              <a:rPr lang="pl-PL" dirty="0" err="1"/>
              <a:t>can</a:t>
            </a:r>
            <a:r>
              <a:rPr lang="pl-PL" dirty="0"/>
              <a:t> be </a:t>
            </a:r>
            <a:r>
              <a:rPr lang="pl-PL" dirty="0" err="1"/>
              <a:t>made</a:t>
            </a:r>
            <a:r>
              <a:rPr lang="pl-PL" dirty="0"/>
              <a:t> </a:t>
            </a:r>
            <a:r>
              <a:rPr lang="pl-PL" dirty="0" err="1"/>
              <a:t>available</a:t>
            </a:r>
            <a:r>
              <a:rPr lang="pl-PL" dirty="0"/>
              <a:t> </a:t>
            </a:r>
          </a:p>
          <a:p>
            <a:pPr lvl="1"/>
            <a:r>
              <a:rPr lang="pl-PL" dirty="0"/>
              <a:t>to </a:t>
            </a:r>
            <a:r>
              <a:rPr lang="pl-PL" dirty="0" err="1"/>
              <a:t>make</a:t>
            </a:r>
            <a:r>
              <a:rPr lang="pl-PL" dirty="0"/>
              <a:t> </a:t>
            </a:r>
            <a:r>
              <a:rPr lang="pl-PL" dirty="0" err="1"/>
              <a:t>it</a:t>
            </a:r>
            <a:r>
              <a:rPr lang="pl-PL" dirty="0"/>
              <a:t> </a:t>
            </a:r>
            <a:r>
              <a:rPr lang="pl-PL" dirty="0" err="1"/>
              <a:t>accesible</a:t>
            </a:r>
            <a:r>
              <a:rPr lang="pl-PL" dirty="0"/>
              <a:t> to the public  (ACC/C/3 </a:t>
            </a:r>
            <a:r>
              <a:rPr lang="pl-PL" dirty="0" err="1"/>
              <a:t>Ukraine</a:t>
            </a:r>
            <a:r>
              <a:rPr lang="pl-PL" dirty="0"/>
              <a:t> )</a:t>
            </a:r>
          </a:p>
          <a:p>
            <a:pPr lvl="2"/>
            <a:r>
              <a:rPr lang="pl-PL" dirty="0"/>
              <a:t> </a:t>
            </a:r>
            <a:r>
              <a:rPr lang="pl-PL" dirty="0" err="1"/>
              <a:t>publicly</a:t>
            </a:r>
            <a:r>
              <a:rPr lang="pl-PL" dirty="0"/>
              <a:t> </a:t>
            </a:r>
            <a:r>
              <a:rPr lang="pl-PL" dirty="0" err="1"/>
              <a:t>accesible</a:t>
            </a:r>
            <a:r>
              <a:rPr lang="pl-PL" dirty="0"/>
              <a:t> </a:t>
            </a:r>
            <a:r>
              <a:rPr lang="pl-PL" dirty="0" err="1"/>
              <a:t>registers</a:t>
            </a:r>
            <a:endParaRPr lang="pl-PL" dirty="0"/>
          </a:p>
          <a:p>
            <a:pPr lvl="2"/>
            <a:r>
              <a:rPr lang="pl-PL" dirty="0" err="1"/>
              <a:t>publicly</a:t>
            </a:r>
            <a:r>
              <a:rPr lang="pl-PL" dirty="0"/>
              <a:t> </a:t>
            </a:r>
            <a:r>
              <a:rPr lang="pl-PL" dirty="0" err="1"/>
              <a:t>accessible</a:t>
            </a:r>
            <a:r>
              <a:rPr lang="pl-PL" dirty="0"/>
              <a:t> </a:t>
            </a:r>
            <a:r>
              <a:rPr lang="pl-PL" dirty="0" err="1"/>
              <a:t>records</a:t>
            </a:r>
            <a:r>
              <a:rPr lang="pl-PL" dirty="0"/>
              <a:t> of </a:t>
            </a:r>
            <a:r>
              <a:rPr lang="pl-PL" dirty="0" err="1"/>
              <a:t>decisions</a:t>
            </a:r>
            <a:endParaRPr lang="pl-PL" dirty="0"/>
          </a:p>
          <a:p>
            <a:r>
              <a:rPr lang="pl-PL" sz="1800" dirty="0" err="1"/>
              <a:t>Together</a:t>
            </a:r>
            <a:r>
              <a:rPr lang="pl-PL" sz="1800" dirty="0"/>
              <a:t> with a </a:t>
            </a:r>
            <a:r>
              <a:rPr lang="pl-PL" sz="1800" dirty="0" err="1"/>
              <a:t>statement</a:t>
            </a:r>
            <a:r>
              <a:rPr lang="pl-PL" sz="1800" dirty="0"/>
              <a:t> on:</a:t>
            </a:r>
          </a:p>
          <a:p>
            <a:pPr lvl="1"/>
            <a:r>
              <a:rPr lang="pl-PL" dirty="0" err="1"/>
              <a:t>reasons</a:t>
            </a:r>
            <a:r>
              <a:rPr lang="pl-PL" dirty="0"/>
              <a:t> </a:t>
            </a:r>
          </a:p>
          <a:p>
            <a:pPr lvl="1"/>
            <a:r>
              <a:rPr lang="pl-PL" dirty="0" err="1" smtClean="0"/>
              <a:t>consideration</a:t>
            </a:r>
            <a:endParaRPr lang="pl-PL" sz="1800" dirty="0" smtClean="0"/>
          </a:p>
          <a:p>
            <a:r>
              <a:rPr lang="pl-PL" sz="1800" dirty="0" smtClean="0"/>
              <a:t>Link to </a:t>
            </a:r>
            <a:r>
              <a:rPr lang="pl-PL" sz="1800" dirty="0" err="1" smtClean="0"/>
              <a:t>review</a:t>
            </a:r>
            <a:r>
              <a:rPr lang="pl-PL" sz="1800" dirty="0" smtClean="0"/>
              <a:t> </a:t>
            </a:r>
            <a:r>
              <a:rPr lang="pl-PL" sz="1800" dirty="0" err="1" smtClean="0"/>
              <a:t>procedures</a:t>
            </a:r>
            <a:r>
              <a:rPr lang="pl-PL" sz="1800" dirty="0" smtClean="0"/>
              <a:t> (Case ACC/16 </a:t>
            </a:r>
            <a:r>
              <a:rPr lang="pl-PL" sz="1800" dirty="0" err="1" smtClean="0"/>
              <a:t>Lithuania</a:t>
            </a:r>
            <a:r>
              <a:rPr lang="pl-PL" sz="1800" dirty="0" smtClean="0"/>
              <a:t>)</a:t>
            </a:r>
          </a:p>
        </p:txBody>
      </p:sp>
    </p:spTree>
    <p:extLst>
      <p:ext uri="{BB962C8B-B14F-4D97-AF65-F5344CB8AC3E}">
        <p14:creationId xmlns:p14="http://schemas.microsoft.com/office/powerpoint/2010/main" val="33480765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Content</a:t>
            </a:r>
            <a:endParaRPr lang="pl-PL" dirty="0"/>
          </a:p>
        </p:txBody>
      </p:sp>
      <p:sp>
        <p:nvSpPr>
          <p:cNvPr id="3" name="Symbol zastępczy zawartości 2"/>
          <p:cNvSpPr>
            <a:spLocks noGrp="1"/>
          </p:cNvSpPr>
          <p:nvPr>
            <p:ph idx="1"/>
          </p:nvPr>
        </p:nvSpPr>
        <p:spPr/>
        <p:txBody>
          <a:bodyPr/>
          <a:lstStyle/>
          <a:p>
            <a:endParaRPr lang="pl-PL" dirty="0" smtClean="0"/>
          </a:p>
          <a:p>
            <a:r>
              <a:rPr lang="pl-PL" dirty="0" err="1" smtClean="0"/>
              <a:t>Reasonable</a:t>
            </a:r>
            <a:r>
              <a:rPr lang="pl-PL" dirty="0" smtClean="0"/>
              <a:t> </a:t>
            </a:r>
            <a:r>
              <a:rPr lang="pl-PL" dirty="0" err="1" smtClean="0"/>
              <a:t>time-frames</a:t>
            </a:r>
            <a:r>
              <a:rPr lang="pl-PL" dirty="0" smtClean="0"/>
              <a:t>  (art.6.3)</a:t>
            </a:r>
          </a:p>
          <a:p>
            <a:r>
              <a:rPr lang="pl-PL" dirty="0" smtClean="0"/>
              <a:t>Notification (art.6.2)</a:t>
            </a:r>
          </a:p>
          <a:p>
            <a:r>
              <a:rPr lang="pl-PL" dirty="0" err="1" smtClean="0"/>
              <a:t>Provision</a:t>
            </a:r>
            <a:r>
              <a:rPr lang="pl-PL" dirty="0" smtClean="0"/>
              <a:t> of </a:t>
            </a:r>
            <a:r>
              <a:rPr lang="pl-PL" dirty="0" err="1" smtClean="0"/>
              <a:t>information</a:t>
            </a:r>
            <a:r>
              <a:rPr lang="pl-PL" dirty="0" smtClean="0"/>
              <a:t> (art.6.6)</a:t>
            </a:r>
          </a:p>
          <a:p>
            <a:r>
              <a:rPr lang="pl-PL" dirty="0" err="1" smtClean="0"/>
              <a:t>Submision</a:t>
            </a:r>
            <a:r>
              <a:rPr lang="pl-PL" dirty="0" smtClean="0"/>
              <a:t> of </a:t>
            </a:r>
            <a:r>
              <a:rPr lang="pl-PL" dirty="0" err="1" smtClean="0"/>
              <a:t>comments</a:t>
            </a:r>
            <a:r>
              <a:rPr lang="pl-PL" dirty="0" smtClean="0"/>
              <a:t> (art.6.7)</a:t>
            </a:r>
          </a:p>
          <a:p>
            <a:r>
              <a:rPr lang="pl-PL" dirty="0" err="1" smtClean="0"/>
              <a:t>Consideration</a:t>
            </a:r>
            <a:r>
              <a:rPr lang="pl-PL" dirty="0" smtClean="0"/>
              <a:t> of </a:t>
            </a:r>
            <a:r>
              <a:rPr lang="pl-PL" dirty="0" err="1" smtClean="0"/>
              <a:t>comments</a:t>
            </a:r>
            <a:r>
              <a:rPr lang="pl-PL" dirty="0" smtClean="0"/>
              <a:t> („</a:t>
            </a:r>
            <a:r>
              <a:rPr lang="pl-PL" dirty="0" err="1" smtClean="0"/>
              <a:t>due</a:t>
            </a:r>
            <a:r>
              <a:rPr lang="pl-PL" dirty="0" smtClean="0"/>
              <a:t> </a:t>
            </a:r>
            <a:r>
              <a:rPr lang="pl-PL" dirty="0" err="1" smtClean="0"/>
              <a:t>account</a:t>
            </a:r>
            <a:r>
              <a:rPr lang="pl-PL" dirty="0" smtClean="0"/>
              <a:t>” – art. 6.8)</a:t>
            </a:r>
          </a:p>
          <a:p>
            <a:r>
              <a:rPr lang="pl-PL" dirty="0" err="1" smtClean="0"/>
              <a:t>Informing</a:t>
            </a:r>
            <a:r>
              <a:rPr lang="pl-PL" dirty="0" smtClean="0"/>
              <a:t> </a:t>
            </a:r>
            <a:r>
              <a:rPr lang="pl-PL" dirty="0" err="1" smtClean="0"/>
              <a:t>about</a:t>
            </a:r>
            <a:r>
              <a:rPr lang="pl-PL" dirty="0" smtClean="0"/>
              <a:t> the </a:t>
            </a:r>
            <a:r>
              <a:rPr lang="pl-PL" dirty="0" err="1" smtClean="0"/>
              <a:t>decision</a:t>
            </a:r>
            <a:r>
              <a:rPr lang="pl-PL" dirty="0" smtClean="0"/>
              <a:t> (art.6.9)</a:t>
            </a:r>
          </a:p>
          <a:p>
            <a:pPr marL="0" indent="0">
              <a:buNone/>
            </a:pPr>
            <a:endParaRPr lang="pl-PL" dirty="0"/>
          </a:p>
        </p:txBody>
      </p:sp>
    </p:spTree>
    <p:extLst>
      <p:ext uri="{BB962C8B-B14F-4D97-AF65-F5344CB8AC3E}">
        <p14:creationId xmlns:p14="http://schemas.microsoft.com/office/powerpoint/2010/main" val="37090956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Review</a:t>
            </a:r>
            <a:r>
              <a:rPr lang="pl-PL" dirty="0" smtClean="0"/>
              <a:t> </a:t>
            </a:r>
            <a:r>
              <a:rPr lang="pl-PL" dirty="0" err="1" smtClean="0"/>
              <a:t>procedures</a:t>
            </a:r>
            <a:r>
              <a:rPr lang="pl-PL" dirty="0" smtClean="0"/>
              <a:t> –standing </a:t>
            </a:r>
            <a:r>
              <a:rPr lang="pl-PL" dirty="0" err="1" smtClean="0"/>
              <a:t>under</a:t>
            </a:r>
            <a:r>
              <a:rPr lang="pl-PL" dirty="0" smtClean="0"/>
              <a:t> art. 9.2</a:t>
            </a:r>
            <a:endParaRPr lang="pl-PL" dirty="0"/>
          </a:p>
        </p:txBody>
      </p:sp>
      <p:sp>
        <p:nvSpPr>
          <p:cNvPr id="3" name="Symbol zastępczy zawartości 2"/>
          <p:cNvSpPr>
            <a:spLocks noGrp="1"/>
          </p:cNvSpPr>
          <p:nvPr>
            <p:ph idx="1"/>
          </p:nvPr>
        </p:nvSpPr>
        <p:spPr/>
        <p:txBody>
          <a:bodyPr/>
          <a:lstStyle/>
          <a:p>
            <a:r>
              <a:rPr lang="pl-PL" altLang="pl-PL" sz="2800" dirty="0" err="1"/>
              <a:t>Members</a:t>
            </a:r>
            <a:r>
              <a:rPr lang="pl-PL" altLang="pl-PL" sz="2800" dirty="0"/>
              <a:t> of the public </a:t>
            </a:r>
            <a:r>
              <a:rPr lang="pl-PL" altLang="pl-PL" sz="2800" dirty="0" err="1"/>
              <a:t>concerned</a:t>
            </a:r>
            <a:r>
              <a:rPr lang="pl-PL" altLang="pl-PL" sz="2800" dirty="0"/>
              <a:t> (art.2.5)</a:t>
            </a:r>
          </a:p>
          <a:p>
            <a:pPr lvl="1"/>
            <a:r>
              <a:rPr lang="pl-PL" altLang="pl-PL" sz="2400" dirty="0" err="1"/>
              <a:t>affected</a:t>
            </a:r>
            <a:r>
              <a:rPr lang="pl-PL" altLang="pl-PL" sz="2400" dirty="0"/>
              <a:t> </a:t>
            </a:r>
            <a:r>
              <a:rPr lang="pl-PL" altLang="pl-PL" sz="2400" dirty="0" err="1"/>
              <a:t>or</a:t>
            </a:r>
            <a:r>
              <a:rPr lang="pl-PL" altLang="pl-PL" sz="2400" dirty="0"/>
              <a:t> </a:t>
            </a:r>
            <a:r>
              <a:rPr lang="pl-PL" altLang="pl-PL" sz="2400" dirty="0" err="1"/>
              <a:t>likely</a:t>
            </a:r>
            <a:r>
              <a:rPr lang="pl-PL" altLang="pl-PL" sz="2400" dirty="0"/>
              <a:t> to be </a:t>
            </a:r>
            <a:r>
              <a:rPr lang="pl-PL" altLang="pl-PL" sz="2400" dirty="0" err="1"/>
              <a:t>affected</a:t>
            </a:r>
            <a:endParaRPr lang="pl-PL" altLang="pl-PL" sz="2400" dirty="0"/>
          </a:p>
          <a:p>
            <a:pPr lvl="1"/>
            <a:r>
              <a:rPr lang="pl-PL" altLang="pl-PL" sz="2400" dirty="0" err="1"/>
              <a:t>having</a:t>
            </a:r>
            <a:r>
              <a:rPr lang="pl-PL" altLang="pl-PL" sz="2400" dirty="0"/>
              <a:t> </a:t>
            </a:r>
            <a:r>
              <a:rPr lang="pl-PL" altLang="pl-PL" sz="2400" dirty="0" err="1"/>
              <a:t>an</a:t>
            </a:r>
            <a:r>
              <a:rPr lang="pl-PL" altLang="pl-PL" sz="2400" dirty="0"/>
              <a:t> </a:t>
            </a:r>
            <a:r>
              <a:rPr lang="pl-PL" altLang="pl-PL" sz="2400" dirty="0" err="1"/>
              <a:t>interest</a:t>
            </a:r>
            <a:r>
              <a:rPr lang="pl-PL" altLang="pl-PL" sz="2400" dirty="0"/>
              <a:t> in </a:t>
            </a:r>
            <a:r>
              <a:rPr lang="pl-PL" altLang="pl-PL" sz="2400" dirty="0" err="1"/>
              <a:t>environmental</a:t>
            </a:r>
            <a:r>
              <a:rPr lang="pl-PL" altLang="pl-PL" sz="2400" dirty="0"/>
              <a:t> </a:t>
            </a:r>
            <a:r>
              <a:rPr lang="pl-PL" altLang="pl-PL" sz="2400" dirty="0" err="1"/>
              <a:t>decision-making</a:t>
            </a:r>
            <a:endParaRPr lang="pl-PL" altLang="pl-PL" sz="2400" dirty="0"/>
          </a:p>
          <a:p>
            <a:pPr lvl="1"/>
            <a:r>
              <a:rPr lang="pl-PL" altLang="pl-PL" sz="2400" dirty="0"/>
              <a:t>role of </a:t>
            </a:r>
            <a:r>
              <a:rPr lang="pl-PL" altLang="pl-PL" sz="2400" dirty="0" err="1"/>
              <a:t>NGOs</a:t>
            </a:r>
            <a:endParaRPr lang="pl-PL" altLang="pl-PL" sz="2400" dirty="0"/>
          </a:p>
          <a:p>
            <a:r>
              <a:rPr lang="pl-PL" altLang="pl-PL" sz="2800" dirty="0" err="1"/>
              <a:t>Criteria</a:t>
            </a:r>
            <a:r>
              <a:rPr lang="pl-PL" altLang="pl-PL" sz="2800" dirty="0"/>
              <a:t> for standing in art.9.2</a:t>
            </a:r>
          </a:p>
          <a:p>
            <a:pPr lvl="1"/>
            <a:r>
              <a:rPr lang="pl-PL" altLang="pl-PL" sz="2400" dirty="0" err="1"/>
              <a:t>Sufficient</a:t>
            </a:r>
            <a:r>
              <a:rPr lang="pl-PL" altLang="pl-PL" sz="2400" dirty="0"/>
              <a:t> </a:t>
            </a:r>
            <a:r>
              <a:rPr lang="pl-PL" altLang="pl-PL" sz="2400" dirty="0" err="1"/>
              <a:t>interest</a:t>
            </a:r>
            <a:endParaRPr lang="pl-PL" altLang="pl-PL" sz="2400" dirty="0"/>
          </a:p>
          <a:p>
            <a:pPr lvl="1"/>
            <a:r>
              <a:rPr lang="pl-PL" altLang="pl-PL" sz="2400" dirty="0" err="1"/>
              <a:t>Impairment</a:t>
            </a:r>
            <a:r>
              <a:rPr lang="pl-PL" altLang="pl-PL" sz="2400" dirty="0"/>
              <a:t> of a </a:t>
            </a:r>
            <a:r>
              <a:rPr lang="pl-PL" altLang="pl-PL" sz="2400" dirty="0" err="1"/>
              <a:t>right</a:t>
            </a:r>
            <a:endParaRPr lang="pl-PL" altLang="pl-PL" sz="2400" dirty="0"/>
          </a:p>
          <a:p>
            <a:pPr lvl="1"/>
            <a:r>
              <a:rPr lang="pl-PL" altLang="pl-PL" sz="2400" dirty="0" err="1"/>
              <a:t>criteria</a:t>
            </a:r>
            <a:r>
              <a:rPr lang="pl-PL" altLang="pl-PL" sz="2400" dirty="0"/>
              <a:t> in </a:t>
            </a:r>
            <a:r>
              <a:rPr lang="pl-PL" altLang="pl-PL" sz="2400" dirty="0" err="1"/>
              <a:t>national</a:t>
            </a:r>
            <a:r>
              <a:rPr lang="pl-PL" altLang="pl-PL" sz="2400" dirty="0"/>
              <a:t> law </a:t>
            </a:r>
            <a:r>
              <a:rPr lang="pl-PL" altLang="pl-PL" sz="2400" dirty="0" err="1"/>
              <a:t>consistent</a:t>
            </a:r>
            <a:r>
              <a:rPr lang="pl-PL" altLang="pl-PL" sz="2400" dirty="0"/>
              <a:t> with the </a:t>
            </a:r>
            <a:r>
              <a:rPr lang="pl-PL" altLang="pl-PL" sz="2400" dirty="0" err="1"/>
              <a:t>objective</a:t>
            </a:r>
            <a:r>
              <a:rPr lang="pl-PL" altLang="pl-PL" sz="2400" dirty="0"/>
              <a:t> of </a:t>
            </a:r>
            <a:r>
              <a:rPr lang="pl-PL" altLang="pl-PL" sz="2400" dirty="0" err="1"/>
              <a:t>giving</a:t>
            </a:r>
            <a:r>
              <a:rPr lang="pl-PL" altLang="pl-PL" sz="2400" dirty="0"/>
              <a:t> </a:t>
            </a:r>
            <a:r>
              <a:rPr lang="pl-PL" altLang="pl-PL" sz="2400" dirty="0" err="1"/>
              <a:t>wide</a:t>
            </a:r>
            <a:r>
              <a:rPr lang="pl-PL" altLang="pl-PL" sz="2400" dirty="0"/>
              <a:t> </a:t>
            </a:r>
            <a:r>
              <a:rPr lang="pl-PL" altLang="pl-PL" sz="2400" dirty="0" err="1"/>
              <a:t>access</a:t>
            </a:r>
            <a:r>
              <a:rPr lang="pl-PL" altLang="pl-PL" sz="2400" dirty="0"/>
              <a:t> to </a:t>
            </a:r>
            <a:r>
              <a:rPr lang="pl-PL" altLang="pl-PL" sz="2400" dirty="0" err="1"/>
              <a:t>justice</a:t>
            </a:r>
            <a:endParaRPr lang="pl-PL" altLang="pl-PL" sz="2400" dirty="0"/>
          </a:p>
          <a:p>
            <a:endParaRPr lang="pl-PL" dirty="0"/>
          </a:p>
        </p:txBody>
      </p:sp>
    </p:spTree>
    <p:extLst>
      <p:ext uri="{BB962C8B-B14F-4D97-AF65-F5344CB8AC3E}">
        <p14:creationId xmlns:p14="http://schemas.microsoft.com/office/powerpoint/2010/main" val="4006189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EIA Directive – art.9</a:t>
            </a:r>
            <a:endParaRPr lang="pl-PL" dirty="0"/>
          </a:p>
        </p:txBody>
      </p:sp>
      <p:sp>
        <p:nvSpPr>
          <p:cNvPr id="3" name="Symbol zastępczy zawartości 2"/>
          <p:cNvSpPr>
            <a:spLocks noGrp="1"/>
          </p:cNvSpPr>
          <p:nvPr>
            <p:ph idx="1"/>
          </p:nvPr>
        </p:nvSpPr>
        <p:spPr/>
        <p:txBody>
          <a:bodyPr/>
          <a:lstStyle/>
          <a:p>
            <a:r>
              <a:rPr lang="en-US" dirty="0" smtClean="0"/>
              <a:t>1</a:t>
            </a:r>
            <a:r>
              <a:rPr lang="en-US" dirty="0"/>
              <a:t>. When a decision to grant or refuse development consent has been taken, the competent </a:t>
            </a:r>
            <a:r>
              <a:rPr lang="en-US" dirty="0" smtClean="0"/>
              <a:t>authority</a:t>
            </a:r>
            <a:r>
              <a:rPr lang="pl-PL" dirty="0" smtClean="0"/>
              <a:t> </a:t>
            </a:r>
            <a:r>
              <a:rPr lang="en-US" dirty="0" smtClean="0"/>
              <a:t>or </a:t>
            </a:r>
            <a:r>
              <a:rPr lang="en-US" dirty="0"/>
              <a:t>authorities shall promptly inform the public and the authorities referred to in Article 6(1) thereof, </a:t>
            </a:r>
            <a:r>
              <a:rPr lang="en-US" dirty="0" smtClean="0"/>
              <a:t>in</a:t>
            </a:r>
            <a:r>
              <a:rPr lang="pl-PL" dirty="0" smtClean="0"/>
              <a:t> </a:t>
            </a:r>
            <a:r>
              <a:rPr lang="en-US" dirty="0" smtClean="0"/>
              <a:t>accordance </a:t>
            </a:r>
            <a:r>
              <a:rPr lang="en-US" dirty="0"/>
              <a:t>with the national procedures, and shall ensure that the following information is </a:t>
            </a:r>
            <a:r>
              <a:rPr lang="en-US" dirty="0" smtClean="0"/>
              <a:t>available</a:t>
            </a:r>
            <a:r>
              <a:rPr lang="pl-PL" dirty="0" smtClean="0"/>
              <a:t> </a:t>
            </a:r>
            <a:r>
              <a:rPr lang="en-US" dirty="0" smtClean="0"/>
              <a:t>to </a:t>
            </a:r>
            <a:r>
              <a:rPr lang="en-US" dirty="0"/>
              <a:t>the public </a:t>
            </a:r>
            <a:r>
              <a:rPr lang="pl-PL" dirty="0" smtClean="0"/>
              <a:t>..</a:t>
            </a:r>
            <a:r>
              <a:rPr lang="en-US" dirty="0" smtClean="0"/>
              <a:t> :</a:t>
            </a:r>
            <a:endParaRPr lang="en-US" dirty="0"/>
          </a:p>
          <a:p>
            <a:pPr lvl="1"/>
            <a:r>
              <a:rPr lang="en-US" dirty="0"/>
              <a:t>(a) the content of the decision and any conditions attached thereto as referred to in Article 8a(1) </a:t>
            </a:r>
            <a:r>
              <a:rPr lang="en-US" dirty="0" smtClean="0"/>
              <a:t>and</a:t>
            </a:r>
            <a:r>
              <a:rPr lang="pl-PL" dirty="0" smtClean="0"/>
              <a:t> (2</a:t>
            </a:r>
            <a:r>
              <a:rPr lang="pl-PL" dirty="0"/>
              <a:t>);</a:t>
            </a:r>
          </a:p>
          <a:p>
            <a:pPr lvl="1"/>
            <a:r>
              <a:rPr lang="en-US" dirty="0"/>
              <a:t>(b) the main reasons and considerations on which the decision is based, including information </a:t>
            </a:r>
            <a:r>
              <a:rPr lang="en-US" dirty="0" smtClean="0"/>
              <a:t>about</a:t>
            </a:r>
            <a:r>
              <a:rPr lang="pl-PL" dirty="0" smtClean="0"/>
              <a:t> </a:t>
            </a:r>
            <a:r>
              <a:rPr lang="en-US" dirty="0" smtClean="0"/>
              <a:t>the </a:t>
            </a:r>
            <a:r>
              <a:rPr lang="en-US" dirty="0"/>
              <a:t>public participation process. This also includes the summary of the results of the consultations </a:t>
            </a:r>
            <a:r>
              <a:rPr lang="en-US" dirty="0" smtClean="0"/>
              <a:t>and</a:t>
            </a:r>
            <a:r>
              <a:rPr lang="pl-PL" dirty="0" smtClean="0"/>
              <a:t> </a:t>
            </a:r>
            <a:r>
              <a:rPr lang="en-US" dirty="0" smtClean="0"/>
              <a:t>the </a:t>
            </a:r>
            <a:r>
              <a:rPr lang="en-US" dirty="0"/>
              <a:t>information gathered pursuant to Articles 5 to 7 and how those results have been incorporated </a:t>
            </a:r>
            <a:r>
              <a:rPr lang="en-US" dirty="0" err="1" smtClean="0"/>
              <a:t>orotherwise</a:t>
            </a:r>
            <a:r>
              <a:rPr lang="en-US" dirty="0" smtClean="0"/>
              <a:t> </a:t>
            </a:r>
            <a:r>
              <a:rPr lang="en-US" dirty="0"/>
              <a:t>addressed, </a:t>
            </a:r>
            <a:endParaRPr lang="pl-PL" dirty="0"/>
          </a:p>
        </p:txBody>
      </p:sp>
    </p:spTree>
    <p:extLst>
      <p:ext uri="{BB962C8B-B14F-4D97-AF65-F5344CB8AC3E}">
        <p14:creationId xmlns:p14="http://schemas.microsoft.com/office/powerpoint/2010/main" val="42074373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pl-PL" dirty="0" smtClean="0"/>
              <a:t>Access to </a:t>
            </a:r>
            <a:r>
              <a:rPr lang="pl-PL" dirty="0" err="1" smtClean="0"/>
              <a:t>justice</a:t>
            </a:r>
            <a:r>
              <a:rPr lang="pl-PL" dirty="0" smtClean="0"/>
              <a:t> </a:t>
            </a:r>
            <a:r>
              <a:rPr lang="pl-PL" dirty="0" err="1" smtClean="0"/>
              <a:t>under</a:t>
            </a:r>
            <a:r>
              <a:rPr lang="pl-PL" smtClean="0"/>
              <a:t> art.9.2 </a:t>
            </a:r>
            <a:r>
              <a:rPr lang="pl-PL" dirty="0" smtClean="0"/>
              <a:t>- </a:t>
            </a:r>
            <a:r>
              <a:rPr lang="pl-PL" dirty="0" err="1" smtClean="0"/>
              <a:t>issues</a:t>
            </a:r>
            <a:endParaRPr lang="de-DE" dirty="0"/>
          </a:p>
        </p:txBody>
      </p:sp>
      <p:sp>
        <p:nvSpPr>
          <p:cNvPr id="5" name="Inhaltsplatzhalter 4"/>
          <p:cNvSpPr>
            <a:spLocks noGrp="1"/>
          </p:cNvSpPr>
          <p:nvPr>
            <p:ph idx="1"/>
          </p:nvPr>
        </p:nvSpPr>
        <p:spPr>
          <a:xfrm>
            <a:off x="835025" y="1981200"/>
            <a:ext cx="7625407" cy="4328120"/>
          </a:xfrm>
        </p:spPr>
        <p:txBody>
          <a:bodyPr/>
          <a:lstStyle/>
          <a:p>
            <a:r>
              <a:rPr lang="pl-PL" dirty="0" err="1"/>
              <a:t>Infringement</a:t>
            </a:r>
            <a:r>
              <a:rPr lang="pl-PL" dirty="0"/>
              <a:t> of </a:t>
            </a:r>
            <a:r>
              <a:rPr lang="pl-PL" dirty="0" err="1"/>
              <a:t>rights</a:t>
            </a:r>
            <a:r>
              <a:rPr lang="pl-PL" dirty="0"/>
              <a:t> </a:t>
            </a:r>
            <a:r>
              <a:rPr lang="pl-PL" dirty="0" err="1"/>
              <a:t>doctrine</a:t>
            </a:r>
            <a:r>
              <a:rPr lang="pl-PL" dirty="0"/>
              <a:t> and </a:t>
            </a:r>
            <a:r>
              <a:rPr lang="pl-PL" dirty="0" err="1"/>
              <a:t>access</a:t>
            </a:r>
            <a:r>
              <a:rPr lang="pl-PL" dirty="0"/>
              <a:t> to </a:t>
            </a:r>
            <a:r>
              <a:rPr lang="pl-PL" dirty="0" err="1" smtClean="0"/>
              <a:t>justice</a:t>
            </a:r>
            <a:r>
              <a:rPr lang="pl-PL" dirty="0"/>
              <a:t> </a:t>
            </a:r>
            <a:r>
              <a:rPr lang="pl-PL" dirty="0" smtClean="0"/>
              <a:t>- </a:t>
            </a:r>
            <a:r>
              <a:rPr lang="pl-PL" dirty="0" err="1" smtClean="0"/>
              <a:t>problems</a:t>
            </a:r>
            <a:r>
              <a:rPr lang="pl-PL" dirty="0" smtClean="0"/>
              <a:t> </a:t>
            </a:r>
            <a:r>
              <a:rPr lang="pl-PL" dirty="0"/>
              <a:t>in </a:t>
            </a:r>
            <a:r>
              <a:rPr lang="pl-PL" dirty="0" err="1"/>
              <a:t>legislations</a:t>
            </a:r>
            <a:r>
              <a:rPr lang="pl-PL" dirty="0"/>
              <a:t> </a:t>
            </a:r>
            <a:r>
              <a:rPr lang="pl-PL" dirty="0" err="1"/>
              <a:t>based</a:t>
            </a:r>
            <a:r>
              <a:rPr lang="pl-PL" dirty="0"/>
              <a:t> on „</a:t>
            </a:r>
            <a:r>
              <a:rPr lang="pl-PL" dirty="0" err="1"/>
              <a:t>protection</a:t>
            </a:r>
            <a:r>
              <a:rPr lang="pl-PL" dirty="0"/>
              <a:t> of </a:t>
            </a:r>
            <a:r>
              <a:rPr lang="pl-PL" dirty="0" err="1"/>
              <a:t>rights</a:t>
            </a:r>
            <a:r>
              <a:rPr lang="pl-PL" dirty="0"/>
              <a:t>”  with </a:t>
            </a:r>
            <a:r>
              <a:rPr lang="pl-PL" dirty="0" err="1"/>
              <a:t>addressing</a:t>
            </a:r>
            <a:r>
              <a:rPr lang="pl-PL" dirty="0"/>
              <a:t> </a:t>
            </a:r>
          </a:p>
          <a:p>
            <a:pPr lvl="1"/>
            <a:r>
              <a:rPr lang="pl-PL" sz="2000" dirty="0" err="1"/>
              <a:t>procedural</a:t>
            </a:r>
            <a:r>
              <a:rPr lang="pl-PL" sz="2000" dirty="0"/>
              <a:t> </a:t>
            </a:r>
            <a:r>
              <a:rPr lang="pl-PL" sz="2000" dirty="0" err="1"/>
              <a:t>legality</a:t>
            </a:r>
            <a:r>
              <a:rPr lang="pl-PL" sz="2000" dirty="0"/>
              <a:t> </a:t>
            </a:r>
            <a:r>
              <a:rPr lang="pl-PL" sz="2000" dirty="0">
                <a:hlinkClick r:id="rId2"/>
              </a:rPr>
              <a:t>(ACC/31/ Germany)</a:t>
            </a:r>
            <a:endParaRPr lang="pl-PL" sz="2000" dirty="0"/>
          </a:p>
          <a:p>
            <a:pPr lvl="1"/>
            <a:r>
              <a:rPr lang="pl-PL" sz="2000" dirty="0" err="1"/>
              <a:t>substantive</a:t>
            </a:r>
            <a:r>
              <a:rPr lang="pl-PL" sz="2000" dirty="0"/>
              <a:t> </a:t>
            </a:r>
            <a:r>
              <a:rPr lang="pl-PL" sz="2000" dirty="0" err="1"/>
              <a:t>legality</a:t>
            </a:r>
            <a:r>
              <a:rPr lang="pl-PL" sz="2000" dirty="0"/>
              <a:t> </a:t>
            </a:r>
            <a:r>
              <a:rPr lang="pl-PL" sz="2000" dirty="0">
                <a:hlinkClick r:id="rId2"/>
              </a:rPr>
              <a:t>(ACC/50/Czech Republic)</a:t>
            </a:r>
            <a:endParaRPr lang="pl-PL" sz="2000" dirty="0"/>
          </a:p>
          <a:p>
            <a:pPr lvl="1"/>
            <a:r>
              <a:rPr lang="pl-PL" sz="2000" dirty="0" err="1"/>
              <a:t>general</a:t>
            </a:r>
            <a:r>
              <a:rPr lang="pl-PL" sz="2000" dirty="0"/>
              <a:t> </a:t>
            </a:r>
            <a:r>
              <a:rPr lang="pl-PL" sz="2000" dirty="0" err="1"/>
              <a:t>environmental</a:t>
            </a:r>
            <a:r>
              <a:rPr lang="pl-PL" sz="2000" dirty="0"/>
              <a:t> </a:t>
            </a:r>
            <a:r>
              <a:rPr lang="pl-PL" sz="2000" dirty="0" err="1"/>
              <a:t>issues</a:t>
            </a:r>
            <a:r>
              <a:rPr lang="pl-PL" sz="2000" dirty="0"/>
              <a:t> </a:t>
            </a:r>
            <a:r>
              <a:rPr lang="pl-PL" sz="2000" dirty="0">
                <a:hlinkClick r:id="rId2"/>
              </a:rPr>
              <a:t>(ACC/48/ Austria</a:t>
            </a:r>
            <a:r>
              <a:rPr lang="pl-PL" sz="2000" dirty="0" smtClean="0">
                <a:hlinkClick r:id="rId2"/>
              </a:rPr>
              <a:t>)</a:t>
            </a:r>
            <a:endParaRPr lang="pl-PL" sz="2000" dirty="0"/>
          </a:p>
          <a:p>
            <a:r>
              <a:rPr lang="pl-PL" dirty="0" err="1"/>
              <a:t>Scope</a:t>
            </a:r>
            <a:r>
              <a:rPr lang="pl-PL" dirty="0"/>
              <a:t> of </a:t>
            </a:r>
            <a:r>
              <a:rPr lang="pl-PL" dirty="0" err="1"/>
              <a:t>review</a:t>
            </a:r>
            <a:r>
              <a:rPr lang="pl-PL" dirty="0"/>
              <a:t> -</a:t>
            </a:r>
            <a:r>
              <a:rPr lang="pl-PL" dirty="0" err="1"/>
              <a:t>access</a:t>
            </a:r>
            <a:r>
              <a:rPr lang="pl-PL" dirty="0"/>
              <a:t> to </a:t>
            </a:r>
            <a:r>
              <a:rPr lang="pl-PL" dirty="0" err="1"/>
              <a:t>justice</a:t>
            </a:r>
            <a:r>
              <a:rPr lang="pl-PL" dirty="0"/>
              <a:t> </a:t>
            </a:r>
            <a:r>
              <a:rPr lang="pl-PL" dirty="0" err="1"/>
              <a:t>needed</a:t>
            </a:r>
            <a:r>
              <a:rPr lang="pl-PL" dirty="0"/>
              <a:t> for screening </a:t>
            </a:r>
            <a:r>
              <a:rPr lang="pl-PL" dirty="0" err="1"/>
              <a:t>decisions</a:t>
            </a:r>
            <a:r>
              <a:rPr lang="pl-PL" dirty="0"/>
              <a:t> </a:t>
            </a:r>
            <a:r>
              <a:rPr lang="pl-PL" dirty="0">
                <a:hlinkClick r:id="rId2"/>
              </a:rPr>
              <a:t>((</a:t>
            </a:r>
            <a:r>
              <a:rPr lang="en-US" dirty="0">
                <a:latin typeface="Calibri" pitchFamily="34" charset="0"/>
                <a:hlinkClick r:id="rId2"/>
              </a:rPr>
              <a:t>C/50 Czech Republic</a:t>
            </a:r>
            <a:r>
              <a:rPr lang="pl-PL" dirty="0">
                <a:latin typeface="Calibri" pitchFamily="34" charset="0"/>
                <a:hlinkClick r:id="rId2"/>
              </a:rPr>
              <a:t>)</a:t>
            </a:r>
            <a:endParaRPr lang="pl-PL" dirty="0"/>
          </a:p>
          <a:p>
            <a:r>
              <a:rPr lang="pl-PL" dirty="0"/>
              <a:t>Standing – </a:t>
            </a:r>
            <a:r>
              <a:rPr lang="pl-PL" dirty="0" err="1"/>
              <a:t>mostly</a:t>
            </a:r>
            <a:r>
              <a:rPr lang="pl-PL" dirty="0"/>
              <a:t> in </a:t>
            </a:r>
            <a:r>
              <a:rPr lang="pl-PL" dirty="0" err="1"/>
              <a:t>systems</a:t>
            </a:r>
            <a:r>
              <a:rPr lang="pl-PL" dirty="0"/>
              <a:t> with </a:t>
            </a:r>
            <a:r>
              <a:rPr lang="pl-PL" dirty="0" err="1"/>
              <a:t>infringement</a:t>
            </a:r>
            <a:r>
              <a:rPr lang="pl-PL" dirty="0"/>
              <a:t> of </a:t>
            </a:r>
            <a:r>
              <a:rPr lang="pl-PL" dirty="0" err="1"/>
              <a:t>rights</a:t>
            </a:r>
            <a:r>
              <a:rPr lang="pl-PL" dirty="0"/>
              <a:t> </a:t>
            </a:r>
            <a:r>
              <a:rPr lang="pl-PL" dirty="0" err="1"/>
              <a:t>doctrine</a:t>
            </a:r>
            <a:endParaRPr lang="pl-PL" dirty="0"/>
          </a:p>
          <a:p>
            <a:r>
              <a:rPr lang="pl-PL" dirty="0" err="1"/>
              <a:t>Costs</a:t>
            </a:r>
            <a:r>
              <a:rPr lang="pl-PL" dirty="0"/>
              <a:t> – </a:t>
            </a:r>
            <a:r>
              <a:rPr lang="pl-PL" dirty="0" err="1"/>
              <a:t>mostly</a:t>
            </a:r>
            <a:r>
              <a:rPr lang="pl-PL" dirty="0"/>
              <a:t> UK (</a:t>
            </a:r>
            <a:r>
              <a:rPr lang="pl-PL" dirty="0" err="1"/>
              <a:t>also</a:t>
            </a:r>
            <a:r>
              <a:rPr lang="pl-PL" dirty="0"/>
              <a:t> </a:t>
            </a:r>
            <a:r>
              <a:rPr lang="pl-PL" dirty="0" err="1"/>
              <a:t>Denmark</a:t>
            </a:r>
            <a:r>
              <a:rPr lang="pl-PL" dirty="0"/>
              <a:t> and </a:t>
            </a:r>
            <a:r>
              <a:rPr lang="pl-PL" dirty="0" err="1"/>
              <a:t>Spain</a:t>
            </a:r>
            <a:r>
              <a:rPr lang="pl-PL" dirty="0"/>
              <a:t>)</a:t>
            </a:r>
          </a:p>
          <a:p>
            <a:r>
              <a:rPr lang="pl-PL" dirty="0" err="1"/>
              <a:t>Injunctive</a:t>
            </a:r>
            <a:r>
              <a:rPr lang="pl-PL" dirty="0"/>
              <a:t> relief</a:t>
            </a:r>
          </a:p>
          <a:p>
            <a:endParaRPr lang="pl-PL" sz="1800" dirty="0" smtClean="0"/>
          </a:p>
          <a:p>
            <a:endParaRPr lang="pl-PL" sz="1800" dirty="0"/>
          </a:p>
          <a:p>
            <a:pPr marL="0" indent="0">
              <a:buNone/>
            </a:pPr>
            <a:endParaRPr lang="pl-PL" sz="1800" dirty="0" smtClean="0"/>
          </a:p>
        </p:txBody>
      </p:sp>
    </p:spTree>
    <p:extLst>
      <p:ext uri="{BB962C8B-B14F-4D97-AF65-F5344CB8AC3E}">
        <p14:creationId xmlns:p14="http://schemas.microsoft.com/office/powerpoint/2010/main" val="22288589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Access to </a:t>
            </a:r>
            <a:r>
              <a:rPr lang="pl-PL" dirty="0" err="1"/>
              <a:t>justice</a:t>
            </a:r>
            <a:r>
              <a:rPr lang="pl-PL" dirty="0"/>
              <a:t> </a:t>
            </a:r>
            <a:r>
              <a:rPr lang="pl-PL" dirty="0" smtClean="0"/>
              <a:t>– </a:t>
            </a:r>
            <a:r>
              <a:rPr lang="pl-PL" dirty="0" err="1" smtClean="0"/>
              <a:t>scope</a:t>
            </a:r>
            <a:r>
              <a:rPr lang="pl-PL" dirty="0" smtClean="0"/>
              <a:t> of </a:t>
            </a:r>
            <a:r>
              <a:rPr lang="pl-PL" dirty="0" err="1" smtClean="0"/>
              <a:t>review</a:t>
            </a:r>
            <a:r>
              <a:rPr lang="pl-PL" dirty="0" smtClean="0"/>
              <a:t> </a:t>
            </a:r>
            <a:r>
              <a:rPr lang="pl-PL" dirty="0" err="1" smtClean="0"/>
              <a:t>under</a:t>
            </a:r>
            <a:r>
              <a:rPr lang="pl-PL" dirty="0" smtClean="0"/>
              <a:t> art.9.2</a:t>
            </a:r>
            <a:endParaRPr lang="pl-PL" dirty="0"/>
          </a:p>
        </p:txBody>
      </p:sp>
      <p:sp>
        <p:nvSpPr>
          <p:cNvPr id="3" name="Symbol zastępczy zawartości 2"/>
          <p:cNvSpPr>
            <a:spLocks noGrp="1"/>
          </p:cNvSpPr>
          <p:nvPr>
            <p:ph idx="1"/>
          </p:nvPr>
        </p:nvSpPr>
        <p:spPr/>
        <p:txBody>
          <a:bodyPr/>
          <a:lstStyle/>
          <a:p>
            <a:pPr>
              <a:lnSpc>
                <a:spcPct val="90000"/>
              </a:lnSpc>
            </a:pPr>
            <a:r>
              <a:rPr lang="pl-PL" sz="1800" dirty="0"/>
              <a:t>Art.9.2 (</a:t>
            </a:r>
            <a:r>
              <a:rPr lang="pl-PL" sz="1800" dirty="0" err="1"/>
              <a:t>relation</a:t>
            </a:r>
            <a:r>
              <a:rPr lang="pl-PL" sz="1800" dirty="0"/>
              <a:t> to Art.6 and </a:t>
            </a:r>
            <a:r>
              <a:rPr lang="pl-PL" sz="1800" dirty="0" err="1"/>
              <a:t>possibly</a:t>
            </a:r>
            <a:r>
              <a:rPr lang="pl-PL" sz="1800" dirty="0"/>
              <a:t> </a:t>
            </a:r>
            <a:r>
              <a:rPr lang="pl-PL" sz="1800" dirty="0" err="1"/>
              <a:t>other</a:t>
            </a:r>
            <a:r>
              <a:rPr lang="pl-PL" sz="1800" dirty="0"/>
              <a:t> </a:t>
            </a:r>
            <a:r>
              <a:rPr lang="pl-PL" sz="1800" dirty="0" err="1"/>
              <a:t>provisions</a:t>
            </a:r>
            <a:r>
              <a:rPr lang="pl-PL" sz="1800" dirty="0"/>
              <a:t>) : 	</a:t>
            </a:r>
          </a:p>
          <a:p>
            <a:pPr lvl="1">
              <a:lnSpc>
                <a:spcPct val="90000"/>
              </a:lnSpc>
            </a:pPr>
            <a:r>
              <a:rPr lang="pl-PL" dirty="0" err="1"/>
              <a:t>redress</a:t>
            </a:r>
            <a:r>
              <a:rPr lang="pl-PL" dirty="0"/>
              <a:t> in </a:t>
            </a:r>
            <a:r>
              <a:rPr lang="pl-PL" dirty="0" err="1"/>
              <a:t>case</a:t>
            </a:r>
            <a:r>
              <a:rPr lang="pl-PL" dirty="0"/>
              <a:t> of </a:t>
            </a:r>
            <a:r>
              <a:rPr lang="pl-PL" dirty="0" err="1"/>
              <a:t>abusing</a:t>
            </a:r>
            <a:r>
              <a:rPr lang="pl-PL" dirty="0"/>
              <a:t> </a:t>
            </a:r>
            <a:r>
              <a:rPr lang="pl-PL" dirty="0" err="1"/>
              <a:t>right</a:t>
            </a:r>
            <a:r>
              <a:rPr lang="pl-PL" dirty="0"/>
              <a:t> to </a:t>
            </a:r>
            <a:r>
              <a:rPr lang="pl-PL" dirty="0" err="1"/>
              <a:t>participate</a:t>
            </a:r>
            <a:r>
              <a:rPr lang="pl-PL" dirty="0"/>
              <a:t> and/</a:t>
            </a:r>
            <a:r>
              <a:rPr lang="pl-PL" dirty="0" err="1"/>
              <a:t>or</a:t>
            </a:r>
            <a:endParaRPr lang="pl-PL" dirty="0"/>
          </a:p>
          <a:p>
            <a:pPr lvl="1">
              <a:lnSpc>
                <a:spcPct val="90000"/>
              </a:lnSpc>
            </a:pPr>
            <a:r>
              <a:rPr lang="pl-PL" dirty="0" err="1"/>
              <a:t>basis</a:t>
            </a:r>
            <a:r>
              <a:rPr lang="pl-PL" dirty="0"/>
              <a:t> to challenge </a:t>
            </a:r>
            <a:r>
              <a:rPr lang="pl-PL" dirty="0" err="1"/>
              <a:t>substantive</a:t>
            </a:r>
            <a:r>
              <a:rPr lang="pl-PL" dirty="0"/>
              <a:t> and </a:t>
            </a:r>
            <a:r>
              <a:rPr lang="pl-PL" dirty="0" err="1"/>
              <a:t>procedural</a:t>
            </a:r>
            <a:r>
              <a:rPr lang="pl-PL" dirty="0"/>
              <a:t> </a:t>
            </a:r>
            <a:r>
              <a:rPr lang="pl-PL" dirty="0" err="1" smtClean="0"/>
              <a:t>legality</a:t>
            </a:r>
            <a:endParaRPr lang="pl-PL" altLang="pl-PL" dirty="0" smtClean="0"/>
          </a:p>
          <a:p>
            <a:r>
              <a:rPr lang="pl-PL" altLang="pl-PL" dirty="0" err="1" smtClean="0"/>
              <a:t>Reasons</a:t>
            </a:r>
            <a:endParaRPr lang="pl-PL" altLang="pl-PL" dirty="0"/>
          </a:p>
          <a:p>
            <a:pPr lvl="1"/>
            <a:r>
              <a:rPr lang="pl-PL" altLang="pl-PL" dirty="0" err="1"/>
              <a:t>Substantive</a:t>
            </a:r>
            <a:r>
              <a:rPr lang="pl-PL" altLang="pl-PL" dirty="0"/>
              <a:t> </a:t>
            </a:r>
            <a:r>
              <a:rPr lang="pl-PL" altLang="pl-PL" dirty="0" err="1"/>
              <a:t>or</a:t>
            </a:r>
            <a:r>
              <a:rPr lang="pl-PL" altLang="pl-PL" dirty="0"/>
              <a:t> </a:t>
            </a:r>
            <a:r>
              <a:rPr lang="pl-PL" altLang="pl-PL" dirty="0" err="1"/>
              <a:t>procedural</a:t>
            </a:r>
            <a:r>
              <a:rPr lang="pl-PL" altLang="pl-PL" dirty="0"/>
              <a:t> </a:t>
            </a:r>
            <a:r>
              <a:rPr lang="pl-PL" altLang="pl-PL" dirty="0" err="1"/>
              <a:t>legality</a:t>
            </a:r>
            <a:endParaRPr lang="pl-PL" altLang="pl-PL" dirty="0"/>
          </a:p>
          <a:p>
            <a:pPr lvl="1"/>
            <a:r>
              <a:rPr lang="pl-PL" altLang="pl-PL" dirty="0" err="1"/>
              <a:t>Decision</a:t>
            </a:r>
            <a:r>
              <a:rPr lang="pl-PL" altLang="pl-PL" dirty="0"/>
              <a:t>, </a:t>
            </a:r>
            <a:r>
              <a:rPr lang="pl-PL" altLang="pl-PL" dirty="0" err="1"/>
              <a:t>act</a:t>
            </a:r>
            <a:r>
              <a:rPr lang="pl-PL" altLang="pl-PL" dirty="0"/>
              <a:t> </a:t>
            </a:r>
            <a:r>
              <a:rPr lang="pl-PL" altLang="pl-PL" dirty="0" err="1"/>
              <a:t>or</a:t>
            </a:r>
            <a:r>
              <a:rPr lang="pl-PL" altLang="pl-PL" dirty="0"/>
              <a:t> </a:t>
            </a:r>
            <a:r>
              <a:rPr lang="pl-PL" altLang="pl-PL" dirty="0" err="1"/>
              <a:t>omission</a:t>
            </a:r>
            <a:r>
              <a:rPr lang="pl-PL" altLang="pl-PL" dirty="0"/>
              <a:t> </a:t>
            </a:r>
            <a:r>
              <a:rPr lang="pl-PL" altLang="pl-PL" dirty="0" err="1"/>
              <a:t>subject</a:t>
            </a:r>
            <a:r>
              <a:rPr lang="pl-PL" altLang="pl-PL" dirty="0"/>
              <a:t> to </a:t>
            </a:r>
            <a:r>
              <a:rPr lang="pl-PL" altLang="pl-PL" dirty="0" err="1"/>
              <a:t>Article</a:t>
            </a:r>
            <a:r>
              <a:rPr lang="pl-PL" altLang="pl-PL" dirty="0"/>
              <a:t> 6</a:t>
            </a:r>
          </a:p>
          <a:p>
            <a:pPr lvl="2"/>
            <a:r>
              <a:rPr lang="pl-PL" altLang="pl-PL" dirty="0"/>
              <a:t>Art..6.1.a) – </a:t>
            </a:r>
            <a:r>
              <a:rPr lang="pl-PL" altLang="pl-PL" dirty="0" err="1"/>
              <a:t>activities</a:t>
            </a:r>
            <a:r>
              <a:rPr lang="pl-PL" altLang="pl-PL" dirty="0"/>
              <a:t> in </a:t>
            </a:r>
            <a:r>
              <a:rPr lang="pl-PL" altLang="pl-PL" dirty="0" err="1"/>
              <a:t>Annex</a:t>
            </a:r>
            <a:r>
              <a:rPr lang="pl-PL" altLang="pl-PL" dirty="0"/>
              <a:t> I</a:t>
            </a:r>
          </a:p>
          <a:p>
            <a:pPr lvl="2"/>
            <a:r>
              <a:rPr lang="pl-PL" altLang="pl-PL" dirty="0"/>
              <a:t>Art.6.1 b) - </a:t>
            </a:r>
          </a:p>
          <a:p>
            <a:pPr lvl="1"/>
            <a:r>
              <a:rPr lang="pl-PL" altLang="pl-PL" dirty="0" err="1"/>
              <a:t>Other</a:t>
            </a:r>
            <a:r>
              <a:rPr lang="pl-PL" altLang="pl-PL" dirty="0"/>
              <a:t> </a:t>
            </a:r>
            <a:r>
              <a:rPr lang="pl-PL" altLang="pl-PL" dirty="0" err="1"/>
              <a:t>relevant</a:t>
            </a:r>
            <a:r>
              <a:rPr lang="pl-PL" altLang="pl-PL" dirty="0"/>
              <a:t> </a:t>
            </a:r>
            <a:r>
              <a:rPr lang="pl-PL" altLang="pl-PL" dirty="0" err="1"/>
              <a:t>provisions</a:t>
            </a:r>
            <a:r>
              <a:rPr lang="pl-PL" altLang="pl-PL" dirty="0"/>
              <a:t> </a:t>
            </a:r>
            <a:r>
              <a:rPr lang="pl-PL" altLang="pl-PL" dirty="0" err="1"/>
              <a:t>where</a:t>
            </a:r>
            <a:r>
              <a:rPr lang="pl-PL" altLang="pl-PL" dirty="0"/>
              <a:t> </a:t>
            </a:r>
            <a:r>
              <a:rPr lang="pl-PL" altLang="pl-PL" dirty="0" err="1"/>
              <a:t>so</a:t>
            </a:r>
            <a:r>
              <a:rPr lang="pl-PL" altLang="pl-PL" dirty="0"/>
              <a:t> </a:t>
            </a:r>
            <a:r>
              <a:rPr lang="pl-PL" altLang="pl-PL" dirty="0" err="1"/>
              <a:t>provided</a:t>
            </a:r>
            <a:r>
              <a:rPr lang="pl-PL" altLang="pl-PL" dirty="0"/>
              <a:t> for </a:t>
            </a:r>
            <a:r>
              <a:rPr lang="pl-PL" altLang="pl-PL" dirty="0" err="1"/>
              <a:t>under</a:t>
            </a:r>
            <a:r>
              <a:rPr lang="pl-PL" altLang="pl-PL" dirty="0"/>
              <a:t> </a:t>
            </a:r>
            <a:r>
              <a:rPr lang="pl-PL" altLang="pl-PL" dirty="0" err="1"/>
              <a:t>national</a:t>
            </a:r>
            <a:r>
              <a:rPr lang="pl-PL" altLang="pl-PL" dirty="0"/>
              <a:t> law</a:t>
            </a:r>
          </a:p>
          <a:p>
            <a:r>
              <a:rPr lang="pl-PL" altLang="pl-PL" dirty="0"/>
              <a:t>Court  </a:t>
            </a:r>
            <a:r>
              <a:rPr lang="pl-PL" altLang="pl-PL" dirty="0" err="1"/>
              <a:t>review</a:t>
            </a:r>
            <a:r>
              <a:rPr lang="pl-PL" altLang="pl-PL" dirty="0"/>
              <a:t> </a:t>
            </a:r>
            <a:r>
              <a:rPr lang="pl-PL" altLang="pl-PL" b="1" dirty="0"/>
              <a:t>and</a:t>
            </a:r>
            <a:r>
              <a:rPr lang="pl-PL" altLang="pl-PL" dirty="0"/>
              <a:t> (</a:t>
            </a:r>
            <a:r>
              <a:rPr lang="pl-PL" altLang="pl-PL" dirty="0" err="1"/>
              <a:t>preliminary</a:t>
            </a:r>
            <a:r>
              <a:rPr lang="pl-PL" altLang="pl-PL" dirty="0"/>
              <a:t>) </a:t>
            </a:r>
            <a:r>
              <a:rPr lang="pl-PL" altLang="pl-PL" dirty="0" err="1"/>
              <a:t>administrative</a:t>
            </a:r>
            <a:r>
              <a:rPr lang="pl-PL" altLang="pl-PL" dirty="0"/>
              <a:t> </a:t>
            </a:r>
            <a:r>
              <a:rPr lang="pl-PL" altLang="pl-PL" dirty="0" err="1" smtClean="0"/>
              <a:t>review</a:t>
            </a:r>
            <a:endParaRPr lang="pl-PL" altLang="pl-PL" dirty="0" smtClean="0"/>
          </a:p>
          <a:p>
            <a:endParaRPr lang="pl-PL" altLang="pl-PL" dirty="0"/>
          </a:p>
          <a:p>
            <a:endParaRPr lang="pl-PL" dirty="0"/>
          </a:p>
        </p:txBody>
      </p:sp>
    </p:spTree>
    <p:extLst>
      <p:ext uri="{BB962C8B-B14F-4D97-AF65-F5344CB8AC3E}">
        <p14:creationId xmlns:p14="http://schemas.microsoft.com/office/powerpoint/2010/main" val="3292629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Reasonable</a:t>
            </a:r>
            <a:r>
              <a:rPr lang="pl-PL" dirty="0" smtClean="0"/>
              <a:t> </a:t>
            </a:r>
            <a:r>
              <a:rPr lang="pl-PL" dirty="0" err="1" smtClean="0"/>
              <a:t>time-frames</a:t>
            </a:r>
            <a:endParaRPr lang="pl-PL" dirty="0"/>
          </a:p>
        </p:txBody>
      </p:sp>
      <p:sp>
        <p:nvSpPr>
          <p:cNvPr id="3" name="Symbol zastępczy zawartości 2"/>
          <p:cNvSpPr>
            <a:spLocks noGrp="1"/>
          </p:cNvSpPr>
          <p:nvPr>
            <p:ph idx="1"/>
          </p:nvPr>
        </p:nvSpPr>
        <p:spPr/>
        <p:txBody>
          <a:bodyPr/>
          <a:lstStyle/>
          <a:p>
            <a:r>
              <a:rPr lang="pl-PL" dirty="0" err="1" smtClean="0">
                <a:hlinkClick r:id="rId2" action="ppaction://hlinkfile"/>
              </a:rPr>
              <a:t>Aarhus</a:t>
            </a:r>
            <a:r>
              <a:rPr lang="pl-PL" dirty="0" smtClean="0">
                <a:hlinkClick r:id="rId2" action="ppaction://hlinkfile"/>
              </a:rPr>
              <a:t> </a:t>
            </a:r>
            <a:r>
              <a:rPr lang="pl-PL" dirty="0" err="1" smtClean="0">
                <a:hlinkClick r:id="rId2" action="ppaction://hlinkfile"/>
              </a:rPr>
              <a:t>Convention</a:t>
            </a:r>
            <a:r>
              <a:rPr lang="pl-PL" dirty="0" smtClean="0">
                <a:hlinkClick r:id="rId2" action="ppaction://hlinkfile"/>
              </a:rPr>
              <a:t> </a:t>
            </a:r>
            <a:r>
              <a:rPr lang="pl-PL" dirty="0">
                <a:hlinkClick r:id="rId2" action="ppaction://hlinkfile"/>
              </a:rPr>
              <a:t> </a:t>
            </a:r>
            <a:r>
              <a:rPr lang="pl-PL" dirty="0"/>
              <a:t>(Art.6.3)</a:t>
            </a:r>
            <a:endParaRPr lang="pl-PL" dirty="0" smtClean="0"/>
          </a:p>
          <a:p>
            <a:pPr lvl="1"/>
            <a:r>
              <a:rPr lang="en-US" dirty="0" smtClean="0"/>
              <a:t>The </a:t>
            </a:r>
            <a:r>
              <a:rPr lang="en-US" dirty="0"/>
              <a:t>public participation procedures shall include reasonable time-frames</a:t>
            </a:r>
            <a:r>
              <a:rPr lang="pl-PL" dirty="0"/>
              <a:t> </a:t>
            </a:r>
            <a:r>
              <a:rPr lang="en-US" dirty="0"/>
              <a:t>for the different phases, allowing sufficient time for informing the public in</a:t>
            </a:r>
            <a:r>
              <a:rPr lang="pl-PL" dirty="0"/>
              <a:t> </a:t>
            </a:r>
            <a:r>
              <a:rPr lang="en-US" dirty="0"/>
              <a:t>accordance with paragraph 2 above and for the public to prepare and</a:t>
            </a:r>
            <a:r>
              <a:rPr lang="pl-PL" dirty="0"/>
              <a:t> </a:t>
            </a:r>
            <a:r>
              <a:rPr lang="en-US" dirty="0"/>
              <a:t>participate effectively during the environmental decision-making</a:t>
            </a:r>
            <a:r>
              <a:rPr lang="pl-PL" dirty="0" smtClean="0"/>
              <a:t>”</a:t>
            </a:r>
          </a:p>
          <a:p>
            <a:r>
              <a:rPr lang="pl-PL" sz="2800" dirty="0" err="1" smtClean="0"/>
              <a:t>Phases</a:t>
            </a:r>
            <a:endParaRPr lang="pl-PL" sz="2800" dirty="0"/>
          </a:p>
          <a:p>
            <a:pPr lvl="1"/>
            <a:r>
              <a:rPr lang="pl-PL" sz="2400" dirty="0"/>
              <a:t>Notification </a:t>
            </a:r>
          </a:p>
          <a:p>
            <a:pPr lvl="1"/>
            <a:r>
              <a:rPr lang="pl-PL" sz="2400" dirty="0" err="1"/>
              <a:t>Inspection</a:t>
            </a:r>
            <a:r>
              <a:rPr lang="pl-PL" sz="2400" dirty="0"/>
              <a:t> of </a:t>
            </a:r>
            <a:r>
              <a:rPr lang="pl-PL" sz="2400" dirty="0" err="1"/>
              <a:t>relevant</a:t>
            </a:r>
            <a:r>
              <a:rPr lang="pl-PL" sz="2400" dirty="0"/>
              <a:t> </a:t>
            </a:r>
            <a:r>
              <a:rPr lang="pl-PL" sz="2400" dirty="0" err="1"/>
              <a:t>documents</a:t>
            </a:r>
            <a:endParaRPr lang="pl-PL" sz="2400" dirty="0"/>
          </a:p>
          <a:p>
            <a:pPr lvl="1"/>
            <a:r>
              <a:rPr lang="pl-PL" sz="2400" dirty="0" err="1"/>
              <a:t>Submission</a:t>
            </a:r>
            <a:r>
              <a:rPr lang="pl-PL" sz="2400" dirty="0"/>
              <a:t> of </a:t>
            </a:r>
            <a:r>
              <a:rPr lang="pl-PL" sz="2400" dirty="0" err="1"/>
              <a:t>comments</a:t>
            </a:r>
            <a:endParaRPr lang="pl-PL" sz="2400" dirty="0"/>
          </a:p>
          <a:p>
            <a:pPr lvl="1"/>
            <a:r>
              <a:rPr lang="pl-PL" sz="2400" dirty="0" err="1"/>
              <a:t>Consideration</a:t>
            </a:r>
            <a:r>
              <a:rPr lang="pl-PL" sz="2400" dirty="0"/>
              <a:t> of </a:t>
            </a:r>
            <a:r>
              <a:rPr lang="pl-PL" sz="2400" dirty="0" err="1"/>
              <a:t>comments</a:t>
            </a:r>
            <a:r>
              <a:rPr lang="pl-PL" sz="2400" dirty="0"/>
              <a:t> </a:t>
            </a:r>
            <a:r>
              <a:rPr lang="pl-PL" sz="2400" dirty="0">
                <a:hlinkClick r:id="rId3"/>
              </a:rPr>
              <a:t>(ACC/3 </a:t>
            </a:r>
            <a:r>
              <a:rPr lang="pl-PL" sz="2400" dirty="0" err="1">
                <a:hlinkClick r:id="rId3"/>
              </a:rPr>
              <a:t>Ukraine</a:t>
            </a:r>
            <a:r>
              <a:rPr lang="pl-PL" sz="2400" dirty="0">
                <a:hlinkClick r:id="rId3"/>
              </a:rPr>
              <a:t>)</a:t>
            </a:r>
            <a:endParaRPr lang="pl-PL" sz="2400" dirty="0"/>
          </a:p>
          <a:p>
            <a:endParaRPr lang="pl-PL" dirty="0" smtClean="0"/>
          </a:p>
          <a:p>
            <a:endParaRPr lang="en-US" dirty="0"/>
          </a:p>
          <a:p>
            <a:endParaRPr lang="pl-PL" dirty="0"/>
          </a:p>
        </p:txBody>
      </p:sp>
    </p:spTree>
    <p:extLst>
      <p:ext uri="{BB962C8B-B14F-4D97-AF65-F5344CB8AC3E}">
        <p14:creationId xmlns:p14="http://schemas.microsoft.com/office/powerpoint/2010/main" val="3237759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Time </a:t>
            </a:r>
            <a:r>
              <a:rPr lang="pl-PL" dirty="0" err="1" smtClean="0"/>
              <a:t>frames</a:t>
            </a:r>
            <a:r>
              <a:rPr lang="pl-PL" dirty="0" smtClean="0"/>
              <a:t> – </a:t>
            </a:r>
            <a:r>
              <a:rPr lang="pl-PL" dirty="0" err="1" smtClean="0"/>
              <a:t>issues</a:t>
            </a:r>
            <a:r>
              <a:rPr lang="pl-PL" dirty="0" smtClean="0"/>
              <a:t> for </a:t>
            </a:r>
            <a:r>
              <a:rPr lang="pl-PL" dirty="0" err="1" smtClean="0"/>
              <a:t>consideration</a:t>
            </a:r>
            <a:endParaRPr lang="pl-PL" dirty="0"/>
          </a:p>
        </p:txBody>
      </p:sp>
      <p:sp>
        <p:nvSpPr>
          <p:cNvPr id="3" name="Symbol zastępczy zawartości 2"/>
          <p:cNvSpPr>
            <a:spLocks noGrp="1"/>
          </p:cNvSpPr>
          <p:nvPr>
            <p:ph idx="1"/>
          </p:nvPr>
        </p:nvSpPr>
        <p:spPr/>
        <p:txBody>
          <a:bodyPr/>
          <a:lstStyle/>
          <a:p>
            <a:r>
              <a:rPr lang="pl-PL" sz="2800" dirty="0" err="1" smtClean="0"/>
              <a:t>Fixed</a:t>
            </a:r>
            <a:r>
              <a:rPr lang="pl-PL" sz="2800" dirty="0" smtClean="0"/>
              <a:t> </a:t>
            </a:r>
            <a:r>
              <a:rPr lang="pl-PL" sz="2800" dirty="0"/>
              <a:t>vs </a:t>
            </a:r>
            <a:r>
              <a:rPr lang="pl-PL" sz="2800" dirty="0" err="1"/>
              <a:t>diversified</a:t>
            </a:r>
            <a:r>
              <a:rPr lang="pl-PL" sz="2800" dirty="0"/>
              <a:t> </a:t>
            </a:r>
            <a:r>
              <a:rPr lang="pl-PL" sz="2800" dirty="0" err="1" smtClean="0"/>
              <a:t>time-frames</a:t>
            </a:r>
            <a:r>
              <a:rPr lang="pl-PL" sz="2800" dirty="0" smtClean="0">
                <a:hlinkClick r:id="rId2"/>
              </a:rPr>
              <a:t>(ACC/16 </a:t>
            </a:r>
            <a:r>
              <a:rPr lang="pl-PL" sz="2800" dirty="0" err="1" smtClean="0">
                <a:hlinkClick r:id="rId2"/>
              </a:rPr>
              <a:t>Lithuania</a:t>
            </a:r>
            <a:r>
              <a:rPr lang="pl-PL" sz="2800" dirty="0" smtClean="0">
                <a:hlinkClick r:id="rId2"/>
              </a:rPr>
              <a:t> </a:t>
            </a:r>
            <a:r>
              <a:rPr lang="pl-PL" sz="2800" dirty="0">
                <a:hlinkClick r:id="rId2"/>
              </a:rPr>
              <a:t>and Case ACC/22 France) </a:t>
            </a:r>
            <a:endParaRPr lang="pl-PL" sz="2800" dirty="0" smtClean="0"/>
          </a:p>
          <a:p>
            <a:r>
              <a:rPr lang="pl-PL" sz="2800" dirty="0" smtClean="0"/>
              <a:t>Minimum </a:t>
            </a:r>
            <a:r>
              <a:rPr lang="pl-PL" sz="2800" dirty="0" err="1" smtClean="0"/>
              <a:t>time-frames</a:t>
            </a:r>
            <a:r>
              <a:rPr lang="pl-PL" sz="2800" dirty="0" smtClean="0"/>
              <a:t> </a:t>
            </a:r>
            <a:r>
              <a:rPr lang="pl-PL" sz="2800" dirty="0" smtClean="0">
                <a:hlinkClick r:id="rId2"/>
              </a:rPr>
              <a:t>(ACC/37 </a:t>
            </a:r>
            <a:r>
              <a:rPr lang="pl-PL" sz="2800" dirty="0" err="1">
                <a:hlinkClick r:id="rId2"/>
              </a:rPr>
              <a:t>B</a:t>
            </a:r>
            <a:r>
              <a:rPr lang="pl-PL" sz="2800" dirty="0" err="1" smtClean="0">
                <a:hlinkClick r:id="rId2"/>
              </a:rPr>
              <a:t>elarus</a:t>
            </a:r>
            <a:r>
              <a:rPr lang="pl-PL" sz="2800" dirty="0" smtClean="0">
                <a:hlinkClick r:id="rId2"/>
              </a:rPr>
              <a:t>)</a:t>
            </a:r>
            <a:endParaRPr lang="pl-PL" sz="2800" dirty="0"/>
          </a:p>
          <a:p>
            <a:r>
              <a:rPr lang="pl-PL" sz="2800" dirty="0"/>
              <a:t>Timing</a:t>
            </a:r>
          </a:p>
          <a:p>
            <a:pPr lvl="1"/>
            <a:r>
              <a:rPr lang="pl-PL" dirty="0" err="1"/>
              <a:t>traditional</a:t>
            </a:r>
            <a:r>
              <a:rPr lang="pl-PL" dirty="0"/>
              <a:t> </a:t>
            </a:r>
            <a:r>
              <a:rPr lang="pl-PL" dirty="0" err="1"/>
              <a:t>holiday</a:t>
            </a:r>
            <a:r>
              <a:rPr lang="pl-PL" dirty="0"/>
              <a:t> </a:t>
            </a:r>
            <a:r>
              <a:rPr lang="pl-PL" dirty="0" err="1"/>
              <a:t>season</a:t>
            </a:r>
            <a:r>
              <a:rPr lang="pl-PL" dirty="0"/>
              <a:t> </a:t>
            </a:r>
            <a:r>
              <a:rPr lang="pl-PL" dirty="0">
                <a:hlinkClick r:id="rId2"/>
              </a:rPr>
              <a:t>(ACC/C/24 </a:t>
            </a:r>
            <a:r>
              <a:rPr lang="pl-PL" dirty="0" err="1">
                <a:hlinkClick r:id="rId2"/>
              </a:rPr>
              <a:t>Spain</a:t>
            </a:r>
            <a:r>
              <a:rPr lang="pl-PL" dirty="0">
                <a:hlinkClick r:id="rId2"/>
              </a:rPr>
              <a:t>)</a:t>
            </a:r>
            <a:endParaRPr lang="pl-PL" dirty="0"/>
          </a:p>
          <a:p>
            <a:endParaRPr lang="pl-PL" dirty="0"/>
          </a:p>
        </p:txBody>
      </p:sp>
    </p:spTree>
    <p:extLst>
      <p:ext uri="{BB962C8B-B14F-4D97-AF65-F5344CB8AC3E}">
        <p14:creationId xmlns:p14="http://schemas.microsoft.com/office/powerpoint/2010/main" val="1151560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Time </a:t>
            </a:r>
            <a:r>
              <a:rPr lang="pl-PL" dirty="0" err="1" smtClean="0"/>
              <a:t>frames</a:t>
            </a:r>
            <a:r>
              <a:rPr lang="pl-PL" dirty="0" smtClean="0"/>
              <a:t> - </a:t>
            </a:r>
            <a:r>
              <a:rPr lang="pl-PL" dirty="0" err="1" smtClean="0"/>
              <a:t>examples</a:t>
            </a:r>
            <a:endParaRPr lang="pl-PL" dirty="0"/>
          </a:p>
        </p:txBody>
      </p:sp>
      <p:sp>
        <p:nvSpPr>
          <p:cNvPr id="3" name="Symbol zastępczy zawartości 2"/>
          <p:cNvSpPr>
            <a:spLocks noGrp="1"/>
          </p:cNvSpPr>
          <p:nvPr>
            <p:ph idx="1"/>
          </p:nvPr>
        </p:nvSpPr>
        <p:spPr>
          <a:xfrm>
            <a:off x="835025" y="1981200"/>
            <a:ext cx="7625407" cy="4400128"/>
          </a:xfrm>
        </p:spPr>
        <p:txBody>
          <a:bodyPr/>
          <a:lstStyle/>
          <a:p>
            <a:r>
              <a:rPr lang="pl-PL" sz="1600" dirty="0" smtClean="0"/>
              <a:t>Not </a:t>
            </a:r>
            <a:r>
              <a:rPr lang="pl-PL" sz="1600" dirty="0" err="1" smtClean="0"/>
              <a:t>reasonable</a:t>
            </a:r>
            <a:r>
              <a:rPr lang="pl-PL" sz="1600" dirty="0" smtClean="0"/>
              <a:t> </a:t>
            </a:r>
            <a:r>
              <a:rPr lang="pl-PL" sz="1600" dirty="0"/>
              <a:t> </a:t>
            </a:r>
            <a:r>
              <a:rPr lang="pl-PL" sz="1600" dirty="0" err="1"/>
              <a:t>time-frames</a:t>
            </a:r>
            <a:endParaRPr lang="pl-PL" sz="1600" dirty="0" smtClean="0"/>
          </a:p>
          <a:p>
            <a:pPr lvl="1"/>
            <a:r>
              <a:rPr lang="pl-PL" sz="1600" dirty="0"/>
              <a:t>„</a:t>
            </a:r>
            <a:r>
              <a:rPr lang="en-GB" sz="1600" dirty="0"/>
              <a:t>The time-frame of only ten working days, set out in the Lithuanian EIA Law, for getting acquainted with the documentation, including EIA report, and for preparing to participate in the decision-making process concerning a major landfill does not meet the requirement of </a:t>
            </a:r>
            <a:r>
              <a:rPr lang="pl-PL" sz="1600" dirty="0" err="1"/>
              <a:t>reasonable</a:t>
            </a:r>
            <a:r>
              <a:rPr lang="pl-PL" sz="1600" dirty="0"/>
              <a:t> </a:t>
            </a:r>
            <a:r>
              <a:rPr lang="pl-PL" sz="1600" dirty="0" err="1"/>
              <a:t>time-frames</a:t>
            </a:r>
            <a:r>
              <a:rPr lang="pl-PL" sz="1600" dirty="0"/>
              <a:t>” (Case </a:t>
            </a:r>
            <a:r>
              <a:rPr lang="pl-PL" sz="1600" dirty="0" smtClean="0"/>
              <a:t>ACC/16 </a:t>
            </a:r>
            <a:r>
              <a:rPr lang="pl-PL" sz="1600" dirty="0" err="1"/>
              <a:t>Lithuania</a:t>
            </a:r>
            <a:r>
              <a:rPr lang="pl-PL" sz="1600" dirty="0" smtClean="0"/>
              <a:t>)</a:t>
            </a:r>
          </a:p>
          <a:p>
            <a:r>
              <a:rPr lang="pl-PL" sz="1600" dirty="0" err="1" smtClean="0"/>
              <a:t>Reasonable</a:t>
            </a:r>
            <a:r>
              <a:rPr lang="pl-PL" sz="1600" dirty="0" smtClean="0"/>
              <a:t> </a:t>
            </a:r>
            <a:r>
              <a:rPr lang="pl-PL" sz="1600" dirty="0" err="1" smtClean="0"/>
              <a:t>time-frames</a:t>
            </a:r>
            <a:endParaRPr lang="pl-PL" sz="1600" dirty="0" smtClean="0"/>
          </a:p>
          <a:p>
            <a:pPr lvl="1"/>
            <a:r>
              <a:rPr lang="pl-PL" sz="1600" dirty="0" smtClean="0"/>
              <a:t>„</a:t>
            </a:r>
            <a:r>
              <a:rPr lang="en-GB" sz="1600" dirty="0" smtClean="0"/>
              <a:t>the </a:t>
            </a:r>
            <a:r>
              <a:rPr lang="en-GB" sz="1600" dirty="0"/>
              <a:t>announcement of the public inquiry</a:t>
            </a:r>
            <a:r>
              <a:rPr lang="pl-PL" sz="1600" dirty="0"/>
              <a:t>...</a:t>
            </a:r>
            <a:r>
              <a:rPr lang="en-GB" sz="1600" dirty="0"/>
              <a:t>provided a period of approximately 6 weeks for the public to inspect the documents and prepare itself for the public inquiry </a:t>
            </a:r>
            <a:r>
              <a:rPr lang="pl-PL" sz="1600" dirty="0"/>
              <a:t>...</a:t>
            </a:r>
            <a:r>
              <a:rPr lang="en-GB" sz="1600" dirty="0"/>
              <a:t>the public inquiry </a:t>
            </a:r>
            <a:r>
              <a:rPr lang="pl-PL" sz="1600" dirty="0"/>
              <a:t>...</a:t>
            </a:r>
            <a:r>
              <a:rPr lang="en-GB" sz="1600" dirty="0"/>
              <a:t>provided 45 days for public participation and for the public to submit comments, information, analyses or opinions relevant to the proposed activity</a:t>
            </a:r>
            <a:r>
              <a:rPr lang="pl-PL" sz="1600" dirty="0"/>
              <a:t>..</a:t>
            </a:r>
            <a:r>
              <a:rPr lang="en-GB" sz="1600" dirty="0"/>
              <a:t>. The </a:t>
            </a:r>
            <a:r>
              <a:rPr lang="pl-PL" sz="1600" dirty="0" smtClean="0"/>
              <a:t>…</a:t>
            </a:r>
            <a:r>
              <a:rPr lang="en-GB" sz="1600" dirty="0" smtClean="0"/>
              <a:t> </a:t>
            </a:r>
            <a:r>
              <a:rPr lang="en-GB" sz="1600" dirty="0"/>
              <a:t>provision of approximately 6 weeks for the public concerned to exercise its rights under article 6, paragraph 6, and approximately the same time relating to the requirements of article 6, paragraph 7</a:t>
            </a:r>
            <a:r>
              <a:rPr lang="pl-PL" sz="1600" dirty="0"/>
              <a:t>.. </a:t>
            </a:r>
            <a:r>
              <a:rPr lang="en-GB" sz="1600" dirty="0"/>
              <a:t>meet the requirements of these provisions in connection with article 6, paragraph 3, of the Convention</a:t>
            </a:r>
            <a:r>
              <a:rPr lang="pl-PL" sz="1600" dirty="0"/>
              <a:t>”(Case </a:t>
            </a:r>
            <a:r>
              <a:rPr lang="pl-PL" sz="1600" dirty="0" smtClean="0"/>
              <a:t>ACC/22 </a:t>
            </a:r>
            <a:r>
              <a:rPr lang="pl-PL" sz="1600" dirty="0"/>
              <a:t>France)</a:t>
            </a:r>
          </a:p>
        </p:txBody>
      </p:sp>
    </p:spTree>
    <p:extLst>
      <p:ext uri="{BB962C8B-B14F-4D97-AF65-F5344CB8AC3E}">
        <p14:creationId xmlns:p14="http://schemas.microsoft.com/office/powerpoint/2010/main" val="3951279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Reasonable</a:t>
            </a:r>
            <a:r>
              <a:rPr lang="pl-PL" dirty="0"/>
              <a:t> </a:t>
            </a:r>
            <a:r>
              <a:rPr lang="pl-PL" dirty="0" err="1"/>
              <a:t>timeframes</a:t>
            </a:r>
            <a:r>
              <a:rPr lang="pl-PL" dirty="0"/>
              <a:t> -</a:t>
            </a:r>
            <a:r>
              <a:rPr lang="pl-PL" dirty="0" err="1"/>
              <a:t>change</a:t>
            </a:r>
            <a:r>
              <a:rPr lang="pl-PL" dirty="0"/>
              <a:t> of </a:t>
            </a:r>
            <a:r>
              <a:rPr lang="pl-PL" dirty="0" err="1" smtClean="0"/>
              <a:t>approach</a:t>
            </a:r>
            <a:r>
              <a:rPr lang="pl-PL" dirty="0" smtClean="0"/>
              <a:t> in EIA Directive</a:t>
            </a:r>
            <a:r>
              <a:rPr lang="pl-PL" dirty="0"/>
              <a:t/>
            </a:r>
            <a:br>
              <a:rPr lang="pl-PL" dirty="0"/>
            </a:br>
            <a:endParaRPr lang="pl-PL" dirty="0"/>
          </a:p>
        </p:txBody>
      </p:sp>
      <p:sp>
        <p:nvSpPr>
          <p:cNvPr id="3" name="Symbol zastępczy zawartości 2"/>
          <p:cNvSpPr>
            <a:spLocks noGrp="1"/>
          </p:cNvSpPr>
          <p:nvPr>
            <p:ph idx="1"/>
          </p:nvPr>
        </p:nvSpPr>
        <p:spPr>
          <a:xfrm>
            <a:off x="835025" y="2204864"/>
            <a:ext cx="7697415" cy="4320480"/>
          </a:xfrm>
        </p:spPr>
        <p:txBody>
          <a:bodyPr/>
          <a:lstStyle/>
          <a:p>
            <a:pPr marL="457200" lvl="1" indent="0">
              <a:buNone/>
            </a:pPr>
            <a:endParaRPr lang="pl-PL" dirty="0"/>
          </a:p>
          <a:p>
            <a:r>
              <a:rPr lang="pl-PL" dirty="0" smtClean="0"/>
              <a:t>Directive (</a:t>
            </a:r>
            <a:r>
              <a:rPr lang="pl-PL" dirty="0" err="1"/>
              <a:t>original</a:t>
            </a:r>
            <a:r>
              <a:rPr lang="pl-PL" dirty="0"/>
              <a:t> </a:t>
            </a:r>
            <a:r>
              <a:rPr lang="pl-PL" dirty="0" smtClean="0"/>
              <a:t> version of 1985)</a:t>
            </a:r>
          </a:p>
          <a:p>
            <a:pPr lvl="1"/>
            <a:r>
              <a:rPr lang="pl-PL" dirty="0"/>
              <a:t>„</a:t>
            </a:r>
            <a:r>
              <a:rPr lang="en-US" dirty="0"/>
              <a:t>appropriate time limits for the various stages of the procedure in order to ensure that </a:t>
            </a:r>
            <a:r>
              <a:rPr lang="en-US" b="1" dirty="0"/>
              <a:t>a decision is taken within a reasonable period</a:t>
            </a:r>
            <a:r>
              <a:rPr lang="pl-PL" dirty="0" smtClean="0"/>
              <a:t>”</a:t>
            </a:r>
            <a:endParaRPr lang="de-DE" dirty="0"/>
          </a:p>
          <a:p>
            <a:r>
              <a:rPr lang="pl-PL" dirty="0"/>
              <a:t>Directive (</a:t>
            </a:r>
            <a:r>
              <a:rPr lang="pl-PL" dirty="0" err="1"/>
              <a:t>current</a:t>
            </a:r>
            <a:r>
              <a:rPr lang="pl-PL" dirty="0"/>
              <a:t> version </a:t>
            </a:r>
            <a:r>
              <a:rPr lang="pl-PL" dirty="0" err="1"/>
              <a:t>after</a:t>
            </a:r>
            <a:r>
              <a:rPr lang="pl-PL" dirty="0"/>
              <a:t> </a:t>
            </a:r>
            <a:r>
              <a:rPr lang="pl-PL" dirty="0" err="1"/>
              <a:t>Aarhus</a:t>
            </a:r>
            <a:r>
              <a:rPr lang="pl-PL" dirty="0"/>
              <a:t>) </a:t>
            </a:r>
            <a:endParaRPr lang="pl-PL" dirty="0" smtClean="0"/>
          </a:p>
          <a:p>
            <a:pPr lvl="1"/>
            <a:r>
              <a:rPr lang="pl-PL" dirty="0" smtClean="0"/>
              <a:t>„</a:t>
            </a:r>
            <a:r>
              <a:rPr lang="en-US" dirty="0"/>
              <a:t>Reasonable time-frames for the different phases shall be provided, allowing sufficient time for informing the public and for the public concerned to prepare and participate effectively in environmental decision-making subject to the provisions of this Article</a:t>
            </a:r>
            <a:r>
              <a:rPr lang="en-US" dirty="0" smtClean="0"/>
              <a:t>.</a:t>
            </a:r>
            <a:endParaRPr lang="pl-PL" dirty="0" smtClean="0"/>
          </a:p>
          <a:p>
            <a:r>
              <a:rPr lang="pl-PL" dirty="0" err="1" smtClean="0"/>
              <a:t>Amendment</a:t>
            </a:r>
            <a:r>
              <a:rPr lang="pl-PL" dirty="0" smtClean="0"/>
              <a:t> 2014</a:t>
            </a:r>
          </a:p>
          <a:p>
            <a:pPr lvl="1"/>
            <a:r>
              <a:rPr lang="pl-PL" dirty="0" smtClean="0"/>
              <a:t>‘7</a:t>
            </a:r>
            <a:r>
              <a:rPr lang="pl-PL" dirty="0"/>
              <a:t>.   The </a:t>
            </a:r>
            <a:r>
              <a:rPr lang="pl-PL" dirty="0" err="1"/>
              <a:t>time-frames</a:t>
            </a:r>
            <a:r>
              <a:rPr lang="pl-PL" dirty="0"/>
              <a:t> for consulting the public </a:t>
            </a:r>
            <a:r>
              <a:rPr lang="pl-PL" dirty="0" err="1"/>
              <a:t>concerned</a:t>
            </a:r>
            <a:r>
              <a:rPr lang="pl-PL" dirty="0"/>
              <a:t> on the </a:t>
            </a:r>
            <a:r>
              <a:rPr lang="pl-PL" dirty="0" err="1"/>
              <a:t>environmental</a:t>
            </a:r>
            <a:r>
              <a:rPr lang="pl-PL" dirty="0"/>
              <a:t> </a:t>
            </a:r>
            <a:r>
              <a:rPr lang="pl-PL" dirty="0" err="1"/>
              <a:t>impact</a:t>
            </a:r>
            <a:r>
              <a:rPr lang="pl-PL" dirty="0"/>
              <a:t> </a:t>
            </a:r>
            <a:r>
              <a:rPr lang="pl-PL" dirty="0" err="1"/>
              <a:t>assessment</a:t>
            </a:r>
            <a:r>
              <a:rPr lang="pl-PL" dirty="0"/>
              <a:t> report </a:t>
            </a:r>
            <a:r>
              <a:rPr lang="pl-PL" dirty="0" err="1"/>
              <a:t>referred</a:t>
            </a:r>
            <a:r>
              <a:rPr lang="pl-PL" dirty="0"/>
              <a:t> to in </a:t>
            </a:r>
            <a:r>
              <a:rPr lang="pl-PL" dirty="0" err="1"/>
              <a:t>Article</a:t>
            </a:r>
            <a:r>
              <a:rPr lang="pl-PL" dirty="0"/>
              <a:t> 5(1) </a:t>
            </a:r>
            <a:r>
              <a:rPr lang="pl-PL" dirty="0" err="1"/>
              <a:t>shall</a:t>
            </a:r>
            <a:r>
              <a:rPr lang="pl-PL" dirty="0"/>
              <a:t> not be </a:t>
            </a:r>
            <a:r>
              <a:rPr lang="pl-PL" dirty="0" err="1"/>
              <a:t>shorter</a:t>
            </a:r>
            <a:r>
              <a:rPr lang="pl-PL" dirty="0"/>
              <a:t> </a:t>
            </a:r>
            <a:r>
              <a:rPr lang="pl-PL" dirty="0" err="1"/>
              <a:t>than</a:t>
            </a:r>
            <a:r>
              <a:rPr lang="pl-PL" dirty="0"/>
              <a:t> 30 </a:t>
            </a:r>
            <a:r>
              <a:rPr lang="pl-PL" dirty="0" err="1"/>
              <a:t>days</a:t>
            </a:r>
            <a:r>
              <a:rPr lang="pl-PL" dirty="0"/>
              <a:t>.</a:t>
            </a:r>
          </a:p>
        </p:txBody>
      </p:sp>
    </p:spTree>
    <p:extLst>
      <p:ext uri="{BB962C8B-B14F-4D97-AF65-F5344CB8AC3E}">
        <p14:creationId xmlns:p14="http://schemas.microsoft.com/office/powerpoint/2010/main" val="1656503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Notification – </a:t>
            </a:r>
            <a:r>
              <a:rPr lang="pl-PL" dirty="0" err="1" smtClean="0"/>
              <a:t>basic</a:t>
            </a:r>
            <a:r>
              <a:rPr lang="pl-PL" dirty="0" smtClean="0"/>
              <a:t> </a:t>
            </a:r>
            <a:r>
              <a:rPr lang="pl-PL" dirty="0" err="1" smtClean="0"/>
              <a:t>issues</a:t>
            </a:r>
            <a:endParaRPr lang="pl-PL" dirty="0"/>
          </a:p>
        </p:txBody>
      </p:sp>
      <p:sp>
        <p:nvSpPr>
          <p:cNvPr id="3" name="Symbol zastępczy zawartości 2"/>
          <p:cNvSpPr>
            <a:spLocks noGrp="1"/>
          </p:cNvSpPr>
          <p:nvPr>
            <p:ph idx="1"/>
          </p:nvPr>
        </p:nvSpPr>
        <p:spPr/>
        <p:txBody>
          <a:bodyPr/>
          <a:lstStyle/>
          <a:p>
            <a:r>
              <a:rPr lang="pl-PL" dirty="0" err="1" smtClean="0"/>
              <a:t>Means</a:t>
            </a:r>
            <a:r>
              <a:rPr lang="pl-PL" dirty="0" smtClean="0"/>
              <a:t> of </a:t>
            </a:r>
            <a:r>
              <a:rPr lang="pl-PL" dirty="0" err="1" smtClean="0"/>
              <a:t>notification</a:t>
            </a:r>
            <a:endParaRPr lang="pl-PL" dirty="0" smtClean="0"/>
          </a:p>
          <a:p>
            <a:pPr lvl="1"/>
            <a:r>
              <a:rPr lang="pl-PL" dirty="0" smtClean="0"/>
              <a:t>Technical </a:t>
            </a:r>
            <a:r>
              <a:rPr lang="pl-PL" dirty="0" err="1" smtClean="0"/>
              <a:t>means</a:t>
            </a:r>
            <a:endParaRPr lang="pl-PL" dirty="0" smtClean="0"/>
          </a:p>
          <a:p>
            <a:pPr lvl="1"/>
            <a:r>
              <a:rPr lang="pl-PL" dirty="0" err="1" smtClean="0"/>
              <a:t>Geographical</a:t>
            </a:r>
            <a:r>
              <a:rPr lang="pl-PL" dirty="0" smtClean="0"/>
              <a:t> </a:t>
            </a:r>
            <a:r>
              <a:rPr lang="pl-PL" dirty="0" err="1" smtClean="0"/>
              <a:t>scope</a:t>
            </a:r>
            <a:r>
              <a:rPr lang="pl-PL" dirty="0" smtClean="0"/>
              <a:t> (</a:t>
            </a:r>
            <a:r>
              <a:rPr lang="pl-PL" dirty="0" err="1" smtClean="0"/>
              <a:t>relation</a:t>
            </a:r>
            <a:r>
              <a:rPr lang="pl-PL" dirty="0" smtClean="0"/>
              <a:t> to </a:t>
            </a:r>
            <a:r>
              <a:rPr lang="pl-PL" dirty="0" err="1" smtClean="0"/>
              <a:t>identification</a:t>
            </a:r>
            <a:r>
              <a:rPr lang="pl-PL" dirty="0" smtClean="0"/>
              <a:t> of the public </a:t>
            </a:r>
            <a:r>
              <a:rPr lang="pl-PL" dirty="0" err="1" smtClean="0"/>
              <a:t>concerned</a:t>
            </a:r>
            <a:r>
              <a:rPr lang="pl-PL" dirty="0" smtClean="0"/>
              <a:t>)</a:t>
            </a:r>
          </a:p>
          <a:p>
            <a:pPr lvl="1"/>
            <a:r>
              <a:rPr lang="pl-PL" dirty="0" err="1" smtClean="0"/>
              <a:t>Manner</a:t>
            </a:r>
            <a:endParaRPr lang="pl-PL" dirty="0" smtClean="0"/>
          </a:p>
          <a:p>
            <a:r>
              <a:rPr lang="pl-PL" dirty="0" smtClean="0"/>
              <a:t>Content of </a:t>
            </a:r>
            <a:r>
              <a:rPr lang="pl-PL" dirty="0" err="1" smtClean="0"/>
              <a:t>notification</a:t>
            </a:r>
            <a:endParaRPr lang="pl-PL" dirty="0" smtClean="0"/>
          </a:p>
          <a:p>
            <a:pPr lvl="1"/>
            <a:r>
              <a:rPr lang="pl-PL" dirty="0" err="1" smtClean="0"/>
              <a:t>Elements</a:t>
            </a:r>
            <a:r>
              <a:rPr lang="pl-PL" dirty="0" smtClean="0"/>
              <a:t> in art.6.2</a:t>
            </a:r>
          </a:p>
          <a:p>
            <a:pPr lvl="1"/>
            <a:r>
              <a:rPr lang="pl-PL" dirty="0" err="1" smtClean="0"/>
              <a:t>Subject</a:t>
            </a:r>
            <a:r>
              <a:rPr lang="pl-PL" dirty="0" smtClean="0"/>
              <a:t> to </a:t>
            </a:r>
            <a:r>
              <a:rPr lang="pl-PL" dirty="0" err="1" smtClean="0"/>
              <a:t>modification</a:t>
            </a:r>
            <a:r>
              <a:rPr lang="pl-PL" dirty="0" smtClean="0"/>
              <a:t> to </a:t>
            </a:r>
            <a:r>
              <a:rPr lang="pl-PL" dirty="0" err="1" smtClean="0"/>
              <a:t>make</a:t>
            </a:r>
            <a:r>
              <a:rPr lang="pl-PL" dirty="0" smtClean="0"/>
              <a:t> </a:t>
            </a:r>
            <a:r>
              <a:rPr lang="pl-PL" dirty="0" err="1" smtClean="0"/>
              <a:t>it</a:t>
            </a:r>
            <a:r>
              <a:rPr lang="pl-PL" dirty="0" smtClean="0"/>
              <a:t> </a:t>
            </a:r>
            <a:r>
              <a:rPr lang="pl-PL" dirty="0" err="1" smtClean="0"/>
              <a:t>fitto</a:t>
            </a:r>
            <a:r>
              <a:rPr lang="pl-PL" dirty="0" smtClean="0"/>
              <a:t> the </a:t>
            </a:r>
            <a:r>
              <a:rPr lang="pl-PL" dirty="0" err="1" smtClean="0"/>
              <a:t>respective</a:t>
            </a:r>
            <a:r>
              <a:rPr lang="pl-PL" dirty="0" smtClean="0"/>
              <a:t> </a:t>
            </a:r>
            <a:r>
              <a:rPr lang="pl-PL" dirty="0" err="1" smtClean="0"/>
              <a:t>procedure</a:t>
            </a:r>
            <a:endParaRPr lang="pl-PL" dirty="0"/>
          </a:p>
        </p:txBody>
      </p:sp>
    </p:spTree>
    <p:extLst>
      <p:ext uri="{BB962C8B-B14F-4D97-AF65-F5344CB8AC3E}">
        <p14:creationId xmlns:p14="http://schemas.microsoft.com/office/powerpoint/2010/main" val="2915913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Notification – </a:t>
            </a:r>
            <a:r>
              <a:rPr lang="pl-PL" dirty="0" err="1" smtClean="0"/>
              <a:t>basic</a:t>
            </a:r>
            <a:r>
              <a:rPr lang="pl-PL" dirty="0" smtClean="0"/>
              <a:t> </a:t>
            </a:r>
            <a:r>
              <a:rPr lang="pl-PL" dirty="0" err="1" smtClean="0"/>
              <a:t>issues</a:t>
            </a:r>
            <a:endParaRPr lang="pl-PL" dirty="0"/>
          </a:p>
        </p:txBody>
      </p:sp>
      <p:sp>
        <p:nvSpPr>
          <p:cNvPr id="3" name="Symbol zastępczy zawartości 2"/>
          <p:cNvSpPr>
            <a:spLocks noGrp="1"/>
          </p:cNvSpPr>
          <p:nvPr>
            <p:ph idx="1"/>
          </p:nvPr>
        </p:nvSpPr>
        <p:spPr/>
        <p:txBody>
          <a:bodyPr/>
          <a:lstStyle/>
          <a:p>
            <a:r>
              <a:rPr lang="pl-PL" sz="1600" dirty="0" err="1" smtClean="0"/>
              <a:t>Aarhus</a:t>
            </a:r>
            <a:r>
              <a:rPr lang="pl-PL" sz="1600" dirty="0" smtClean="0"/>
              <a:t> (art.6.2)</a:t>
            </a:r>
          </a:p>
          <a:p>
            <a:pPr lvl="1"/>
            <a:r>
              <a:rPr lang="pl-PL" sz="1600" dirty="0"/>
              <a:t>Public </a:t>
            </a:r>
            <a:r>
              <a:rPr lang="pl-PL" sz="1600" dirty="0" err="1"/>
              <a:t>notice</a:t>
            </a:r>
            <a:r>
              <a:rPr lang="pl-PL" sz="1600" dirty="0"/>
              <a:t> </a:t>
            </a:r>
            <a:r>
              <a:rPr lang="pl-PL" sz="1600" dirty="0" err="1"/>
              <a:t>or</a:t>
            </a:r>
            <a:r>
              <a:rPr lang="pl-PL" sz="1600" dirty="0"/>
              <a:t> </a:t>
            </a:r>
            <a:r>
              <a:rPr lang="pl-PL" sz="1600" dirty="0" err="1"/>
              <a:t>individually</a:t>
            </a:r>
            <a:r>
              <a:rPr lang="pl-PL" sz="1600" dirty="0"/>
              <a:t> </a:t>
            </a:r>
            <a:r>
              <a:rPr lang="pl-PL" sz="1600" dirty="0">
                <a:hlinkClick r:id="rId2"/>
              </a:rPr>
              <a:t>(</a:t>
            </a:r>
            <a:r>
              <a:rPr lang="pl-PL" sz="1600" dirty="0" err="1">
                <a:hlinkClick r:id="rId2"/>
              </a:rPr>
              <a:t>case</a:t>
            </a:r>
            <a:r>
              <a:rPr lang="pl-PL" sz="1600" dirty="0">
                <a:hlinkClick r:id="rId2"/>
              </a:rPr>
              <a:t> C-15 Romania)</a:t>
            </a:r>
            <a:endParaRPr lang="pl-PL" sz="1600" dirty="0"/>
          </a:p>
          <a:p>
            <a:pPr lvl="1"/>
            <a:r>
              <a:rPr lang="pl-PL" sz="1600" dirty="0" err="1" smtClean="0"/>
              <a:t>Manner</a:t>
            </a:r>
            <a:r>
              <a:rPr lang="pl-PL" sz="1600" dirty="0"/>
              <a:t>:</a:t>
            </a:r>
          </a:p>
          <a:p>
            <a:pPr lvl="2"/>
            <a:r>
              <a:rPr lang="pl-PL" sz="1600" dirty="0" err="1"/>
              <a:t>Adequate</a:t>
            </a:r>
            <a:endParaRPr lang="pl-PL" sz="1600" dirty="0"/>
          </a:p>
          <a:p>
            <a:pPr lvl="2"/>
            <a:r>
              <a:rPr lang="pl-PL" sz="1600" dirty="0" err="1"/>
              <a:t>Timely</a:t>
            </a:r>
            <a:endParaRPr lang="pl-PL" sz="1600" dirty="0"/>
          </a:p>
          <a:p>
            <a:pPr lvl="2"/>
            <a:r>
              <a:rPr lang="pl-PL" sz="1600" dirty="0" err="1"/>
              <a:t>Effective</a:t>
            </a:r>
            <a:endParaRPr lang="pl-PL" sz="1600" dirty="0"/>
          </a:p>
          <a:p>
            <a:r>
              <a:rPr lang="pl-PL" sz="1600" dirty="0" smtClean="0"/>
              <a:t>EIA and IED </a:t>
            </a:r>
            <a:r>
              <a:rPr lang="pl-PL" sz="1600" dirty="0" err="1" smtClean="0"/>
              <a:t>Directives</a:t>
            </a:r>
            <a:r>
              <a:rPr lang="pl-PL" sz="1600" dirty="0" smtClean="0"/>
              <a:t> </a:t>
            </a:r>
          </a:p>
          <a:p>
            <a:pPr lvl="1"/>
            <a:r>
              <a:rPr lang="pl-PL" sz="1600" dirty="0" err="1"/>
              <a:t>Timely</a:t>
            </a:r>
            <a:r>
              <a:rPr lang="pl-PL" sz="1600" dirty="0"/>
              <a:t> („</a:t>
            </a:r>
            <a:r>
              <a:rPr lang="pl-PL" sz="1600" dirty="0" err="1"/>
              <a:t>sufficient</a:t>
            </a:r>
            <a:r>
              <a:rPr lang="pl-PL" sz="1600" dirty="0"/>
              <a:t> </a:t>
            </a:r>
            <a:r>
              <a:rPr lang="pl-PL" sz="1600" dirty="0" err="1"/>
              <a:t>time</a:t>
            </a:r>
            <a:r>
              <a:rPr lang="pl-PL" sz="1600" dirty="0"/>
              <a:t> </a:t>
            </a:r>
            <a:r>
              <a:rPr lang="pl-PL" sz="1600" dirty="0" smtClean="0"/>
              <a:t>to  </a:t>
            </a:r>
            <a:r>
              <a:rPr lang="pl-PL" sz="1600" dirty="0" err="1" smtClean="0"/>
              <a:t>inform</a:t>
            </a:r>
            <a:r>
              <a:rPr lang="pl-PL" sz="1600" dirty="0" smtClean="0"/>
              <a:t> </a:t>
            </a:r>
            <a:r>
              <a:rPr lang="pl-PL" sz="1600" dirty="0"/>
              <a:t>the public and for the public.. to </a:t>
            </a:r>
            <a:r>
              <a:rPr lang="pl-PL" sz="1600" dirty="0" err="1"/>
              <a:t>prepare</a:t>
            </a:r>
            <a:r>
              <a:rPr lang="pl-PL" sz="1600" dirty="0"/>
              <a:t> and </a:t>
            </a:r>
            <a:r>
              <a:rPr lang="pl-PL" sz="1600" dirty="0" err="1"/>
              <a:t>participate</a:t>
            </a:r>
            <a:r>
              <a:rPr lang="pl-PL" sz="1600" dirty="0"/>
              <a:t> </a:t>
            </a:r>
            <a:r>
              <a:rPr lang="pl-PL" sz="1600" dirty="0" err="1"/>
              <a:t>effectively</a:t>
            </a:r>
            <a:r>
              <a:rPr lang="pl-PL" sz="1600" dirty="0"/>
              <a:t>” – </a:t>
            </a:r>
            <a:r>
              <a:rPr lang="pl-PL" sz="1600" dirty="0" err="1"/>
              <a:t>compare</a:t>
            </a:r>
            <a:r>
              <a:rPr lang="pl-PL" sz="1600" dirty="0"/>
              <a:t> with the </a:t>
            </a:r>
            <a:r>
              <a:rPr lang="pl-PL" sz="1600" dirty="0" err="1"/>
              <a:t>previous</a:t>
            </a:r>
            <a:r>
              <a:rPr lang="pl-PL" sz="1600" dirty="0"/>
              <a:t> version of EIA Directive!)</a:t>
            </a:r>
          </a:p>
          <a:p>
            <a:pPr lvl="1"/>
            <a:r>
              <a:rPr lang="pl-PL" sz="1600" dirty="0" err="1"/>
              <a:t>Adequate</a:t>
            </a:r>
            <a:r>
              <a:rPr lang="pl-PL" sz="1600" dirty="0"/>
              <a:t> („</a:t>
            </a:r>
            <a:r>
              <a:rPr lang="pl-PL" sz="1600" dirty="0" err="1"/>
              <a:t>nature</a:t>
            </a:r>
            <a:r>
              <a:rPr lang="pl-PL" sz="1600" dirty="0"/>
              <a:t> of </a:t>
            </a:r>
            <a:r>
              <a:rPr lang="pl-PL" sz="1600" dirty="0" err="1"/>
              <a:t>possible</a:t>
            </a:r>
            <a:r>
              <a:rPr lang="pl-PL" sz="1600" dirty="0"/>
              <a:t> </a:t>
            </a:r>
            <a:r>
              <a:rPr lang="pl-PL" sz="1600" dirty="0" err="1"/>
              <a:t>decisions</a:t>
            </a:r>
            <a:r>
              <a:rPr lang="pl-PL" sz="1600" dirty="0"/>
              <a:t>”)</a:t>
            </a:r>
          </a:p>
          <a:p>
            <a:pPr lvl="1"/>
            <a:r>
              <a:rPr lang="pl-PL" sz="1600" dirty="0" err="1"/>
              <a:t>Effective</a:t>
            </a:r>
            <a:r>
              <a:rPr lang="pl-PL" sz="1600" dirty="0"/>
              <a:t> („bill </a:t>
            </a:r>
            <a:r>
              <a:rPr lang="pl-PL" sz="1600" dirty="0" err="1"/>
              <a:t>posting</a:t>
            </a:r>
            <a:r>
              <a:rPr lang="pl-PL" sz="1600" dirty="0"/>
              <a:t>…</a:t>
            </a:r>
            <a:r>
              <a:rPr lang="pl-PL" sz="1600" dirty="0" err="1"/>
              <a:t>or</a:t>
            </a:r>
            <a:r>
              <a:rPr lang="pl-PL" sz="1600" dirty="0"/>
              <a:t> </a:t>
            </a:r>
            <a:r>
              <a:rPr lang="pl-PL" sz="1600" dirty="0" err="1"/>
              <a:t>publication</a:t>
            </a:r>
            <a:r>
              <a:rPr lang="pl-PL" sz="1600" dirty="0"/>
              <a:t> in </a:t>
            </a:r>
            <a:r>
              <a:rPr lang="pl-PL" sz="1600" dirty="0" err="1"/>
              <a:t>local</a:t>
            </a:r>
            <a:r>
              <a:rPr lang="pl-PL" sz="1600" dirty="0"/>
              <a:t> </a:t>
            </a:r>
            <a:r>
              <a:rPr lang="pl-PL" sz="1600" dirty="0" err="1"/>
              <a:t>newspapers</a:t>
            </a:r>
            <a:r>
              <a:rPr lang="pl-PL" sz="1600" dirty="0" smtClean="0"/>
              <a:t>”)</a:t>
            </a:r>
          </a:p>
          <a:p>
            <a:pPr lvl="1"/>
            <a:r>
              <a:rPr lang="pl-PL" sz="1600" dirty="0" err="1" smtClean="0"/>
              <a:t>still</a:t>
            </a:r>
            <a:r>
              <a:rPr lang="pl-PL" sz="1600" dirty="0" smtClean="0"/>
              <a:t> </a:t>
            </a:r>
            <a:r>
              <a:rPr lang="pl-PL" sz="1600" dirty="0"/>
              <a:t>no </a:t>
            </a:r>
            <a:r>
              <a:rPr lang="pl-PL" sz="1600" dirty="0" err="1"/>
              <a:t>clear</a:t>
            </a:r>
            <a:r>
              <a:rPr lang="pl-PL" sz="1600" dirty="0"/>
              <a:t> </a:t>
            </a:r>
            <a:r>
              <a:rPr lang="pl-PL" sz="1600" dirty="0" err="1"/>
              <a:t>indication</a:t>
            </a:r>
            <a:r>
              <a:rPr lang="pl-PL" sz="1600" dirty="0"/>
              <a:t> </a:t>
            </a:r>
            <a:r>
              <a:rPr lang="pl-PL" sz="1600" dirty="0" err="1"/>
              <a:t>that</a:t>
            </a:r>
            <a:r>
              <a:rPr lang="pl-PL" sz="1600" dirty="0"/>
              <a:t> the public </a:t>
            </a:r>
            <a:r>
              <a:rPr lang="pl-PL" sz="1600" dirty="0" err="1"/>
              <a:t>notice</a:t>
            </a:r>
            <a:r>
              <a:rPr lang="pl-PL" sz="1600" dirty="0"/>
              <a:t>  </a:t>
            </a:r>
            <a:r>
              <a:rPr lang="pl-PL" sz="1600" dirty="0" err="1"/>
              <a:t>should</a:t>
            </a:r>
            <a:r>
              <a:rPr lang="pl-PL" sz="1600" dirty="0"/>
              <a:t> be  </a:t>
            </a:r>
            <a:r>
              <a:rPr lang="pl-PL" sz="1600" dirty="0" err="1"/>
              <a:t>done</a:t>
            </a:r>
            <a:r>
              <a:rPr lang="pl-PL" sz="1600" dirty="0"/>
              <a:t> in „</a:t>
            </a:r>
            <a:r>
              <a:rPr lang="pl-PL" sz="1600" dirty="0" err="1"/>
              <a:t>adequate</a:t>
            </a:r>
            <a:r>
              <a:rPr lang="pl-PL" sz="1600" dirty="0"/>
              <a:t>, </a:t>
            </a:r>
            <a:r>
              <a:rPr lang="pl-PL" sz="1600" dirty="0" err="1"/>
              <a:t>timely</a:t>
            </a:r>
            <a:r>
              <a:rPr lang="pl-PL" sz="1600" dirty="0"/>
              <a:t> and </a:t>
            </a:r>
            <a:r>
              <a:rPr lang="pl-PL" sz="1600" dirty="0" err="1"/>
              <a:t>effective</a:t>
            </a:r>
            <a:r>
              <a:rPr lang="pl-PL" sz="1600" dirty="0"/>
              <a:t> </a:t>
            </a:r>
            <a:r>
              <a:rPr lang="pl-PL" sz="1600" dirty="0" err="1"/>
              <a:t>manner</a:t>
            </a:r>
            <a:r>
              <a:rPr lang="pl-PL" sz="1600" dirty="0"/>
              <a:t>” as </a:t>
            </a:r>
            <a:r>
              <a:rPr lang="pl-PL" sz="1600" dirty="0" err="1"/>
              <a:t>required</a:t>
            </a:r>
            <a:r>
              <a:rPr lang="pl-PL" sz="1600" dirty="0"/>
              <a:t> in Art.6.2 </a:t>
            </a:r>
            <a:r>
              <a:rPr lang="pl-PL" sz="1600" dirty="0" err="1"/>
              <a:t>Aarhus</a:t>
            </a:r>
            <a:r>
              <a:rPr lang="pl-PL" sz="1600" dirty="0"/>
              <a:t>  </a:t>
            </a:r>
            <a:r>
              <a:rPr lang="pl-PL" sz="1600" dirty="0" smtClean="0"/>
              <a:t>(</a:t>
            </a:r>
            <a:r>
              <a:rPr lang="pl-PL" sz="1600" dirty="0" err="1" smtClean="0"/>
              <a:t>see</a:t>
            </a:r>
            <a:r>
              <a:rPr lang="pl-PL" sz="1600" dirty="0" smtClean="0"/>
              <a:t> </a:t>
            </a:r>
            <a:r>
              <a:rPr lang="pl-PL" sz="1600" dirty="0"/>
              <a:t>ACC/C/17 </a:t>
            </a:r>
            <a:r>
              <a:rPr lang="pl-PL" sz="1600" dirty="0" smtClean="0"/>
              <a:t>EC)</a:t>
            </a:r>
            <a:endParaRPr lang="pl-PL" sz="1600" dirty="0"/>
          </a:p>
          <a:p>
            <a:pPr>
              <a:buFontTx/>
              <a:buNone/>
            </a:pPr>
            <a:r>
              <a:rPr lang="pl-PL" dirty="0"/>
              <a:t> </a:t>
            </a:r>
            <a:endParaRPr lang="pl-PL" sz="1600" dirty="0"/>
          </a:p>
          <a:p>
            <a:endParaRPr lang="pl-PL" dirty="0"/>
          </a:p>
        </p:txBody>
      </p:sp>
    </p:spTree>
    <p:extLst>
      <p:ext uri="{BB962C8B-B14F-4D97-AF65-F5344CB8AC3E}">
        <p14:creationId xmlns:p14="http://schemas.microsoft.com/office/powerpoint/2010/main" val="3285097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err="1" smtClean="0"/>
              <a:t>Informing</a:t>
            </a:r>
            <a:r>
              <a:rPr lang="pl-PL" dirty="0" smtClean="0"/>
              <a:t> the public in </a:t>
            </a:r>
            <a:r>
              <a:rPr lang="pl-PL" dirty="0" err="1" smtClean="0"/>
              <a:t>amended</a:t>
            </a:r>
            <a:r>
              <a:rPr lang="pl-PL" dirty="0" smtClean="0"/>
              <a:t> EIA Directive</a:t>
            </a:r>
            <a:endParaRPr lang="de-DE" dirty="0"/>
          </a:p>
        </p:txBody>
      </p:sp>
      <p:sp>
        <p:nvSpPr>
          <p:cNvPr id="3" name="Content Placeholder 2"/>
          <p:cNvSpPr>
            <a:spLocks noGrp="1"/>
          </p:cNvSpPr>
          <p:nvPr>
            <p:ph idx="1"/>
          </p:nvPr>
        </p:nvSpPr>
        <p:spPr>
          <a:xfrm>
            <a:off x="857224" y="2285992"/>
            <a:ext cx="7623175" cy="4114800"/>
          </a:xfrm>
        </p:spPr>
        <p:txBody>
          <a:bodyPr/>
          <a:lstStyle/>
          <a:p>
            <a:r>
              <a:rPr lang="en-US" dirty="0"/>
              <a:t>‘2.In order to ensure the effective participation of the public concerned in the decision-making procedures, the public shall be informed electronically and by public notices or by other appropriate means, of the following matters early in the environmental decision-making procedures referred to in Article 2(2) and, at the latest, as soon as information can reasonably be provided: </a:t>
            </a:r>
            <a:endParaRPr lang="pl-PL" dirty="0" smtClean="0"/>
          </a:p>
          <a:p>
            <a:r>
              <a:rPr lang="en-US" dirty="0"/>
              <a:t>‘5.The detailed arrangements for informing the public, for example by bill posting within a certain radius or publication in local newspapers, and for consulting the public concerned, for example by written submissions or by way of a public inquiry, shall be determined by the Member States. Member States shall take the necessary measures to ensure that the relevant information is electronically accessible to the public, through at least a central portal or easily accessible points of access, at the appropriate administrative level. </a:t>
            </a:r>
            <a:endParaRPr lang="de-DE" dirty="0"/>
          </a:p>
        </p:txBody>
      </p:sp>
    </p:spTree>
    <p:extLst>
      <p:ext uri="{BB962C8B-B14F-4D97-AF65-F5344CB8AC3E}">
        <p14:creationId xmlns:p14="http://schemas.microsoft.com/office/powerpoint/2010/main" val="1999093940"/>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ERA PP Vorlage neu</Template>
  <TotalTime>0</TotalTime>
  <Words>1949</Words>
  <Application>Microsoft Office PowerPoint</Application>
  <PresentationFormat>Bildschirmpräsentation (4:3)</PresentationFormat>
  <Paragraphs>169</Paragraphs>
  <Slides>23</Slides>
  <Notes>0</Notes>
  <HiddenSlides>0</HiddenSlides>
  <MMClips>0</MMClips>
  <ScaleCrop>false</ScaleCrop>
  <HeadingPairs>
    <vt:vector size="4" baseType="variant">
      <vt:variant>
        <vt:lpstr>Design</vt:lpstr>
      </vt:variant>
      <vt:variant>
        <vt:i4>1</vt:i4>
      </vt:variant>
      <vt:variant>
        <vt:lpstr>Folientitel</vt:lpstr>
      </vt:variant>
      <vt:variant>
        <vt:i4>23</vt:i4>
      </vt:variant>
    </vt:vector>
  </HeadingPairs>
  <TitlesOfParts>
    <vt:vector size="24" baseType="lpstr">
      <vt:lpstr>Standarddesign</vt:lpstr>
      <vt:lpstr>Public participation – steps of the procedure</vt:lpstr>
      <vt:lpstr>Content</vt:lpstr>
      <vt:lpstr>Reasonable time-frames</vt:lpstr>
      <vt:lpstr>Time frames – issues for consideration</vt:lpstr>
      <vt:lpstr>Time frames - examples</vt:lpstr>
      <vt:lpstr>Reasonable timeframes -change of approach in EIA Directive </vt:lpstr>
      <vt:lpstr>Notification – basic issues</vt:lpstr>
      <vt:lpstr>Notification – basic issues</vt:lpstr>
      <vt:lpstr>Informing the public in amended EIA Directive</vt:lpstr>
      <vt:lpstr>Examples from other directives</vt:lpstr>
      <vt:lpstr>PowerPoint-Präsentation</vt:lpstr>
      <vt:lpstr>Notification</vt:lpstr>
      <vt:lpstr>„Adequate” notice</vt:lpstr>
      <vt:lpstr>„Effective” notice</vt:lpstr>
      <vt:lpstr>Provision of  relevant information (art.6.6)</vt:lpstr>
      <vt:lpstr>Possibility to submit comments – Aarhus</vt:lpstr>
      <vt:lpstr>Possibility to submit comments – Directives</vt:lpstr>
      <vt:lpstr>Due account– art.6.8</vt:lpstr>
      <vt:lpstr>Informing about the decision- art.6.9 </vt:lpstr>
      <vt:lpstr>Review procedures –standing under art. 9.2</vt:lpstr>
      <vt:lpstr>EIA Directive – art.9</vt:lpstr>
      <vt:lpstr>Access to justice under art.9.2 - issues</vt:lpstr>
      <vt:lpstr>Access to justice – scope of review under art.9.2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lawyers for Europe:   The Academy of European Law</dc:title>
  <dc:creator>Windows User</dc:creator>
  <cp:lastModifiedBy>Geibel Annette</cp:lastModifiedBy>
  <cp:revision>106</cp:revision>
  <dcterms:created xsi:type="dcterms:W3CDTF">2010-08-05T12:57:03Z</dcterms:created>
  <dcterms:modified xsi:type="dcterms:W3CDTF">2015-02-10T11:27:06Z</dcterms:modified>
</cp:coreProperties>
</file>