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91" r:id="rId2"/>
    <p:sldId id="290" r:id="rId3"/>
    <p:sldId id="300" r:id="rId4"/>
    <p:sldId id="295" r:id="rId5"/>
    <p:sldId id="259" r:id="rId6"/>
    <p:sldId id="293" r:id="rId7"/>
    <p:sldId id="303" r:id="rId8"/>
    <p:sldId id="309" r:id="rId9"/>
    <p:sldId id="304" r:id="rId10"/>
    <p:sldId id="308" r:id="rId11"/>
    <p:sldId id="305" r:id="rId12"/>
    <p:sldId id="306" r:id="rId13"/>
    <p:sldId id="307" r:id="rId14"/>
    <p:sldId id="294" r:id="rId15"/>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1297" autoAdjust="0"/>
  </p:normalViewPr>
  <p:slideViewPr>
    <p:cSldViewPr>
      <p:cViewPr>
        <p:scale>
          <a:sx n="103" d="100"/>
          <a:sy n="103" d="100"/>
        </p:scale>
        <p:origin x="60" y="156"/>
      </p:cViewPr>
      <p:guideLst>
        <p:guide orient="horz" pos="2160"/>
        <p:guide pos="2880"/>
      </p:guideLst>
    </p:cSldViewPr>
  </p:slideViewPr>
  <p:outlineViewPr>
    <p:cViewPr>
      <p:scale>
        <a:sx n="33" d="100"/>
        <a:sy n="33" d="100"/>
      </p:scale>
      <p:origin x="0" y="2184"/>
    </p:cViewPr>
  </p:outlineViewPr>
  <p:notesTextViewPr>
    <p:cViewPr>
      <p:scale>
        <a:sx n="100" d="100"/>
        <a:sy n="100" d="100"/>
      </p:scale>
      <p:origin x="0" y="0"/>
    </p:cViewPr>
  </p:notesTextViewPr>
  <p:notesViewPr>
    <p:cSldViewPr>
      <p:cViewPr varScale="1">
        <p:scale>
          <a:sx n="50" d="100"/>
          <a:sy n="50" d="100"/>
        </p:scale>
        <p:origin x="-1926"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10.02.2015</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‹Nr.›</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32C4C043-B238-4CE3-AB07-22B471DEE159}" type="datetimeFigureOut">
              <a:rPr lang="pl-PL" smtClean="0"/>
              <a:t>2015-02-10</a:t>
            </a:fld>
            <a:endParaRPr lang="pl-PL"/>
          </a:p>
        </p:txBody>
      </p:sp>
      <p:sp>
        <p:nvSpPr>
          <p:cNvPr id="4" name="Symbol zastępczy obrazu slajd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D01232CC-11E0-4011-BB49-7BA49A5F579A}" type="slidenum">
              <a:rPr lang="pl-PL" smtClean="0"/>
              <a:t>‹Nr.›</a:t>
            </a:fld>
            <a:endParaRPr lang="pl-PL"/>
          </a:p>
        </p:txBody>
      </p:sp>
    </p:spTree>
    <p:extLst>
      <p:ext uri="{BB962C8B-B14F-4D97-AF65-F5344CB8AC3E}">
        <p14:creationId xmlns:p14="http://schemas.microsoft.com/office/powerpoint/2010/main" val="1965897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smtClean="0"/>
          </a:p>
          <a:p>
            <a:endParaRPr lang="pl-PL" dirty="0" smtClean="0"/>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2</a:t>
            </a:fld>
            <a:endParaRPr lang="pl-PL"/>
          </a:p>
        </p:txBody>
      </p:sp>
    </p:spTree>
    <p:extLst>
      <p:ext uri="{BB962C8B-B14F-4D97-AF65-F5344CB8AC3E}">
        <p14:creationId xmlns:p14="http://schemas.microsoft.com/office/powerpoint/2010/main" val="1275706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b="0" i="0" u="none" strike="noStrike" kern="1200" baseline="0" dirty="0" smtClean="0">
              <a:solidFill>
                <a:schemeClr val="tx1"/>
              </a:solidFill>
              <a:latin typeface="+mn-lt"/>
              <a:ea typeface="+mn-ea"/>
              <a:cs typeface="+mn-cs"/>
            </a:endParaRPr>
          </a:p>
          <a:p>
            <a:r>
              <a:rPr lang="pl-PL" b="1" dirty="0" err="1" smtClean="0"/>
              <a:t>Maastricht</a:t>
            </a:r>
            <a:r>
              <a:rPr lang="pl-PL" b="1" dirty="0" smtClean="0"/>
              <a:t> </a:t>
            </a:r>
            <a:r>
              <a:rPr lang="pl-PL" b="1" dirty="0" err="1" smtClean="0"/>
              <a:t>Recommendations</a:t>
            </a:r>
            <a:r>
              <a:rPr lang="pl-PL" b="1" dirty="0" smtClean="0"/>
              <a:t> on </a:t>
            </a:r>
            <a:r>
              <a:rPr lang="pl-PL" b="1" dirty="0" err="1" smtClean="0"/>
              <a:t>Promoting</a:t>
            </a:r>
            <a:r>
              <a:rPr lang="pl-PL" b="1" dirty="0" smtClean="0"/>
              <a:t> </a:t>
            </a:r>
            <a:r>
              <a:rPr lang="pl-PL" b="1" dirty="0" err="1" smtClean="0"/>
              <a:t>Effective</a:t>
            </a:r>
            <a:r>
              <a:rPr lang="pl-PL" b="1" dirty="0" smtClean="0"/>
              <a:t> Public</a:t>
            </a:r>
            <a:r>
              <a:rPr lang="pl-PL" b="1" baseline="0" dirty="0" smtClean="0"/>
              <a:t> </a:t>
            </a:r>
            <a:r>
              <a:rPr lang="en-US" b="1" dirty="0" smtClean="0"/>
              <a:t>Participation in Decision-making in Environmental Matters</a:t>
            </a:r>
            <a:r>
              <a:rPr lang="pl-PL" b="0" baseline="0" dirty="0" smtClean="0"/>
              <a:t> (</a:t>
            </a:r>
            <a:r>
              <a:rPr lang="pl-PL" b="0" baseline="0" dirty="0" err="1" smtClean="0"/>
              <a:t>document</a:t>
            </a:r>
            <a:r>
              <a:rPr lang="pl-PL" b="0" baseline="0" dirty="0" smtClean="0"/>
              <a:t> </a:t>
            </a:r>
            <a:r>
              <a:rPr lang="pl-PL" sz="1200" b="0" i="0" u="none" strike="noStrike" kern="1200" baseline="0" dirty="0" smtClean="0">
                <a:solidFill>
                  <a:schemeClr val="tx1"/>
                </a:solidFill>
                <a:latin typeface="+mn-lt"/>
                <a:ea typeface="+mn-ea"/>
                <a:cs typeface="+mn-cs"/>
              </a:rPr>
              <a:t>ECE/MP.PP/2014/8)</a:t>
            </a:r>
            <a:endParaRPr lang="pl-PL" dirty="0" smtClean="0"/>
          </a:p>
          <a:p>
            <a:endParaRPr lang="pl-PL" dirty="0" smtClean="0"/>
          </a:p>
          <a:p>
            <a:r>
              <a:rPr lang="pl-PL" dirty="0" smtClean="0"/>
              <a:t>http://www.unece.org/fileadmin/DAM/env/pp/mop5/Documents/Category_II_documents/ece.mp.pp.2014.8.eng_adv_edited_copy_01.pdf</a:t>
            </a:r>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5</a:t>
            </a:fld>
            <a:endParaRPr lang="pl-PL"/>
          </a:p>
        </p:txBody>
      </p:sp>
    </p:spTree>
    <p:extLst>
      <p:ext uri="{BB962C8B-B14F-4D97-AF65-F5344CB8AC3E}">
        <p14:creationId xmlns:p14="http://schemas.microsoft.com/office/powerpoint/2010/main" val="1474735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ltLang="pl-PL" dirty="0" err="1" smtClean="0"/>
              <a:t>Definitions</a:t>
            </a:r>
            <a:endParaRPr lang="pl-PL" altLang="pl-PL" dirty="0" smtClean="0"/>
          </a:p>
          <a:p>
            <a:endParaRPr lang="pl-PL" altLang="pl-PL" dirty="0" smtClean="0"/>
          </a:p>
          <a:p>
            <a:r>
              <a:rPr lang="pl-PL" altLang="pl-PL" dirty="0" smtClean="0"/>
              <a:t>(b) „</a:t>
            </a:r>
            <a:r>
              <a:rPr lang="en-US" altLang="pl-PL" dirty="0" smtClean="0"/>
              <a:t>developer</a:t>
            </a:r>
            <a:r>
              <a:rPr lang="pl-PL" altLang="pl-PL" dirty="0" smtClean="0"/>
              <a:t>”</a:t>
            </a:r>
            <a:r>
              <a:rPr lang="en-US" altLang="pl-PL" dirty="0" smtClean="0"/>
              <a:t> </a:t>
            </a:r>
            <a:endParaRPr lang="pl-PL" altLang="pl-PL" dirty="0" smtClean="0"/>
          </a:p>
          <a:p>
            <a:pPr lvl="1"/>
            <a:r>
              <a:rPr lang="en-US" altLang="pl-PL" sz="2400" dirty="0" smtClean="0"/>
              <a:t>the applicant for </a:t>
            </a:r>
            <a:r>
              <a:rPr lang="en-US" altLang="pl-PL" sz="2400" dirty="0" err="1" smtClean="0"/>
              <a:t>authorisation</a:t>
            </a:r>
            <a:r>
              <a:rPr lang="en-US" altLang="pl-PL" sz="2400" dirty="0" smtClean="0"/>
              <a:t> </a:t>
            </a:r>
            <a:r>
              <a:rPr lang="pl-PL" altLang="pl-PL" sz="2400" dirty="0" smtClean="0"/>
              <a:t> </a:t>
            </a:r>
            <a:r>
              <a:rPr lang="en-US" altLang="pl-PL" sz="2400" dirty="0" smtClean="0"/>
              <a:t>for a private project or the public authority which initiates a project </a:t>
            </a:r>
            <a:endParaRPr lang="pl-PL" altLang="pl-PL" sz="2400" dirty="0" smtClean="0"/>
          </a:p>
          <a:p>
            <a:r>
              <a:rPr lang="pl-PL" dirty="0" err="1" smtClean="0"/>
              <a:t>Maastricht</a:t>
            </a:r>
            <a:r>
              <a:rPr lang="pl-PL" dirty="0" smtClean="0"/>
              <a:t> PP </a:t>
            </a:r>
            <a:r>
              <a:rPr lang="pl-PL" dirty="0" err="1" smtClean="0"/>
              <a:t>Rec</a:t>
            </a:r>
            <a:endParaRPr lang="pl-PL" dirty="0" smtClean="0"/>
          </a:p>
          <a:p>
            <a:r>
              <a:rPr lang="en-US" sz="1200" b="0" i="0" u="none" strike="noStrike" kern="1200" baseline="0" dirty="0" smtClean="0">
                <a:solidFill>
                  <a:schemeClr val="tx1"/>
                </a:solidFill>
                <a:latin typeface="+mn-lt"/>
                <a:ea typeface="+mn-ea"/>
                <a:cs typeface="+mn-cs"/>
              </a:rPr>
              <a:t>(a) “Public authorities” includes all persons coming within the definition of</a:t>
            </a:r>
          </a:p>
          <a:p>
            <a:r>
              <a:rPr lang="en-US" sz="1200" b="0" i="0" u="none" strike="noStrike" kern="1200" baseline="0" dirty="0" smtClean="0">
                <a:solidFill>
                  <a:schemeClr val="tx1"/>
                </a:solidFill>
                <a:latin typeface="+mn-lt"/>
                <a:ea typeface="+mn-ea"/>
                <a:cs typeface="+mn-cs"/>
              </a:rPr>
              <a:t>article 2, paragraph 2, of the Convention. This includes persons or bodies, other than the</a:t>
            </a:r>
          </a:p>
          <a:p>
            <a:r>
              <a:rPr lang="en-US" sz="1200" b="0" i="0" u="none" strike="noStrike" kern="1200" baseline="0" dirty="0" smtClean="0">
                <a:solidFill>
                  <a:schemeClr val="tx1"/>
                </a:solidFill>
                <a:latin typeface="+mn-lt"/>
                <a:ea typeface="+mn-ea"/>
                <a:cs typeface="+mn-cs"/>
              </a:rPr>
              <a:t>authority competent to take the decision (the competent authority), to which some tasks</a:t>
            </a:r>
          </a:p>
          <a:p>
            <a:r>
              <a:rPr lang="en-US" sz="1200" b="0" i="0" u="none" strike="noStrike" kern="1200" baseline="0" dirty="0" smtClean="0">
                <a:solidFill>
                  <a:schemeClr val="tx1"/>
                </a:solidFill>
                <a:latin typeface="+mn-lt"/>
                <a:ea typeface="+mn-ea"/>
                <a:cs typeface="+mn-cs"/>
              </a:rPr>
              <a:t>related to a public participation procedure are delegated3 (see paras. 27–36  and</a:t>
            </a:r>
          </a:p>
          <a:p>
            <a:r>
              <a:rPr lang="pl-PL" sz="1200" b="0" i="0" u="none" strike="noStrike" kern="1200" baseline="0" dirty="0" err="1" smtClean="0">
                <a:solidFill>
                  <a:schemeClr val="tx1"/>
                </a:solidFill>
                <a:latin typeface="+mn-lt"/>
                <a:ea typeface="+mn-ea"/>
                <a:cs typeface="+mn-cs"/>
              </a:rPr>
              <a:t>Annex</a:t>
            </a:r>
            <a:r>
              <a:rPr lang="pl-PL" sz="1200" b="0" i="0" u="none" strike="noStrike" kern="1200" baseline="0" dirty="0" smtClean="0">
                <a:solidFill>
                  <a:schemeClr val="tx1"/>
                </a:solidFill>
                <a:latin typeface="+mn-lt"/>
                <a:ea typeface="+mn-ea"/>
                <a:cs typeface="+mn-cs"/>
              </a:rPr>
              <a:t> with </a:t>
            </a:r>
            <a:r>
              <a:rPr lang="pl-PL" sz="1200" b="0" i="0" u="none" strike="noStrike" kern="1200" baseline="0" dirty="0" err="1" smtClean="0">
                <a:solidFill>
                  <a:schemeClr val="tx1"/>
                </a:solidFill>
                <a:latin typeface="+mn-lt"/>
                <a:ea typeface="+mn-ea"/>
                <a:cs typeface="+mn-cs"/>
              </a:rPr>
              <a:t>tables</a:t>
            </a:r>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11</a:t>
            </a:fld>
            <a:endParaRPr lang="pl-PL"/>
          </a:p>
        </p:txBody>
      </p:sp>
    </p:spTree>
    <p:extLst>
      <p:ext uri="{BB962C8B-B14F-4D97-AF65-F5344CB8AC3E}">
        <p14:creationId xmlns:p14="http://schemas.microsoft.com/office/powerpoint/2010/main" val="106922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 “The public” means one or more natural or legal persons, and, in</a:t>
            </a:r>
          </a:p>
          <a:p>
            <a:r>
              <a:rPr lang="en-US" sz="1200" b="0" i="0" u="none" strike="noStrike" kern="1200" baseline="0" dirty="0" smtClean="0">
                <a:solidFill>
                  <a:schemeClr val="tx1"/>
                </a:solidFill>
                <a:latin typeface="+mn-lt"/>
                <a:ea typeface="+mn-ea"/>
                <a:cs typeface="+mn-cs"/>
              </a:rPr>
              <a:t>accordance with national legislation or practice, their associations,</a:t>
            </a:r>
          </a:p>
          <a:p>
            <a:r>
              <a:rPr lang="pl-PL" sz="1200" b="0" i="0" u="none" strike="noStrike" kern="1200" baseline="0" dirty="0" err="1" smtClean="0">
                <a:solidFill>
                  <a:schemeClr val="tx1"/>
                </a:solidFill>
                <a:latin typeface="+mn-lt"/>
                <a:ea typeface="+mn-ea"/>
                <a:cs typeface="+mn-cs"/>
              </a:rPr>
              <a:t>organizations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or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groups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5. “The public concerned” means the public affected or likely to be</a:t>
            </a:r>
          </a:p>
          <a:p>
            <a:r>
              <a:rPr lang="en-US" sz="1200" b="0" i="0" u="none" strike="noStrike" kern="1200" baseline="0" dirty="0" smtClean="0">
                <a:solidFill>
                  <a:schemeClr val="tx1"/>
                </a:solidFill>
                <a:latin typeface="+mn-lt"/>
                <a:ea typeface="+mn-ea"/>
                <a:cs typeface="+mn-cs"/>
              </a:rPr>
              <a:t>affected by, or having an interest in, the environmental decision-making; for</a:t>
            </a:r>
          </a:p>
          <a:p>
            <a:r>
              <a:rPr lang="en-US" sz="1200" b="0" i="0" u="none" strike="noStrike" kern="1200" baseline="0" dirty="0" smtClean="0">
                <a:solidFill>
                  <a:schemeClr val="tx1"/>
                </a:solidFill>
                <a:latin typeface="+mn-lt"/>
                <a:ea typeface="+mn-ea"/>
                <a:cs typeface="+mn-cs"/>
              </a:rPr>
              <a:t>the purposes of this definition, non-governmental organizations promoting</a:t>
            </a:r>
          </a:p>
          <a:p>
            <a:r>
              <a:rPr lang="en-US" sz="1200" b="0" i="0" u="none" strike="noStrike" kern="1200" baseline="0" dirty="0" smtClean="0">
                <a:solidFill>
                  <a:schemeClr val="tx1"/>
                </a:solidFill>
                <a:latin typeface="+mn-lt"/>
                <a:ea typeface="+mn-ea"/>
                <a:cs typeface="+mn-cs"/>
              </a:rPr>
              <a:t>environmental protection and meeting any requirements under national law shall</a:t>
            </a:r>
          </a:p>
          <a:p>
            <a:r>
              <a:rPr lang="en-US" sz="1200" b="0" i="0" u="none" strike="noStrike" kern="1200" baseline="0" dirty="0" smtClean="0">
                <a:solidFill>
                  <a:schemeClr val="tx1"/>
                </a:solidFill>
                <a:latin typeface="+mn-lt"/>
                <a:ea typeface="+mn-ea"/>
                <a:cs typeface="+mn-cs"/>
              </a:rPr>
              <a:t>be deemed to have an interest.</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9. Within the scope of the relevant provisions of this Convention, the</a:t>
            </a:r>
          </a:p>
          <a:p>
            <a:r>
              <a:rPr lang="en-US" sz="1200" b="0" i="0" u="none" strike="noStrike" kern="1200" baseline="0" dirty="0" smtClean="0">
                <a:solidFill>
                  <a:schemeClr val="tx1"/>
                </a:solidFill>
                <a:latin typeface="+mn-lt"/>
                <a:ea typeface="+mn-ea"/>
                <a:cs typeface="+mn-cs"/>
              </a:rPr>
              <a:t>public shall have access to information, have the possibility to participate</a:t>
            </a:r>
          </a:p>
          <a:p>
            <a:r>
              <a:rPr lang="en-US" sz="1200" b="0" i="0" u="none" strike="noStrike" kern="1200" baseline="0" dirty="0" smtClean="0">
                <a:solidFill>
                  <a:schemeClr val="tx1"/>
                </a:solidFill>
                <a:latin typeface="+mn-lt"/>
                <a:ea typeface="+mn-ea"/>
                <a:cs typeface="+mn-cs"/>
              </a:rPr>
              <a:t>in decision-making and have access to justice in environmental matters without</a:t>
            </a:r>
          </a:p>
          <a:p>
            <a:r>
              <a:rPr lang="en-US" sz="1200" b="0" i="0" u="none" strike="noStrike" kern="1200" baseline="0" dirty="0" smtClean="0">
                <a:solidFill>
                  <a:schemeClr val="tx1"/>
                </a:solidFill>
                <a:latin typeface="+mn-lt"/>
                <a:ea typeface="+mn-ea"/>
                <a:cs typeface="+mn-cs"/>
              </a:rPr>
              <a:t>discrimination as to citizenship, nationality or domicile and, in the case of</a:t>
            </a:r>
          </a:p>
          <a:p>
            <a:r>
              <a:rPr lang="en-US" sz="1200" b="0" i="0" u="none" strike="noStrike" kern="1200" baseline="0" dirty="0" smtClean="0">
                <a:solidFill>
                  <a:schemeClr val="tx1"/>
                </a:solidFill>
                <a:latin typeface="+mn-lt"/>
                <a:ea typeface="+mn-ea"/>
                <a:cs typeface="+mn-cs"/>
              </a:rPr>
              <a:t>a legal person, without discrimination as to where it has its registered seat</a:t>
            </a:r>
          </a:p>
          <a:p>
            <a:r>
              <a:rPr lang="en-US" sz="1200" b="0" i="0" u="none" strike="noStrike" kern="1200" baseline="0" dirty="0" smtClean="0">
                <a:solidFill>
                  <a:schemeClr val="tx1"/>
                </a:solidFill>
                <a:latin typeface="+mn-lt"/>
                <a:ea typeface="+mn-ea"/>
                <a:cs typeface="+mn-cs"/>
              </a:rPr>
              <a:t>or an effective </a:t>
            </a:r>
            <a:r>
              <a:rPr lang="en-US" sz="1200" b="0" i="0" u="none" strike="noStrike" kern="1200" baseline="0" dirty="0" err="1" smtClean="0">
                <a:solidFill>
                  <a:schemeClr val="tx1"/>
                </a:solidFill>
                <a:latin typeface="+mn-lt"/>
                <a:ea typeface="+mn-ea"/>
                <a:cs typeface="+mn-cs"/>
              </a:rPr>
              <a:t>centre</a:t>
            </a:r>
            <a:r>
              <a:rPr lang="en-US" sz="1200" b="0" i="0" u="none" strike="noStrike" kern="1200" baseline="0" dirty="0" smtClean="0">
                <a:solidFill>
                  <a:schemeClr val="tx1"/>
                </a:solidFill>
                <a:latin typeface="+mn-lt"/>
                <a:ea typeface="+mn-ea"/>
                <a:cs typeface="+mn-cs"/>
              </a:rPr>
              <a:t> of its activities.</a:t>
            </a:r>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12</a:t>
            </a:fld>
            <a:endParaRPr lang="pl-PL"/>
          </a:p>
        </p:txBody>
      </p:sp>
    </p:spTree>
    <p:extLst>
      <p:ext uri="{BB962C8B-B14F-4D97-AF65-F5344CB8AC3E}">
        <p14:creationId xmlns:p14="http://schemas.microsoft.com/office/powerpoint/2010/main" val="2830019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r>
              <a:rPr lang="en-US" altLang="pl-PL" sz="1200" dirty="0" smtClean="0"/>
              <a:t>„The requirement for “early public participation when all options are open” should be seen first of all within a concept of  tiered decision-making whereby at each stage of decision-making certain options are discussed and selected with the participation of the public and each consecutive stage of decision-making addresses only the issues within the option already selected at the preceding stage.” </a:t>
            </a:r>
          </a:p>
          <a:p>
            <a:pPr eaLnBrk="1" hangingPunct="1"/>
            <a:r>
              <a:rPr lang="en-US" altLang="pl-PL" sz="1200" dirty="0" smtClean="0"/>
              <a:t>...each Party has a certain discretion as to which range of options is to be discussed at each stage of the decision-making. Such stages may involve various consecutive strategic decisions under article 7 of the Convention (policies, plans and programs) and various individual decisions under article 6 of the Convention authorizing the basic parameters and location of a specific activity, its technical design, and finally its technological details..”</a:t>
            </a:r>
          </a:p>
          <a:p>
            <a:pPr eaLnBrk="1" hangingPunct="1"/>
            <a:r>
              <a:rPr lang="en-US" altLang="pl-PL" sz="1200" dirty="0" smtClean="0"/>
              <a:t>„Within each and every such procedure where public participation is required it should be provided early in the procedure when all options are open and effective public participation can take place.”</a:t>
            </a:r>
            <a:endParaRPr lang="pl-PL" altLang="pl-PL" sz="1200" dirty="0" smtClean="0"/>
          </a:p>
          <a:p>
            <a:pPr eaLnBrk="1" hangingPunct="1"/>
            <a:endParaRPr lang="pl-PL" sz="1200" dirty="0" smtClean="0"/>
          </a:p>
          <a:p>
            <a:r>
              <a:rPr lang="en-US" sz="1200" b="0" i="0" u="none" strike="noStrike" kern="1200" baseline="0" dirty="0" smtClean="0">
                <a:solidFill>
                  <a:schemeClr val="tx1"/>
                </a:solidFill>
                <a:latin typeface="+mn-lt"/>
                <a:ea typeface="+mn-ea"/>
                <a:cs typeface="+mn-cs"/>
              </a:rPr>
              <a:t>15. It is recommended that, if in the course of the decision-making process the public</a:t>
            </a:r>
          </a:p>
          <a:p>
            <a:r>
              <a:rPr lang="en-US" sz="1200" b="0" i="0" u="none" strike="noStrike" kern="1200" baseline="0" dirty="0" smtClean="0">
                <a:solidFill>
                  <a:schemeClr val="tx1"/>
                </a:solidFill>
                <a:latin typeface="+mn-lt"/>
                <a:ea typeface="+mn-ea"/>
                <a:cs typeface="+mn-cs"/>
              </a:rPr>
              <a:t>authorities become aware of significant new information or that the circumstances have</a:t>
            </a:r>
          </a:p>
          <a:p>
            <a:r>
              <a:rPr lang="en-US" sz="1200" b="0" i="0" u="none" strike="noStrike" kern="1200" baseline="0" dirty="0" smtClean="0">
                <a:solidFill>
                  <a:schemeClr val="tx1"/>
                </a:solidFill>
                <a:latin typeface="+mn-lt"/>
                <a:ea typeface="+mn-ea"/>
                <a:cs typeface="+mn-cs"/>
              </a:rPr>
              <a:t>changed in some significant way, the public is given a further opportunity to participate</a:t>
            </a:r>
          </a:p>
          <a:p>
            <a:r>
              <a:rPr lang="en-US" sz="1200" b="0" i="0" u="none" strike="noStrike" kern="1200" baseline="0" dirty="0" smtClean="0">
                <a:solidFill>
                  <a:schemeClr val="tx1"/>
                </a:solidFill>
                <a:latin typeface="+mn-lt"/>
                <a:ea typeface="+mn-ea"/>
                <a:cs typeface="+mn-cs"/>
              </a:rPr>
              <a:t>before the decision is taken. Depending on the new information or circumstances, this may</a:t>
            </a:r>
          </a:p>
          <a:p>
            <a:r>
              <a:rPr lang="en-US" sz="1200" b="0" i="0" u="none" strike="noStrike" kern="1200" baseline="0" dirty="0" smtClean="0">
                <a:solidFill>
                  <a:schemeClr val="tx1"/>
                </a:solidFill>
                <a:latin typeface="+mn-lt"/>
                <a:ea typeface="+mn-ea"/>
                <a:cs typeface="+mn-cs"/>
              </a:rPr>
              <a:t>require the timing for comments to be extended or restarted, or for options already closed to</a:t>
            </a:r>
          </a:p>
          <a:p>
            <a:r>
              <a:rPr lang="en-US" sz="1200" b="0" i="0" u="none" strike="noStrike" kern="1200" baseline="0" dirty="0" smtClean="0">
                <a:solidFill>
                  <a:schemeClr val="tx1"/>
                </a:solidFill>
                <a:latin typeface="+mn-lt"/>
                <a:ea typeface="+mn-ea"/>
                <a:cs typeface="+mn-cs"/>
              </a:rPr>
              <a:t>be reopened, if necessary for the protection of the environment or to allow the public</a:t>
            </a:r>
          </a:p>
          <a:p>
            <a:r>
              <a:rPr lang="en-US" sz="1200" b="0" i="0" u="none" strike="noStrike" kern="1200" baseline="0" dirty="0" smtClean="0">
                <a:solidFill>
                  <a:schemeClr val="tx1"/>
                </a:solidFill>
                <a:latin typeface="+mn-lt"/>
                <a:ea typeface="+mn-ea"/>
                <a:cs typeface="+mn-cs"/>
              </a:rPr>
              <a:t>concerned to reflect the new information in their deliberations. For example, the submission</a:t>
            </a:r>
          </a:p>
          <a:p>
            <a:r>
              <a:rPr lang="en-US" sz="1200" b="0" i="0" u="none" strike="noStrike" kern="1200" baseline="0" dirty="0" smtClean="0">
                <a:solidFill>
                  <a:schemeClr val="tx1"/>
                </a:solidFill>
                <a:latin typeface="+mn-lt"/>
                <a:ea typeface="+mn-ea"/>
                <a:cs typeface="+mn-cs"/>
              </a:rPr>
              <a:t>of revised environmental impact assessment (EIA) or strategic environmental assessment</a:t>
            </a:r>
          </a:p>
          <a:p>
            <a:r>
              <a:rPr lang="en-US" sz="1200" b="0" i="0" u="none" strike="noStrike" kern="1200" baseline="0" dirty="0" smtClean="0">
                <a:solidFill>
                  <a:schemeClr val="tx1"/>
                </a:solidFill>
                <a:latin typeface="+mn-lt"/>
                <a:ea typeface="+mn-ea"/>
                <a:cs typeface="+mn-cs"/>
              </a:rPr>
              <a:t>(SEA) documentation in which substantial information that might affect the public’s</a:t>
            </a:r>
          </a:p>
          <a:p>
            <a:r>
              <a:rPr lang="en-US" sz="1200" b="0" i="0" u="none" strike="noStrike" kern="1200" baseline="0" dirty="0" smtClean="0">
                <a:solidFill>
                  <a:schemeClr val="tx1"/>
                </a:solidFill>
                <a:latin typeface="+mn-lt"/>
                <a:ea typeface="+mn-ea"/>
                <a:cs typeface="+mn-cs"/>
              </a:rPr>
              <a:t>comments on a proposed project or activity has changed could be a circumstance requiring</a:t>
            </a:r>
          </a:p>
          <a:p>
            <a:r>
              <a:rPr lang="en-US" sz="1200" b="0" i="0" u="none" strike="noStrike" kern="1200" baseline="0" dirty="0" smtClean="0">
                <a:solidFill>
                  <a:schemeClr val="tx1"/>
                </a:solidFill>
                <a:latin typeface="+mn-lt"/>
                <a:ea typeface="+mn-ea"/>
                <a:cs typeface="+mn-cs"/>
              </a:rPr>
              <a:t>the public to be provided with a further opportunity to participate.</a:t>
            </a:r>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13</a:t>
            </a:fld>
            <a:endParaRPr lang="pl-PL"/>
          </a:p>
        </p:txBody>
      </p:sp>
    </p:spTree>
    <p:extLst>
      <p:ext uri="{BB962C8B-B14F-4D97-AF65-F5344CB8AC3E}">
        <p14:creationId xmlns:p14="http://schemas.microsoft.com/office/powerpoint/2010/main" val="304752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‹Nr.›</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uria.europa.eu/juris/document/document.jsf?text=&amp;docid=80450&amp;pageIndex=0&amp;doclang=EN&amp;mode=lst&amp;dir=&amp;occ=first&amp;part=1&amp;cid=116767" TargetMode="External"/><Relationship Id="rId2" Type="http://schemas.openxmlformats.org/officeDocument/2006/relationships/hyperlink" Target="http://curia.europa.eu/juris/document/document.jsf?text=&amp;docid=121742&amp;pageIndex=0&amp;doclang=EN&amp;mode=lst&amp;dir=&amp;occ=first&amp;part=1&amp;cid=11668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uria.europa.eu/juris/document/document.jsf?text=&amp;docid=67069&amp;pageIndex=0&amp;doclang=EN&amp;mode=lst&amp;dir=&amp;occ=first&amp;part=1&amp;cid=11692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nece.org/fileadmin/DAM/env/pp/mop5/Documents/Category_II_documents/ece.mp.pp.2014.8.eng_adv_edited_copy_0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ur-lex.europa.eu/legal-content/EN/TXT/?uri=CELEX:32000L0060" TargetMode="External"/><Relationship Id="rId3" Type="http://schemas.openxmlformats.org/officeDocument/2006/relationships/hyperlink" Target="http://ec.europa.eu/environment/industry/stationary/ied/legislation.htm" TargetMode="External"/><Relationship Id="rId7" Type="http://schemas.openxmlformats.org/officeDocument/2006/relationships/hyperlink" Target="http://eur-lex.europa.eu/legal-content/EN/TXT/PDF/?uri=CELEX:32001L0042&amp;from=EN" TargetMode="External"/><Relationship Id="rId2" Type="http://schemas.openxmlformats.org/officeDocument/2006/relationships/hyperlink" Target="http://eur-lex.europa.eu/legal-content/EN/TXT/PDF/?uri=CELEX:32014L0052&amp;from=EN" TargetMode="External"/><Relationship Id="rId1" Type="http://schemas.openxmlformats.org/officeDocument/2006/relationships/slideLayout" Target="../slideLayouts/slideLayout2.xml"/><Relationship Id="rId6" Type="http://schemas.openxmlformats.org/officeDocument/2006/relationships/hyperlink" Target="http://eur-lex.europa.eu/resource.html?uri=cellar:4a80a6c9-cdb3-4e27-a721-d5df1a0535bc.0004.02/DOC_1&amp;format=PDF" TargetMode="External"/><Relationship Id="rId5" Type="http://schemas.openxmlformats.org/officeDocument/2006/relationships/hyperlink" Target="http://eur-lex.europa.eu/legal-content/EN/TXT/PDF/?uri=CELEX:32012L0018&amp;from=EN" TargetMode="External"/><Relationship Id="rId4" Type="http://schemas.openxmlformats.org/officeDocument/2006/relationships/hyperlink" Target="http://eur-lex.europa.eu/legal-content/EN/TXT/PDF/?uri=CELEX:01992L0043-20070101&amp;from=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uria.europa.eu/juris/document/document.jsf?text=&amp;docid=84209&amp;pageIndex=0&amp;doclang=EN&amp;mode=lst&amp;dir=&amp;occ=first&amp;part=1&amp;cid=116057" TargetMode="External"/><Relationship Id="rId2" Type="http://schemas.openxmlformats.org/officeDocument/2006/relationships/hyperlink" Target="http://curia.europa.eu/juris/document/document.jsf?text=&amp;docid=68146&amp;pageIndex=0&amp;doclang=EN&amp;mode=lst&amp;dir=&amp;occ=first&amp;part=1&amp;cid=1160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nece.org/env/pp/compliance/Compliancecommittee/17TableEC.html" TargetMode="External"/><Relationship Id="rId2" Type="http://schemas.openxmlformats.org/officeDocument/2006/relationships/hyperlink" Target="http://www.unece.org/fileadmin/DAM/env/pp/compliance/C2008-22/Findings/ece_mp.pp_c.1_2009_4_add.1_e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Jerzy </a:t>
            </a:r>
            <a:r>
              <a:rPr lang="pl-PL" dirty="0" err="1" smtClean="0"/>
              <a:t>Jendrośka</a:t>
            </a:r>
            <a:r>
              <a:rPr lang="pl-PL" dirty="0" smtClean="0"/>
              <a:t/>
            </a:r>
            <a:br>
              <a:rPr lang="pl-PL" dirty="0" smtClean="0"/>
            </a:br>
            <a:r>
              <a:rPr lang="pl-PL" dirty="0" smtClean="0"/>
              <a:t>Public </a:t>
            </a:r>
            <a:r>
              <a:rPr lang="pl-PL" dirty="0" err="1" smtClean="0"/>
              <a:t>participation</a:t>
            </a:r>
            <a:r>
              <a:rPr lang="pl-PL" dirty="0" smtClean="0"/>
              <a:t> in </a:t>
            </a:r>
            <a:r>
              <a:rPr lang="pl-PL" dirty="0" err="1" smtClean="0"/>
              <a:t>environmental</a:t>
            </a:r>
            <a:r>
              <a:rPr lang="pl-PL" dirty="0" smtClean="0"/>
              <a:t> </a:t>
            </a:r>
            <a:br>
              <a:rPr lang="pl-PL" dirty="0" smtClean="0"/>
            </a:br>
            <a:r>
              <a:rPr lang="pl-PL" dirty="0" err="1" smtClean="0"/>
              <a:t>decision-making</a:t>
            </a:r>
            <a:r>
              <a:rPr lang="pl-PL" dirty="0" smtClean="0"/>
              <a:t> – </a:t>
            </a:r>
            <a:r>
              <a:rPr lang="pl-PL" dirty="0" err="1" smtClean="0"/>
              <a:t>scope</a:t>
            </a:r>
            <a:r>
              <a:rPr lang="pl-PL" dirty="0" smtClean="0"/>
              <a:t> of </a:t>
            </a:r>
            <a:r>
              <a:rPr lang="pl-PL" dirty="0" err="1" smtClean="0"/>
              <a:t>application</a:t>
            </a:r>
            <a:endParaRPr lang="pl-PL" dirty="0"/>
          </a:p>
        </p:txBody>
      </p:sp>
      <p:sp>
        <p:nvSpPr>
          <p:cNvPr id="3" name="Podtytuł 2"/>
          <p:cNvSpPr>
            <a:spLocks noGrp="1"/>
          </p:cNvSpPr>
          <p:nvPr>
            <p:ph type="subTitle" idx="1"/>
          </p:nvPr>
        </p:nvSpPr>
        <p:spPr/>
        <p:txBody>
          <a:bodyPr/>
          <a:lstStyle/>
          <a:p>
            <a:endParaRPr lang="pl-PL" dirty="0"/>
          </a:p>
          <a:p>
            <a:r>
              <a:rPr lang="en-US" dirty="0"/>
              <a:t> PARTICIPATORY AND PROCEDURAL RIGHTS IN ENVIRONMENTAL MATTERS </a:t>
            </a:r>
          </a:p>
          <a:p>
            <a:r>
              <a:rPr lang="en-IE" b="1" dirty="0" smtClean="0"/>
              <a:t>Warsaw, </a:t>
            </a:r>
            <a:r>
              <a:rPr lang="en-IE" b="1" dirty="0" smtClean="0"/>
              <a:t>4-6 </a:t>
            </a:r>
            <a:r>
              <a:rPr lang="en-IE" b="1" dirty="0" smtClean="0"/>
              <a:t>March 2015</a:t>
            </a:r>
            <a:endParaRPr lang="de-DE" dirty="0"/>
          </a:p>
        </p:txBody>
      </p:sp>
    </p:spTree>
    <p:extLst>
      <p:ext uri="{BB962C8B-B14F-4D97-AF65-F5344CB8AC3E}">
        <p14:creationId xmlns:p14="http://schemas.microsoft.com/office/powerpoint/2010/main" val="2048874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Reconsiderations</a:t>
            </a:r>
            <a:r>
              <a:rPr lang="pl-PL" dirty="0" smtClean="0"/>
              <a:t> and </a:t>
            </a:r>
            <a:r>
              <a:rPr lang="pl-PL" dirty="0" err="1" smtClean="0"/>
              <a:t>updates</a:t>
            </a:r>
            <a:r>
              <a:rPr lang="pl-PL" dirty="0" smtClean="0"/>
              <a:t> – art.6.10 </a:t>
            </a:r>
            <a:r>
              <a:rPr lang="pl-PL" dirty="0" err="1"/>
              <a:t>A</a:t>
            </a:r>
            <a:r>
              <a:rPr lang="pl-PL" dirty="0" err="1" smtClean="0"/>
              <a:t>arhus</a:t>
            </a:r>
            <a:endParaRPr lang="pl-PL" dirty="0"/>
          </a:p>
        </p:txBody>
      </p:sp>
      <p:sp>
        <p:nvSpPr>
          <p:cNvPr id="3" name="Symbol zastępczy zawartości 2"/>
          <p:cNvSpPr>
            <a:spLocks noGrp="1"/>
          </p:cNvSpPr>
          <p:nvPr>
            <p:ph idx="1"/>
          </p:nvPr>
        </p:nvSpPr>
        <p:spPr/>
        <p:txBody>
          <a:bodyPr/>
          <a:lstStyle/>
          <a:p>
            <a:r>
              <a:rPr lang="pl-PL" dirty="0" err="1" smtClean="0"/>
              <a:t>Current</a:t>
            </a:r>
            <a:r>
              <a:rPr lang="pl-PL" dirty="0" smtClean="0"/>
              <a:t> </a:t>
            </a:r>
            <a:r>
              <a:rPr lang="pl-PL" dirty="0" err="1"/>
              <a:t>tendency</a:t>
            </a:r>
            <a:r>
              <a:rPr lang="pl-PL" dirty="0"/>
              <a:t> to  </a:t>
            </a:r>
            <a:r>
              <a:rPr lang="pl-PL" dirty="0" err="1"/>
              <a:t>restrictive</a:t>
            </a:r>
            <a:r>
              <a:rPr lang="pl-PL" dirty="0"/>
              <a:t> </a:t>
            </a:r>
            <a:r>
              <a:rPr lang="pl-PL" dirty="0" err="1"/>
              <a:t>interpretation</a:t>
            </a:r>
            <a:r>
              <a:rPr lang="pl-PL" dirty="0"/>
              <a:t> of the </a:t>
            </a:r>
            <a:r>
              <a:rPr lang="pl-PL" dirty="0" err="1"/>
              <a:t>concept</a:t>
            </a:r>
            <a:r>
              <a:rPr lang="pl-PL" dirty="0"/>
              <a:t> of </a:t>
            </a:r>
            <a:r>
              <a:rPr lang="pl-PL" dirty="0" err="1"/>
              <a:t>project</a:t>
            </a:r>
            <a:r>
              <a:rPr lang="pl-PL" dirty="0"/>
              <a:t>  vs art.6.10  (and </a:t>
            </a:r>
            <a:r>
              <a:rPr lang="pl-PL" dirty="0" err="1"/>
              <a:t>case</a:t>
            </a:r>
            <a:r>
              <a:rPr lang="pl-PL" dirty="0"/>
              <a:t> </a:t>
            </a:r>
            <a:r>
              <a:rPr lang="pl-PL" altLang="pl-PL" i="1" dirty="0"/>
              <a:t>ACC/41/</a:t>
            </a:r>
            <a:r>
              <a:rPr lang="pl-PL" altLang="pl-PL" i="1" dirty="0" err="1"/>
              <a:t>Slovak</a:t>
            </a:r>
            <a:r>
              <a:rPr lang="pl-PL" altLang="pl-PL" i="1" dirty="0"/>
              <a:t> Republic)  - </a:t>
            </a:r>
            <a:r>
              <a:rPr lang="pl-PL" altLang="pl-PL" i="1" dirty="0" err="1"/>
              <a:t>physical</a:t>
            </a:r>
            <a:r>
              <a:rPr lang="pl-PL" altLang="pl-PL" i="1" dirty="0"/>
              <a:t> </a:t>
            </a:r>
            <a:r>
              <a:rPr lang="pl-PL" altLang="pl-PL" i="1" dirty="0" err="1"/>
              <a:t>change</a:t>
            </a:r>
            <a:r>
              <a:rPr lang="pl-PL" altLang="pl-PL" i="1" dirty="0"/>
              <a:t> vs </a:t>
            </a:r>
            <a:r>
              <a:rPr lang="pl-PL" altLang="pl-PL" i="1" dirty="0" err="1"/>
              <a:t>change</a:t>
            </a:r>
            <a:r>
              <a:rPr lang="pl-PL" altLang="pl-PL" i="1" dirty="0"/>
              <a:t> in the environment and </a:t>
            </a:r>
            <a:r>
              <a:rPr lang="pl-PL" altLang="pl-PL" i="1" dirty="0" err="1"/>
              <a:t>change</a:t>
            </a:r>
            <a:r>
              <a:rPr lang="pl-PL" altLang="pl-PL" i="1" dirty="0"/>
              <a:t> in </a:t>
            </a:r>
            <a:r>
              <a:rPr lang="pl-PL" altLang="pl-PL" i="1" dirty="0" err="1"/>
              <a:t>legal</a:t>
            </a:r>
            <a:r>
              <a:rPr lang="pl-PL" altLang="pl-PL" i="1" dirty="0"/>
              <a:t> </a:t>
            </a:r>
            <a:r>
              <a:rPr lang="pl-PL" altLang="pl-PL" i="1" dirty="0" err="1"/>
              <a:t>conditions</a:t>
            </a:r>
            <a:r>
              <a:rPr lang="pl-PL" altLang="pl-PL" i="1" dirty="0"/>
              <a:t>)</a:t>
            </a:r>
            <a:endParaRPr lang="pl-PL" dirty="0"/>
          </a:p>
          <a:p>
            <a:pPr lvl="1"/>
            <a:r>
              <a:rPr lang="pl-PL" dirty="0"/>
              <a:t>Extension of </a:t>
            </a:r>
            <a:r>
              <a:rPr lang="pl-PL" dirty="0" err="1"/>
              <a:t>consent</a:t>
            </a:r>
            <a:r>
              <a:rPr lang="pl-PL" dirty="0"/>
              <a:t> for </a:t>
            </a:r>
            <a:r>
              <a:rPr lang="pl-PL" dirty="0" err="1"/>
              <a:t>operation</a:t>
            </a:r>
            <a:r>
              <a:rPr lang="pl-PL" dirty="0"/>
              <a:t> of the </a:t>
            </a:r>
            <a:r>
              <a:rPr lang="pl-PL" dirty="0" err="1"/>
              <a:t>landfill</a:t>
            </a:r>
            <a:r>
              <a:rPr lang="pl-PL" dirty="0"/>
              <a:t> ((</a:t>
            </a:r>
            <a:r>
              <a:rPr lang="pl-PL" dirty="0">
                <a:hlinkClick r:id="rId2"/>
              </a:rPr>
              <a:t>C-121/11</a:t>
            </a:r>
            <a:r>
              <a:rPr lang="pl-PL" dirty="0"/>
              <a:t>, Pro-</a:t>
            </a:r>
            <a:r>
              <a:rPr lang="pl-PL" dirty="0" err="1"/>
              <a:t>Braine</a:t>
            </a:r>
            <a:r>
              <a:rPr lang="pl-PL" dirty="0"/>
              <a:t> and </a:t>
            </a:r>
            <a:r>
              <a:rPr lang="pl-PL" dirty="0" err="1"/>
              <a:t>Others</a:t>
            </a:r>
            <a:r>
              <a:rPr lang="pl-PL" dirty="0"/>
              <a:t>)</a:t>
            </a:r>
          </a:p>
          <a:p>
            <a:pPr lvl="1"/>
            <a:r>
              <a:rPr lang="pl-PL" dirty="0"/>
              <a:t>Extension of </a:t>
            </a:r>
            <a:r>
              <a:rPr lang="pl-PL" dirty="0" err="1"/>
              <a:t>consent</a:t>
            </a:r>
            <a:r>
              <a:rPr lang="pl-PL" dirty="0"/>
              <a:t> for </a:t>
            </a:r>
            <a:r>
              <a:rPr lang="pl-PL" dirty="0" err="1"/>
              <a:t>operation</a:t>
            </a:r>
            <a:r>
              <a:rPr lang="pl-PL" dirty="0"/>
              <a:t> of the </a:t>
            </a:r>
            <a:r>
              <a:rPr lang="pl-PL" dirty="0" err="1"/>
              <a:t>airport</a:t>
            </a:r>
            <a:r>
              <a:rPr lang="pl-PL" dirty="0"/>
              <a:t> (</a:t>
            </a:r>
            <a:r>
              <a:rPr lang="nl-NL" dirty="0"/>
              <a:t>(</a:t>
            </a:r>
            <a:r>
              <a:rPr lang="nl-NL" dirty="0">
                <a:hlinkClick r:id="rId3"/>
              </a:rPr>
              <a:t>C-275/09</a:t>
            </a:r>
            <a:r>
              <a:rPr lang="nl-NL" dirty="0"/>
              <a:t>, Brussels Hoofdstedelijk Gewest and Others,</a:t>
            </a:r>
            <a:r>
              <a:rPr lang="pl-PL" dirty="0" smtClean="0"/>
              <a:t>)</a:t>
            </a:r>
          </a:p>
          <a:p>
            <a:r>
              <a:rPr lang="pl-PL" dirty="0" err="1" smtClean="0"/>
              <a:t>Approaches</a:t>
            </a:r>
            <a:r>
              <a:rPr lang="pl-PL" dirty="0" smtClean="0"/>
              <a:t> </a:t>
            </a:r>
            <a:endParaRPr lang="pl-PL" dirty="0"/>
          </a:p>
          <a:p>
            <a:pPr lvl="1"/>
            <a:r>
              <a:rPr lang="pl-PL" dirty="0" err="1"/>
              <a:t>Changes</a:t>
            </a:r>
            <a:r>
              <a:rPr lang="pl-PL" dirty="0"/>
              <a:t> </a:t>
            </a:r>
            <a:r>
              <a:rPr lang="pl-PL" dirty="0" err="1"/>
              <a:t>interpreted</a:t>
            </a:r>
            <a:r>
              <a:rPr lang="pl-PL" dirty="0"/>
              <a:t> </a:t>
            </a:r>
            <a:r>
              <a:rPr lang="pl-PL" dirty="0" err="1"/>
              <a:t>boadly</a:t>
            </a:r>
            <a:r>
              <a:rPr lang="pl-PL" dirty="0"/>
              <a:t> – not </a:t>
            </a:r>
            <a:r>
              <a:rPr lang="pl-PL" dirty="0" err="1"/>
              <a:t>only</a:t>
            </a:r>
            <a:r>
              <a:rPr lang="pl-PL" dirty="0"/>
              <a:t> to </a:t>
            </a:r>
            <a:r>
              <a:rPr lang="pl-PL" dirty="0" err="1"/>
              <a:t>cover</a:t>
            </a:r>
            <a:r>
              <a:rPr lang="pl-PL" dirty="0"/>
              <a:t> </a:t>
            </a:r>
            <a:r>
              <a:rPr lang="pl-PL" dirty="0" err="1"/>
              <a:t>physical</a:t>
            </a:r>
            <a:r>
              <a:rPr lang="pl-PL" dirty="0"/>
              <a:t> </a:t>
            </a:r>
            <a:r>
              <a:rPr lang="pl-PL" dirty="0" err="1"/>
              <a:t>change</a:t>
            </a:r>
            <a:r>
              <a:rPr lang="pl-PL" dirty="0"/>
              <a:t> in the </a:t>
            </a:r>
            <a:r>
              <a:rPr lang="pl-PL" dirty="0" err="1"/>
              <a:t>project</a:t>
            </a:r>
            <a:r>
              <a:rPr lang="pl-PL" dirty="0"/>
              <a:t> </a:t>
            </a:r>
            <a:r>
              <a:rPr lang="pl-PL" dirty="0" err="1"/>
              <a:t>itself</a:t>
            </a:r>
            <a:r>
              <a:rPr lang="pl-PL" dirty="0"/>
              <a:t> (AG Kokot in Case </a:t>
            </a:r>
            <a:r>
              <a:rPr lang="pl-PL" dirty="0" err="1"/>
              <a:t>Krizan</a:t>
            </a:r>
            <a:r>
              <a:rPr lang="pl-PL" dirty="0"/>
              <a:t>)</a:t>
            </a:r>
          </a:p>
          <a:p>
            <a:pPr lvl="1"/>
            <a:r>
              <a:rPr lang="pl-PL" dirty="0"/>
              <a:t>Extension of </a:t>
            </a:r>
            <a:r>
              <a:rPr lang="pl-PL" dirty="0" err="1"/>
              <a:t>lifetime</a:t>
            </a:r>
            <a:r>
              <a:rPr lang="pl-PL" dirty="0"/>
              <a:t> as </a:t>
            </a:r>
            <a:r>
              <a:rPr lang="pl-PL" dirty="0" err="1"/>
              <a:t>new</a:t>
            </a:r>
            <a:r>
              <a:rPr lang="pl-PL" dirty="0"/>
              <a:t> </a:t>
            </a:r>
            <a:r>
              <a:rPr lang="pl-PL" dirty="0" err="1"/>
              <a:t>activity</a:t>
            </a:r>
            <a:r>
              <a:rPr lang="pl-PL" dirty="0"/>
              <a:t> (</a:t>
            </a:r>
            <a:r>
              <a:rPr lang="pl-PL" dirty="0" err="1"/>
              <a:t>Espoo</a:t>
            </a:r>
            <a:r>
              <a:rPr lang="pl-PL" dirty="0"/>
              <a:t> IC in </a:t>
            </a:r>
            <a:r>
              <a:rPr lang="pl-PL" dirty="0" err="1"/>
              <a:t>case</a:t>
            </a:r>
            <a:r>
              <a:rPr lang="pl-PL" dirty="0"/>
              <a:t> </a:t>
            </a:r>
            <a:r>
              <a:rPr lang="pl-PL" dirty="0" err="1"/>
              <a:t>Rivne</a:t>
            </a:r>
            <a:r>
              <a:rPr lang="pl-PL" dirty="0"/>
              <a:t>)</a:t>
            </a:r>
          </a:p>
          <a:p>
            <a:pPr lvl="1"/>
            <a:r>
              <a:rPr lang="pl-PL" dirty="0"/>
              <a:t>ACC in </a:t>
            </a:r>
            <a:r>
              <a:rPr lang="pl-PL" dirty="0" err="1"/>
              <a:t>case</a:t>
            </a:r>
            <a:r>
              <a:rPr lang="pl-PL" dirty="0"/>
              <a:t> </a:t>
            </a:r>
            <a:r>
              <a:rPr lang="pl-PL" dirty="0" err="1" smtClean="0"/>
              <a:t>Slovakia</a:t>
            </a:r>
            <a:endParaRPr lang="pl-PL" dirty="0" smtClean="0"/>
          </a:p>
        </p:txBody>
      </p:sp>
    </p:spTree>
    <p:extLst>
      <p:ext uri="{BB962C8B-B14F-4D97-AF65-F5344CB8AC3E}">
        <p14:creationId xmlns:p14="http://schemas.microsoft.com/office/powerpoint/2010/main" val="407527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Subject</a:t>
            </a:r>
            <a:r>
              <a:rPr lang="pl-PL" dirty="0"/>
              <a:t>s</a:t>
            </a:r>
            <a:r>
              <a:rPr lang="en-US" dirty="0"/>
              <a:t> of obligations</a:t>
            </a:r>
            <a:endParaRPr lang="pl-PL" dirty="0"/>
          </a:p>
        </p:txBody>
      </p:sp>
      <p:sp>
        <p:nvSpPr>
          <p:cNvPr id="3" name="Symbol zastępczy zawartości 2"/>
          <p:cNvSpPr>
            <a:spLocks noGrp="1"/>
          </p:cNvSpPr>
          <p:nvPr>
            <p:ph idx="1"/>
          </p:nvPr>
        </p:nvSpPr>
        <p:spPr/>
        <p:txBody>
          <a:bodyPr/>
          <a:lstStyle/>
          <a:p>
            <a:r>
              <a:rPr lang="pl-PL" dirty="0" smtClean="0"/>
              <a:t>Public </a:t>
            </a:r>
            <a:r>
              <a:rPr lang="pl-PL" dirty="0" err="1" smtClean="0"/>
              <a:t>authorities</a:t>
            </a:r>
            <a:endParaRPr lang="pl-PL" dirty="0" smtClean="0"/>
          </a:p>
          <a:p>
            <a:pPr lvl="1"/>
            <a:r>
              <a:rPr lang="pl-PL" dirty="0" err="1" smtClean="0"/>
              <a:t>Competent</a:t>
            </a:r>
            <a:r>
              <a:rPr lang="pl-PL" dirty="0" smtClean="0"/>
              <a:t> authority vs </a:t>
            </a:r>
            <a:r>
              <a:rPr lang="pl-PL" dirty="0" err="1" smtClean="0"/>
              <a:t>other</a:t>
            </a:r>
            <a:r>
              <a:rPr lang="pl-PL" dirty="0" smtClean="0"/>
              <a:t> </a:t>
            </a:r>
            <a:r>
              <a:rPr lang="pl-PL" dirty="0" err="1" smtClean="0"/>
              <a:t>authorities</a:t>
            </a:r>
            <a:endParaRPr lang="pl-PL" dirty="0" smtClean="0"/>
          </a:p>
          <a:p>
            <a:r>
              <a:rPr lang="pl-PL" dirty="0" err="1" smtClean="0"/>
              <a:t>Delegation</a:t>
            </a:r>
            <a:r>
              <a:rPr lang="pl-PL" dirty="0" smtClean="0"/>
              <a:t> of </a:t>
            </a:r>
            <a:r>
              <a:rPr lang="pl-PL" dirty="0" err="1" smtClean="0"/>
              <a:t>tasks</a:t>
            </a:r>
            <a:endParaRPr lang="pl-PL" dirty="0" smtClean="0"/>
          </a:p>
          <a:p>
            <a:pPr lvl="1"/>
            <a:r>
              <a:rPr lang="pl-PL" dirty="0" err="1" smtClean="0"/>
              <a:t>Specialised</a:t>
            </a:r>
            <a:r>
              <a:rPr lang="pl-PL" dirty="0" smtClean="0"/>
              <a:t> </a:t>
            </a:r>
            <a:r>
              <a:rPr lang="pl-PL" dirty="0" err="1" smtClean="0"/>
              <a:t>bodies</a:t>
            </a:r>
            <a:endParaRPr lang="pl-PL" dirty="0" smtClean="0"/>
          </a:p>
          <a:p>
            <a:pPr lvl="1"/>
            <a:r>
              <a:rPr lang="pl-PL" dirty="0" err="1" smtClean="0"/>
              <a:t>Local</a:t>
            </a:r>
            <a:r>
              <a:rPr lang="pl-PL" dirty="0" smtClean="0"/>
              <a:t> </a:t>
            </a:r>
            <a:r>
              <a:rPr lang="pl-PL" dirty="0" err="1" smtClean="0"/>
              <a:t>authorities</a:t>
            </a:r>
            <a:endParaRPr lang="pl-PL" dirty="0" smtClean="0"/>
          </a:p>
          <a:p>
            <a:r>
              <a:rPr lang="pl-PL" dirty="0" smtClean="0"/>
              <a:t>Role of </a:t>
            </a:r>
            <a:r>
              <a:rPr lang="pl-PL" dirty="0" err="1" smtClean="0"/>
              <a:t>developers</a:t>
            </a:r>
            <a:endParaRPr lang="pl-PL" dirty="0" smtClean="0"/>
          </a:p>
          <a:p>
            <a:r>
              <a:rPr lang="pl-PL" dirty="0" err="1" smtClean="0"/>
              <a:t>Compare</a:t>
            </a:r>
            <a:r>
              <a:rPr lang="pl-PL" dirty="0" smtClean="0"/>
              <a:t> </a:t>
            </a:r>
            <a:r>
              <a:rPr lang="pl-PL" dirty="0" err="1" smtClean="0"/>
              <a:t>tables</a:t>
            </a:r>
            <a:r>
              <a:rPr lang="pl-PL" dirty="0" smtClean="0"/>
              <a:t> </a:t>
            </a:r>
            <a:r>
              <a:rPr lang="pl-PL" dirty="0" err="1" smtClean="0"/>
              <a:t>at</a:t>
            </a:r>
            <a:r>
              <a:rPr lang="pl-PL" dirty="0" smtClean="0"/>
              <a:t> </a:t>
            </a:r>
            <a:r>
              <a:rPr lang="pl-PL" b="1" dirty="0" err="1"/>
              <a:t>Maastricht</a:t>
            </a:r>
            <a:r>
              <a:rPr lang="pl-PL" b="1" dirty="0"/>
              <a:t> </a:t>
            </a:r>
            <a:r>
              <a:rPr lang="pl-PL" b="1" dirty="0" smtClean="0"/>
              <a:t>PP </a:t>
            </a:r>
            <a:r>
              <a:rPr lang="pl-PL" b="1" dirty="0" err="1" smtClean="0"/>
              <a:t>Recommendations</a:t>
            </a:r>
            <a:endParaRPr lang="pl-PL" dirty="0"/>
          </a:p>
        </p:txBody>
      </p:sp>
    </p:spTree>
    <p:extLst>
      <p:ext uri="{BB962C8B-B14F-4D97-AF65-F5344CB8AC3E}">
        <p14:creationId xmlns:p14="http://schemas.microsoft.com/office/powerpoint/2010/main" val="293942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a:t>
            </a:r>
            <a:r>
              <a:rPr lang="en-US" dirty="0" err="1"/>
              <a:t>ubject</a:t>
            </a:r>
            <a:r>
              <a:rPr lang="pl-PL" dirty="0"/>
              <a:t>s</a:t>
            </a:r>
            <a:r>
              <a:rPr lang="en-US" dirty="0"/>
              <a:t> of rights</a:t>
            </a:r>
            <a:r>
              <a:rPr lang="pl-PL" dirty="0"/>
              <a:t/>
            </a:r>
            <a:br>
              <a:rPr lang="pl-PL" dirty="0"/>
            </a:br>
            <a:endParaRPr lang="pl-PL" dirty="0"/>
          </a:p>
        </p:txBody>
      </p:sp>
      <p:sp>
        <p:nvSpPr>
          <p:cNvPr id="3" name="Symbol zastępczy zawartości 2"/>
          <p:cNvSpPr>
            <a:spLocks noGrp="1"/>
          </p:cNvSpPr>
          <p:nvPr>
            <p:ph idx="1"/>
          </p:nvPr>
        </p:nvSpPr>
        <p:spPr/>
        <p:txBody>
          <a:bodyPr/>
          <a:lstStyle/>
          <a:p>
            <a:r>
              <a:rPr lang="pl-PL" dirty="0" smtClean="0"/>
              <a:t>Public vs public </a:t>
            </a:r>
            <a:r>
              <a:rPr lang="pl-PL" dirty="0" err="1" smtClean="0"/>
              <a:t>concerned</a:t>
            </a:r>
            <a:endParaRPr lang="pl-PL" dirty="0" smtClean="0"/>
          </a:p>
          <a:p>
            <a:pPr marL="342900" lvl="1" indent="-342900">
              <a:buFont typeface="Wingdings" pitchFamily="2" charset="2"/>
              <a:buChar char="§"/>
            </a:pPr>
            <a:r>
              <a:rPr lang="pl-PL" dirty="0"/>
              <a:t>Public </a:t>
            </a:r>
            <a:r>
              <a:rPr lang="pl-PL" dirty="0" err="1"/>
              <a:t>concerned</a:t>
            </a:r>
            <a:r>
              <a:rPr lang="pl-PL" dirty="0"/>
              <a:t> –</a:t>
            </a:r>
            <a:r>
              <a:rPr lang="pl-PL" dirty="0" err="1"/>
              <a:t>impact</a:t>
            </a:r>
            <a:r>
              <a:rPr lang="pl-PL" dirty="0"/>
              <a:t> not </a:t>
            </a:r>
            <a:r>
              <a:rPr lang="pl-PL" dirty="0" err="1"/>
              <a:t>only</a:t>
            </a:r>
            <a:r>
              <a:rPr lang="pl-PL" dirty="0"/>
              <a:t> </a:t>
            </a:r>
            <a:r>
              <a:rPr lang="pl-PL" dirty="0" err="1"/>
              <a:t>routine</a:t>
            </a:r>
            <a:r>
              <a:rPr lang="pl-PL" dirty="0"/>
              <a:t> but </a:t>
            </a:r>
            <a:r>
              <a:rPr lang="pl-PL" dirty="0" err="1"/>
              <a:t>also</a:t>
            </a:r>
            <a:r>
              <a:rPr lang="pl-PL" dirty="0"/>
              <a:t> in </a:t>
            </a:r>
            <a:r>
              <a:rPr lang="pl-PL" dirty="0" err="1"/>
              <a:t>case</a:t>
            </a:r>
            <a:r>
              <a:rPr lang="pl-PL" dirty="0"/>
              <a:t> of </a:t>
            </a:r>
            <a:r>
              <a:rPr lang="pl-PL" dirty="0" err="1" smtClean="0"/>
              <a:t>accidents</a:t>
            </a:r>
            <a:endParaRPr lang="pl-PL" dirty="0" smtClean="0"/>
          </a:p>
          <a:p>
            <a:r>
              <a:rPr lang="pl-PL" dirty="0" smtClean="0"/>
              <a:t>Non </a:t>
            </a:r>
            <a:r>
              <a:rPr lang="pl-PL" dirty="0" err="1" smtClean="0"/>
              <a:t>discrimination</a:t>
            </a:r>
            <a:r>
              <a:rPr lang="pl-PL" dirty="0" smtClean="0"/>
              <a:t> </a:t>
            </a:r>
            <a:r>
              <a:rPr lang="pl-PL" dirty="0" err="1" smtClean="0"/>
              <a:t>clause</a:t>
            </a:r>
            <a:r>
              <a:rPr lang="pl-PL" dirty="0" smtClean="0"/>
              <a:t> art. 3.9</a:t>
            </a:r>
          </a:p>
          <a:p>
            <a:r>
              <a:rPr lang="pl-PL" dirty="0" err="1"/>
              <a:t>Participation</a:t>
            </a:r>
            <a:r>
              <a:rPr lang="pl-PL" dirty="0"/>
              <a:t> of </a:t>
            </a:r>
            <a:r>
              <a:rPr lang="pl-PL" dirty="0" err="1"/>
              <a:t>NGOs</a:t>
            </a:r>
            <a:r>
              <a:rPr lang="pl-PL" dirty="0"/>
              <a:t> in </a:t>
            </a:r>
            <a:r>
              <a:rPr lang="pl-PL" dirty="0" err="1"/>
              <a:t>advisory</a:t>
            </a:r>
            <a:r>
              <a:rPr lang="pl-PL" dirty="0"/>
              <a:t> </a:t>
            </a:r>
            <a:r>
              <a:rPr lang="pl-PL" dirty="0" err="1"/>
              <a:t>groups</a:t>
            </a:r>
            <a:r>
              <a:rPr lang="pl-PL" dirty="0"/>
              <a:t> </a:t>
            </a:r>
            <a:r>
              <a:rPr lang="pl-PL" altLang="pl-PL" i="1" dirty="0"/>
              <a:t>(</a:t>
            </a:r>
            <a:r>
              <a:rPr lang="pl-PL" altLang="pl-PL" i="1" dirty="0">
                <a:solidFill>
                  <a:srgbClr val="FF0000"/>
                </a:solidFill>
              </a:rPr>
              <a:t>ACC/51/Romania</a:t>
            </a:r>
            <a:r>
              <a:rPr lang="pl-PL" altLang="pl-PL" i="1" dirty="0" smtClean="0"/>
              <a:t>)</a:t>
            </a:r>
            <a:endParaRPr lang="pl-PL" dirty="0" smtClean="0"/>
          </a:p>
          <a:p>
            <a:r>
              <a:rPr lang="pl-PL" dirty="0" err="1" smtClean="0"/>
              <a:t>Foreign</a:t>
            </a:r>
            <a:r>
              <a:rPr lang="pl-PL" dirty="0" smtClean="0"/>
              <a:t> </a:t>
            </a:r>
            <a:r>
              <a:rPr lang="pl-PL" dirty="0"/>
              <a:t>public </a:t>
            </a:r>
            <a:r>
              <a:rPr lang="pl-PL" altLang="pl-PL" i="1" dirty="0"/>
              <a:t>(</a:t>
            </a:r>
            <a:r>
              <a:rPr lang="pl-PL" altLang="pl-PL" i="1" dirty="0">
                <a:solidFill>
                  <a:srgbClr val="FF0000"/>
                </a:solidFill>
              </a:rPr>
              <a:t>ACC/71/Czech Republic</a:t>
            </a:r>
            <a:r>
              <a:rPr lang="pl-PL" altLang="pl-PL" i="1" dirty="0"/>
              <a:t>) </a:t>
            </a:r>
            <a:r>
              <a:rPr lang="pl-PL" altLang="pl-PL" i="1" dirty="0" err="1"/>
              <a:t>Temelin</a:t>
            </a:r>
            <a:r>
              <a:rPr lang="pl-PL" altLang="pl-PL" i="1" dirty="0"/>
              <a:t> NPP</a:t>
            </a:r>
            <a:endParaRPr lang="pl-PL" dirty="0"/>
          </a:p>
          <a:p>
            <a:pPr lvl="1"/>
            <a:r>
              <a:rPr lang="pl-PL" dirty="0" smtClean="0"/>
              <a:t>Non-</a:t>
            </a:r>
            <a:r>
              <a:rPr lang="pl-PL" dirty="0" err="1" smtClean="0"/>
              <a:t>discrimination</a:t>
            </a:r>
            <a:r>
              <a:rPr lang="pl-PL" dirty="0" smtClean="0"/>
              <a:t> </a:t>
            </a:r>
            <a:r>
              <a:rPr lang="pl-PL" dirty="0"/>
              <a:t>– </a:t>
            </a:r>
            <a:r>
              <a:rPr lang="pl-PL" dirty="0" err="1"/>
              <a:t>equal</a:t>
            </a:r>
            <a:r>
              <a:rPr lang="pl-PL" dirty="0"/>
              <a:t> </a:t>
            </a:r>
            <a:r>
              <a:rPr lang="pl-PL" dirty="0" err="1"/>
              <a:t>opportunities</a:t>
            </a:r>
            <a:r>
              <a:rPr lang="pl-PL" dirty="0"/>
              <a:t> to </a:t>
            </a:r>
            <a:r>
              <a:rPr lang="pl-PL" dirty="0" err="1"/>
              <a:t>participate</a:t>
            </a:r>
            <a:endParaRPr lang="pl-PL" dirty="0"/>
          </a:p>
          <a:p>
            <a:r>
              <a:rPr lang="pl-PL" dirty="0" err="1" smtClean="0"/>
              <a:t>Espoo</a:t>
            </a:r>
            <a:r>
              <a:rPr lang="pl-PL" dirty="0" smtClean="0"/>
              <a:t> </a:t>
            </a:r>
            <a:r>
              <a:rPr lang="pl-PL" dirty="0"/>
              <a:t>and </a:t>
            </a:r>
            <a:r>
              <a:rPr lang="pl-PL" dirty="0" err="1"/>
              <a:t>Aarhus</a:t>
            </a:r>
            <a:r>
              <a:rPr lang="pl-PL" dirty="0"/>
              <a:t> </a:t>
            </a:r>
            <a:r>
              <a:rPr lang="pl-PL" altLang="pl-PL" i="1" dirty="0"/>
              <a:t>(</a:t>
            </a:r>
            <a:r>
              <a:rPr lang="pl-PL" altLang="pl-PL" i="1" dirty="0">
                <a:solidFill>
                  <a:srgbClr val="FF0000"/>
                </a:solidFill>
              </a:rPr>
              <a:t>ACC/71/Czech Republic</a:t>
            </a:r>
            <a:r>
              <a:rPr lang="pl-PL" altLang="pl-PL" i="1" dirty="0"/>
              <a:t>) </a:t>
            </a:r>
            <a:r>
              <a:rPr lang="pl-PL" altLang="pl-PL" i="1" dirty="0" err="1"/>
              <a:t>Temelin</a:t>
            </a:r>
            <a:r>
              <a:rPr lang="pl-PL" altLang="pl-PL" i="1" dirty="0"/>
              <a:t> NPP, </a:t>
            </a:r>
            <a:r>
              <a:rPr lang="pl-PL" altLang="pl-PL" i="1" dirty="0" err="1"/>
              <a:t>Hinkley</a:t>
            </a:r>
            <a:r>
              <a:rPr lang="pl-PL" altLang="pl-PL" i="1" dirty="0"/>
              <a:t> Point NPP </a:t>
            </a:r>
            <a:r>
              <a:rPr lang="pl-PL" altLang="pl-PL" i="1" dirty="0" err="1"/>
              <a:t>cases</a:t>
            </a:r>
            <a:endParaRPr lang="pl-PL" dirty="0"/>
          </a:p>
          <a:p>
            <a:endParaRPr lang="pl-PL" dirty="0"/>
          </a:p>
        </p:txBody>
      </p:sp>
    </p:spTree>
    <p:extLst>
      <p:ext uri="{BB962C8B-B14F-4D97-AF65-F5344CB8AC3E}">
        <p14:creationId xmlns:p14="http://schemas.microsoft.com/office/powerpoint/2010/main" val="1309088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dirty="0" smtClean="0"/>
              <a:t/>
            </a:r>
            <a:br>
              <a:rPr lang="pl-PL" sz="2400" dirty="0" smtClean="0"/>
            </a:br>
            <a:r>
              <a:rPr lang="pl-PL" sz="2400" dirty="0" err="1" smtClean="0"/>
              <a:t>Requirement</a:t>
            </a:r>
            <a:r>
              <a:rPr lang="pl-PL" sz="2400" dirty="0" smtClean="0"/>
              <a:t> </a:t>
            </a:r>
            <a:r>
              <a:rPr lang="pl-PL" sz="2400" dirty="0"/>
              <a:t>for „e</a:t>
            </a:r>
            <a:r>
              <a:rPr lang="en-US" sz="2400" dirty="0" err="1"/>
              <a:t>arly</a:t>
            </a:r>
            <a:r>
              <a:rPr lang="en-US" sz="2400" dirty="0"/>
              <a:t> public participation, when all options are open</a:t>
            </a:r>
            <a:r>
              <a:rPr lang="pl-PL" sz="2400" dirty="0" smtClean="0"/>
              <a:t>” (art.6.4)</a:t>
            </a:r>
            <a:r>
              <a:rPr lang="pl-PL" sz="2400" dirty="0"/>
              <a:t/>
            </a:r>
            <a:br>
              <a:rPr lang="pl-PL" sz="2400" dirty="0"/>
            </a:br>
            <a:endParaRPr lang="pl-PL" sz="2400" dirty="0"/>
          </a:p>
        </p:txBody>
      </p:sp>
      <p:sp>
        <p:nvSpPr>
          <p:cNvPr id="3" name="Symbol zastępczy zawartości 2"/>
          <p:cNvSpPr>
            <a:spLocks noGrp="1"/>
          </p:cNvSpPr>
          <p:nvPr>
            <p:ph idx="1"/>
          </p:nvPr>
        </p:nvSpPr>
        <p:spPr/>
        <p:txBody>
          <a:bodyPr/>
          <a:lstStyle/>
          <a:p>
            <a:r>
              <a:rPr lang="en-US" altLang="pl-PL" dirty="0"/>
              <a:t>Does „early…when all options are open”</a:t>
            </a:r>
          </a:p>
          <a:p>
            <a:pPr marL="782638" lvl="1"/>
            <a:r>
              <a:rPr lang="en-US" altLang="pl-PL" dirty="0"/>
              <a:t>relates to sequence of decisions (</a:t>
            </a:r>
            <a:r>
              <a:rPr lang="en-US" altLang="pl-PL" dirty="0" err="1"/>
              <a:t>Delena</a:t>
            </a:r>
            <a:r>
              <a:rPr lang="en-US" altLang="pl-PL" dirty="0"/>
              <a:t> Wells </a:t>
            </a:r>
            <a:r>
              <a:rPr lang="pl-PL" altLang="pl-PL" dirty="0" smtClean="0"/>
              <a:t>C</a:t>
            </a:r>
            <a:r>
              <a:rPr lang="en-US" altLang="pl-PL" dirty="0" err="1" smtClean="0"/>
              <a:t>ase</a:t>
            </a:r>
            <a:r>
              <a:rPr lang="en-US" altLang="pl-PL" dirty="0"/>
              <a:t>)?</a:t>
            </a:r>
          </a:p>
          <a:p>
            <a:pPr marL="782638" lvl="1"/>
            <a:r>
              <a:rPr lang="en-US" altLang="pl-PL" dirty="0"/>
              <a:t>relates to particular decision (scoping in EIA)?</a:t>
            </a:r>
          </a:p>
          <a:p>
            <a:pPr marL="782638" lvl="1"/>
            <a:r>
              <a:rPr lang="en-US" altLang="pl-PL" dirty="0"/>
              <a:t>both?</a:t>
            </a:r>
          </a:p>
          <a:p>
            <a:r>
              <a:rPr lang="en-US" altLang="pl-PL" dirty="0"/>
              <a:t>Can public participation after construction is finished be considered „early” </a:t>
            </a:r>
            <a:r>
              <a:rPr lang="pl-PL" altLang="pl-PL" dirty="0" smtClean="0"/>
              <a:t> (</a:t>
            </a:r>
            <a:r>
              <a:rPr lang="pl-PL" altLang="pl-PL" dirty="0">
                <a:hlinkClick r:id="rId3"/>
              </a:rPr>
              <a:t>C-215/06</a:t>
            </a:r>
            <a:r>
              <a:rPr lang="pl-PL" altLang="pl-PL" dirty="0"/>
              <a:t> </a:t>
            </a:r>
            <a:r>
              <a:rPr lang="pl-PL" altLang="pl-PL" dirty="0" smtClean="0"/>
              <a:t>EC </a:t>
            </a:r>
            <a:r>
              <a:rPr lang="pl-PL" altLang="pl-PL" dirty="0"/>
              <a:t>vs </a:t>
            </a:r>
            <a:r>
              <a:rPr lang="pl-PL" altLang="pl-PL" dirty="0" err="1" smtClean="0"/>
              <a:t>Ireland</a:t>
            </a:r>
            <a:r>
              <a:rPr lang="pl-PL" altLang="pl-PL" dirty="0" smtClean="0"/>
              <a:t> – for EIA and ACC-17 for IPPC) </a:t>
            </a:r>
            <a:endParaRPr lang="pl-PL" dirty="0" smtClean="0"/>
          </a:p>
          <a:p>
            <a:r>
              <a:rPr lang="pl-PL" dirty="0" err="1" smtClean="0"/>
              <a:t>Concept</a:t>
            </a:r>
            <a:r>
              <a:rPr lang="pl-PL" dirty="0" smtClean="0"/>
              <a:t> of </a:t>
            </a:r>
            <a:r>
              <a:rPr lang="pl-PL" dirty="0" err="1" smtClean="0"/>
              <a:t>tiered</a:t>
            </a:r>
            <a:r>
              <a:rPr lang="pl-PL" dirty="0" smtClean="0"/>
              <a:t> </a:t>
            </a:r>
            <a:r>
              <a:rPr lang="pl-PL" dirty="0" err="1" smtClean="0"/>
              <a:t>decision-making</a:t>
            </a:r>
            <a:r>
              <a:rPr lang="pl-PL" dirty="0" smtClean="0"/>
              <a:t> (para 17-19 of </a:t>
            </a:r>
            <a:r>
              <a:rPr lang="pl-PL" dirty="0" err="1" smtClean="0"/>
              <a:t>Maastricht</a:t>
            </a:r>
            <a:r>
              <a:rPr lang="pl-PL" dirty="0" smtClean="0"/>
              <a:t>  PP </a:t>
            </a:r>
            <a:r>
              <a:rPr lang="pl-PL" dirty="0" err="1" smtClean="0"/>
              <a:t>Rec</a:t>
            </a:r>
            <a:r>
              <a:rPr lang="pl-PL" dirty="0" smtClean="0"/>
              <a:t>)</a:t>
            </a:r>
          </a:p>
          <a:p>
            <a:r>
              <a:rPr lang="pl-PL" dirty="0" err="1" smtClean="0"/>
              <a:t>So</a:t>
            </a:r>
            <a:r>
              <a:rPr lang="pl-PL" dirty="0" smtClean="0"/>
              <a:t> </a:t>
            </a:r>
            <a:r>
              <a:rPr lang="pl-PL" dirty="0" err="1" smtClean="0"/>
              <a:t>called</a:t>
            </a:r>
            <a:r>
              <a:rPr lang="pl-PL" dirty="0" smtClean="0"/>
              <a:t> O </a:t>
            </a:r>
            <a:r>
              <a:rPr lang="pl-PL" dirty="0" err="1" smtClean="0"/>
              <a:t>option</a:t>
            </a:r>
            <a:r>
              <a:rPr lang="pl-PL" dirty="0" smtClean="0"/>
              <a:t> </a:t>
            </a:r>
            <a:r>
              <a:rPr lang="pl-PL" dirty="0"/>
              <a:t>(para 16 </a:t>
            </a:r>
            <a:r>
              <a:rPr lang="pl-PL" dirty="0" smtClean="0"/>
              <a:t>of </a:t>
            </a:r>
            <a:r>
              <a:rPr lang="pl-PL" dirty="0" err="1" smtClean="0"/>
              <a:t>Maastricht</a:t>
            </a:r>
            <a:r>
              <a:rPr lang="pl-PL" dirty="0" smtClean="0"/>
              <a:t>  </a:t>
            </a:r>
            <a:r>
              <a:rPr lang="pl-PL" dirty="0"/>
              <a:t>PP </a:t>
            </a:r>
            <a:r>
              <a:rPr lang="pl-PL" dirty="0" err="1"/>
              <a:t>Rec</a:t>
            </a:r>
            <a:r>
              <a:rPr lang="pl-PL" dirty="0" smtClean="0"/>
              <a:t>)</a:t>
            </a:r>
          </a:p>
          <a:p>
            <a:r>
              <a:rPr lang="pl-PL" dirty="0" err="1" smtClean="0"/>
              <a:t>Need</a:t>
            </a:r>
            <a:r>
              <a:rPr lang="pl-PL" dirty="0" smtClean="0"/>
              <a:t> for </a:t>
            </a:r>
            <a:r>
              <a:rPr lang="pl-PL" dirty="0" err="1" smtClean="0"/>
              <a:t>repeated</a:t>
            </a:r>
            <a:r>
              <a:rPr lang="pl-PL" dirty="0" smtClean="0"/>
              <a:t> public </a:t>
            </a:r>
            <a:r>
              <a:rPr lang="pl-PL" dirty="0" err="1" smtClean="0"/>
              <a:t>participation</a:t>
            </a:r>
            <a:r>
              <a:rPr lang="pl-PL" dirty="0" smtClean="0"/>
              <a:t> (para 15 of </a:t>
            </a:r>
            <a:r>
              <a:rPr lang="pl-PL" dirty="0" err="1" smtClean="0"/>
              <a:t>Maastricht</a:t>
            </a:r>
            <a:r>
              <a:rPr lang="pl-PL" dirty="0" smtClean="0"/>
              <a:t> </a:t>
            </a:r>
            <a:r>
              <a:rPr lang="pl-PL" dirty="0"/>
              <a:t>PP </a:t>
            </a:r>
            <a:r>
              <a:rPr lang="pl-PL" dirty="0" err="1" smtClean="0"/>
              <a:t>Rec</a:t>
            </a:r>
            <a:r>
              <a:rPr lang="pl-PL" dirty="0" smtClean="0"/>
              <a:t>)</a:t>
            </a:r>
            <a:endParaRPr lang="pl-PL" dirty="0"/>
          </a:p>
        </p:txBody>
      </p:sp>
    </p:spTree>
    <p:extLst>
      <p:ext uri="{BB962C8B-B14F-4D97-AF65-F5344CB8AC3E}">
        <p14:creationId xmlns:p14="http://schemas.microsoft.com/office/powerpoint/2010/main" val="401121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Approach</a:t>
            </a:r>
            <a:r>
              <a:rPr lang="pl-PL" dirty="0" smtClean="0"/>
              <a:t> to </a:t>
            </a:r>
            <a:r>
              <a:rPr lang="pl-PL" dirty="0" err="1" smtClean="0"/>
              <a:t>judicial</a:t>
            </a:r>
            <a:r>
              <a:rPr lang="pl-PL" dirty="0" smtClean="0"/>
              <a:t> </a:t>
            </a:r>
            <a:r>
              <a:rPr lang="pl-PL" dirty="0" err="1" smtClean="0"/>
              <a:t>review</a:t>
            </a:r>
            <a:endParaRPr lang="pl-PL" dirty="0"/>
          </a:p>
        </p:txBody>
      </p:sp>
      <p:sp>
        <p:nvSpPr>
          <p:cNvPr id="3" name="Symbol zastępczy zawartości 2"/>
          <p:cNvSpPr>
            <a:spLocks noGrp="1"/>
          </p:cNvSpPr>
          <p:nvPr>
            <p:ph idx="1"/>
          </p:nvPr>
        </p:nvSpPr>
        <p:spPr>
          <a:xfrm>
            <a:off x="835025" y="1981200"/>
            <a:ext cx="7553399" cy="4616152"/>
          </a:xfrm>
        </p:spPr>
        <p:txBody>
          <a:bodyPr/>
          <a:lstStyle/>
          <a:p>
            <a:r>
              <a:rPr lang="pl-PL" sz="1600" dirty="0" err="1" smtClean="0"/>
              <a:t>Indication</a:t>
            </a:r>
            <a:r>
              <a:rPr lang="pl-PL" sz="1600" dirty="0" smtClean="0"/>
              <a:t> </a:t>
            </a:r>
            <a:r>
              <a:rPr lang="pl-PL" sz="1600" dirty="0" err="1" smtClean="0"/>
              <a:t>regarding</a:t>
            </a:r>
            <a:r>
              <a:rPr lang="pl-PL" sz="1600" dirty="0" smtClean="0"/>
              <a:t> </a:t>
            </a:r>
            <a:r>
              <a:rPr lang="pl-PL" sz="1600" dirty="0" err="1" smtClean="0"/>
              <a:t>transposition</a:t>
            </a:r>
            <a:r>
              <a:rPr lang="pl-PL" sz="1600" dirty="0" smtClean="0"/>
              <a:t> and </a:t>
            </a:r>
            <a:r>
              <a:rPr lang="pl-PL" sz="1600" dirty="0" err="1" smtClean="0"/>
              <a:t>implementation</a:t>
            </a:r>
            <a:endParaRPr lang="pl-PL" sz="1600" dirty="0" smtClean="0"/>
          </a:p>
          <a:p>
            <a:pPr lvl="1"/>
            <a:r>
              <a:rPr lang="pl-PL" sz="1600" dirty="0" err="1"/>
              <a:t>Original</a:t>
            </a:r>
            <a:r>
              <a:rPr lang="pl-PL" sz="1600" dirty="0"/>
              <a:t> </a:t>
            </a:r>
            <a:r>
              <a:rPr lang="pl-PL" sz="1600" dirty="0" err="1"/>
              <a:t>directive</a:t>
            </a:r>
            <a:endParaRPr lang="pl-PL" sz="1600" dirty="0"/>
          </a:p>
          <a:p>
            <a:pPr lvl="1"/>
            <a:r>
              <a:rPr lang="pl-PL" sz="1600" dirty="0" err="1"/>
              <a:t>Amending</a:t>
            </a:r>
            <a:r>
              <a:rPr lang="pl-PL" sz="1600" dirty="0"/>
              <a:t> </a:t>
            </a:r>
            <a:r>
              <a:rPr lang="pl-PL" sz="1600" dirty="0" err="1"/>
              <a:t>directives</a:t>
            </a:r>
            <a:r>
              <a:rPr lang="pl-PL" sz="1600" dirty="0"/>
              <a:t> </a:t>
            </a:r>
            <a:endParaRPr lang="pl-PL" sz="1600" dirty="0" smtClean="0"/>
          </a:p>
          <a:p>
            <a:r>
              <a:rPr lang="pl-PL" sz="1600" dirty="0" smtClean="0"/>
              <a:t>Directive </a:t>
            </a:r>
          </a:p>
          <a:p>
            <a:pPr lvl="1"/>
            <a:r>
              <a:rPr lang="pl-PL" sz="1600" dirty="0" err="1" smtClean="0"/>
              <a:t>Text</a:t>
            </a:r>
            <a:r>
              <a:rPr lang="pl-PL" sz="1600" dirty="0" smtClean="0"/>
              <a:t> </a:t>
            </a:r>
            <a:r>
              <a:rPr lang="pl-PL" sz="1600" dirty="0" err="1"/>
              <a:t>including</a:t>
            </a:r>
            <a:r>
              <a:rPr lang="pl-PL" sz="1600" dirty="0"/>
              <a:t> </a:t>
            </a:r>
            <a:r>
              <a:rPr lang="pl-PL" sz="1600" dirty="0" err="1" smtClean="0"/>
              <a:t>recitals</a:t>
            </a:r>
            <a:r>
              <a:rPr lang="pl-PL" sz="1600" dirty="0" smtClean="0"/>
              <a:t> (</a:t>
            </a:r>
            <a:r>
              <a:rPr lang="pl-PL" sz="1600" dirty="0" err="1" smtClean="0"/>
              <a:t>preamble</a:t>
            </a:r>
            <a:r>
              <a:rPr lang="pl-PL" sz="1600" dirty="0" smtClean="0"/>
              <a:t>)</a:t>
            </a:r>
          </a:p>
          <a:p>
            <a:pPr lvl="1"/>
            <a:r>
              <a:rPr lang="pl-PL" sz="1600" dirty="0" err="1" smtClean="0"/>
              <a:t>Guidance</a:t>
            </a:r>
            <a:endParaRPr lang="pl-PL" sz="1600" dirty="0" smtClean="0"/>
          </a:p>
          <a:p>
            <a:pPr lvl="2"/>
            <a:r>
              <a:rPr lang="pl-PL" sz="1600" dirty="0" smtClean="0"/>
              <a:t>CJEU </a:t>
            </a:r>
            <a:r>
              <a:rPr lang="pl-PL" sz="1600" dirty="0" err="1" smtClean="0"/>
              <a:t>verdicts</a:t>
            </a:r>
            <a:endParaRPr lang="pl-PL" sz="1600" dirty="0" smtClean="0"/>
          </a:p>
          <a:p>
            <a:pPr lvl="2"/>
            <a:r>
              <a:rPr lang="pl-PL" sz="1600" dirty="0" smtClean="0"/>
              <a:t>EC </a:t>
            </a:r>
            <a:r>
              <a:rPr lang="pl-PL" sz="1600" dirty="0" err="1" smtClean="0"/>
              <a:t>Guidance</a:t>
            </a:r>
            <a:endParaRPr lang="pl-PL" sz="1600" dirty="0" smtClean="0"/>
          </a:p>
          <a:p>
            <a:r>
              <a:rPr lang="pl-PL" sz="1600" dirty="0" err="1" smtClean="0"/>
              <a:t>Recitals</a:t>
            </a:r>
            <a:r>
              <a:rPr lang="pl-PL" sz="1600" dirty="0" smtClean="0"/>
              <a:t> </a:t>
            </a:r>
            <a:r>
              <a:rPr lang="pl-PL" sz="1600" dirty="0"/>
              <a:t>(</a:t>
            </a:r>
            <a:r>
              <a:rPr lang="pl-PL" sz="1600" dirty="0" err="1"/>
              <a:t>preamble</a:t>
            </a:r>
            <a:r>
              <a:rPr lang="pl-PL" sz="1600" dirty="0" smtClean="0"/>
              <a:t>)– </a:t>
            </a:r>
            <a:r>
              <a:rPr lang="pl-PL" sz="1600" dirty="0" err="1" smtClean="0"/>
              <a:t>reference</a:t>
            </a:r>
            <a:r>
              <a:rPr lang="pl-PL" sz="1600" dirty="0" smtClean="0"/>
              <a:t> to </a:t>
            </a:r>
            <a:r>
              <a:rPr lang="pl-PL" sz="1600" dirty="0" err="1" smtClean="0"/>
              <a:t>Aarhus</a:t>
            </a:r>
            <a:endParaRPr lang="pl-PL" sz="1600" dirty="0" smtClean="0"/>
          </a:p>
          <a:p>
            <a:r>
              <a:rPr lang="pl-PL" sz="1600" dirty="0" err="1" smtClean="0"/>
              <a:t>Aarhus</a:t>
            </a:r>
            <a:endParaRPr lang="pl-PL" sz="1600" dirty="0" smtClean="0"/>
          </a:p>
          <a:p>
            <a:pPr lvl="1"/>
            <a:r>
              <a:rPr lang="pl-PL" sz="1600" dirty="0" err="1" smtClean="0"/>
              <a:t>Text</a:t>
            </a:r>
            <a:r>
              <a:rPr lang="pl-PL" sz="1600" dirty="0" smtClean="0"/>
              <a:t> </a:t>
            </a:r>
            <a:r>
              <a:rPr lang="pl-PL" sz="1600" dirty="0" err="1" smtClean="0"/>
              <a:t>including</a:t>
            </a:r>
            <a:r>
              <a:rPr lang="pl-PL" sz="1600" dirty="0" smtClean="0"/>
              <a:t> </a:t>
            </a:r>
            <a:r>
              <a:rPr lang="pl-PL" sz="1600" dirty="0" err="1" smtClean="0"/>
              <a:t>recitals</a:t>
            </a:r>
            <a:r>
              <a:rPr lang="pl-PL" sz="1600" dirty="0" smtClean="0"/>
              <a:t> (</a:t>
            </a:r>
            <a:r>
              <a:rPr lang="pl-PL" sz="1600" dirty="0" err="1" smtClean="0"/>
              <a:t>preamble</a:t>
            </a:r>
            <a:r>
              <a:rPr lang="pl-PL" sz="1600" dirty="0" smtClean="0"/>
              <a:t>)</a:t>
            </a:r>
          </a:p>
          <a:p>
            <a:pPr lvl="1"/>
            <a:r>
              <a:rPr lang="pl-PL" sz="1600" dirty="0" err="1" smtClean="0"/>
              <a:t>Guidance</a:t>
            </a:r>
            <a:endParaRPr lang="pl-PL" sz="1600" dirty="0" smtClean="0"/>
          </a:p>
          <a:p>
            <a:pPr lvl="2"/>
            <a:r>
              <a:rPr lang="pl-PL" sz="1600" dirty="0" err="1" smtClean="0"/>
              <a:t>Findings</a:t>
            </a:r>
            <a:r>
              <a:rPr lang="pl-PL" sz="1600" dirty="0" smtClean="0"/>
              <a:t> of ACC</a:t>
            </a:r>
          </a:p>
          <a:p>
            <a:pPr lvl="2"/>
            <a:r>
              <a:rPr lang="pl-PL" sz="1600" dirty="0" err="1" smtClean="0"/>
              <a:t>Implementation</a:t>
            </a:r>
            <a:r>
              <a:rPr lang="pl-PL" sz="1600" dirty="0" smtClean="0"/>
              <a:t> Guide</a:t>
            </a:r>
          </a:p>
          <a:p>
            <a:pPr lvl="2"/>
            <a:r>
              <a:rPr lang="pl-PL" sz="1600" dirty="0" err="1" smtClean="0"/>
              <a:t>Mastricht</a:t>
            </a:r>
            <a:r>
              <a:rPr lang="pl-PL" sz="1600" dirty="0" smtClean="0"/>
              <a:t> </a:t>
            </a:r>
            <a:r>
              <a:rPr lang="pl-PL" sz="1600" dirty="0" err="1" smtClean="0"/>
              <a:t>Recomendations</a:t>
            </a:r>
            <a:endParaRPr lang="pl-PL" sz="1600" dirty="0"/>
          </a:p>
        </p:txBody>
      </p:sp>
    </p:spTree>
    <p:extLst>
      <p:ext uri="{BB962C8B-B14F-4D97-AF65-F5344CB8AC3E}">
        <p14:creationId xmlns:p14="http://schemas.microsoft.com/office/powerpoint/2010/main" val="260357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Content</a:t>
            </a:r>
            <a:endParaRPr lang="pl-PL" dirty="0"/>
          </a:p>
        </p:txBody>
      </p:sp>
      <p:sp>
        <p:nvSpPr>
          <p:cNvPr id="3" name="Symbol zastępczy zawartości 2"/>
          <p:cNvSpPr>
            <a:spLocks noGrp="1"/>
          </p:cNvSpPr>
          <p:nvPr>
            <p:ph idx="1"/>
          </p:nvPr>
        </p:nvSpPr>
        <p:spPr/>
        <p:txBody>
          <a:bodyPr/>
          <a:lstStyle/>
          <a:p>
            <a:r>
              <a:rPr lang="pl-PL" dirty="0" smtClean="0"/>
              <a:t>Genesis and </a:t>
            </a:r>
            <a:r>
              <a:rPr lang="pl-PL" dirty="0" err="1" smtClean="0"/>
              <a:t>historical</a:t>
            </a:r>
            <a:r>
              <a:rPr lang="pl-PL" dirty="0" smtClean="0"/>
              <a:t> development</a:t>
            </a:r>
          </a:p>
          <a:p>
            <a:r>
              <a:rPr lang="pl-PL" dirty="0"/>
              <a:t>P</a:t>
            </a:r>
            <a:r>
              <a:rPr lang="pl-PL" dirty="0" smtClean="0"/>
              <a:t>ublic </a:t>
            </a:r>
            <a:r>
              <a:rPr lang="pl-PL" dirty="0" err="1" smtClean="0"/>
              <a:t>participation</a:t>
            </a:r>
            <a:r>
              <a:rPr lang="pl-PL" dirty="0" smtClean="0"/>
              <a:t> </a:t>
            </a:r>
            <a:r>
              <a:rPr lang="pl-PL" dirty="0" err="1" smtClean="0"/>
              <a:t>pillar</a:t>
            </a:r>
            <a:r>
              <a:rPr lang="pl-PL" dirty="0" smtClean="0"/>
              <a:t> in the </a:t>
            </a:r>
            <a:r>
              <a:rPr lang="pl-PL" dirty="0" err="1" smtClean="0"/>
              <a:t>Aarhus</a:t>
            </a:r>
            <a:r>
              <a:rPr lang="pl-PL" dirty="0" smtClean="0"/>
              <a:t> </a:t>
            </a:r>
            <a:r>
              <a:rPr lang="pl-PL" dirty="0" err="1" smtClean="0"/>
              <a:t>Convention</a:t>
            </a:r>
            <a:endParaRPr lang="pl-PL" dirty="0" smtClean="0"/>
          </a:p>
          <a:p>
            <a:r>
              <a:rPr lang="pl-PL" dirty="0" err="1" smtClean="0"/>
              <a:t>Activities</a:t>
            </a:r>
            <a:r>
              <a:rPr lang="pl-PL" dirty="0" smtClean="0"/>
              <a:t> </a:t>
            </a:r>
            <a:r>
              <a:rPr lang="pl-PL" dirty="0" err="1" smtClean="0"/>
              <a:t>covered</a:t>
            </a:r>
            <a:endParaRPr lang="pl-PL" dirty="0" smtClean="0"/>
          </a:p>
          <a:p>
            <a:r>
              <a:rPr lang="pl-PL" dirty="0" err="1" smtClean="0"/>
              <a:t>Decisions</a:t>
            </a:r>
            <a:r>
              <a:rPr lang="pl-PL" dirty="0" smtClean="0"/>
              <a:t> </a:t>
            </a:r>
            <a:r>
              <a:rPr lang="pl-PL" dirty="0" err="1" smtClean="0"/>
              <a:t>covered</a:t>
            </a:r>
            <a:endParaRPr lang="pl-PL" dirty="0" smtClean="0"/>
          </a:p>
          <a:p>
            <a:r>
              <a:rPr lang="en-US" dirty="0" smtClean="0"/>
              <a:t>Subject</a:t>
            </a:r>
            <a:r>
              <a:rPr lang="pl-PL" dirty="0" smtClean="0"/>
              <a:t>s</a:t>
            </a:r>
            <a:r>
              <a:rPr lang="en-US" dirty="0" smtClean="0"/>
              <a:t> </a:t>
            </a:r>
            <a:r>
              <a:rPr lang="en-US" dirty="0"/>
              <a:t>of </a:t>
            </a:r>
            <a:r>
              <a:rPr lang="en-US" dirty="0" smtClean="0"/>
              <a:t>obligations</a:t>
            </a:r>
            <a:endParaRPr lang="pl-PL" dirty="0" smtClean="0"/>
          </a:p>
          <a:p>
            <a:r>
              <a:rPr lang="pl-PL" dirty="0" smtClean="0"/>
              <a:t>S</a:t>
            </a:r>
            <a:r>
              <a:rPr lang="en-US" dirty="0" err="1" smtClean="0"/>
              <a:t>ubject</a:t>
            </a:r>
            <a:r>
              <a:rPr lang="pl-PL" dirty="0" smtClean="0"/>
              <a:t>s</a:t>
            </a:r>
            <a:r>
              <a:rPr lang="en-US" dirty="0" smtClean="0"/>
              <a:t> </a:t>
            </a:r>
            <a:r>
              <a:rPr lang="en-US" dirty="0"/>
              <a:t>of </a:t>
            </a:r>
            <a:r>
              <a:rPr lang="en-US" dirty="0" smtClean="0"/>
              <a:t>rights</a:t>
            </a:r>
            <a:endParaRPr lang="pl-PL" dirty="0" smtClean="0"/>
          </a:p>
          <a:p>
            <a:r>
              <a:rPr lang="pl-PL" dirty="0" err="1" smtClean="0"/>
              <a:t>Requirement</a:t>
            </a:r>
            <a:r>
              <a:rPr lang="pl-PL" dirty="0" smtClean="0"/>
              <a:t> for „e</a:t>
            </a:r>
            <a:r>
              <a:rPr lang="en-US" dirty="0" err="1" smtClean="0"/>
              <a:t>arly</a:t>
            </a:r>
            <a:r>
              <a:rPr lang="en-US" dirty="0" smtClean="0"/>
              <a:t> </a:t>
            </a:r>
            <a:r>
              <a:rPr lang="en-US" dirty="0"/>
              <a:t>public participation, when all options are </a:t>
            </a:r>
            <a:r>
              <a:rPr lang="en-US" dirty="0" smtClean="0"/>
              <a:t>open</a:t>
            </a:r>
            <a:r>
              <a:rPr lang="pl-PL" dirty="0" smtClean="0"/>
              <a:t>”</a:t>
            </a:r>
          </a:p>
          <a:p>
            <a:r>
              <a:rPr lang="pl-PL" dirty="0" err="1" smtClean="0"/>
              <a:t>Approach</a:t>
            </a:r>
            <a:r>
              <a:rPr lang="pl-PL" dirty="0" smtClean="0"/>
              <a:t> to </a:t>
            </a:r>
            <a:r>
              <a:rPr lang="pl-PL" dirty="0" err="1" smtClean="0"/>
              <a:t>judicial</a:t>
            </a:r>
            <a:r>
              <a:rPr lang="pl-PL" dirty="0" smtClean="0"/>
              <a:t> </a:t>
            </a:r>
            <a:r>
              <a:rPr lang="pl-PL" dirty="0" err="1" smtClean="0"/>
              <a:t>review</a:t>
            </a:r>
            <a:endParaRPr lang="pl-PL" dirty="0"/>
          </a:p>
          <a:p>
            <a:endParaRPr lang="pl-PL" dirty="0"/>
          </a:p>
        </p:txBody>
      </p:sp>
    </p:spTree>
    <p:extLst>
      <p:ext uri="{BB962C8B-B14F-4D97-AF65-F5344CB8AC3E}">
        <p14:creationId xmlns:p14="http://schemas.microsoft.com/office/powerpoint/2010/main" val="3709095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Public </a:t>
            </a:r>
            <a:r>
              <a:rPr lang="pl-PL" dirty="0" err="1" smtClean="0"/>
              <a:t>participation</a:t>
            </a:r>
            <a:r>
              <a:rPr lang="pl-PL" dirty="0" smtClean="0"/>
              <a:t> in </a:t>
            </a:r>
            <a:r>
              <a:rPr lang="pl-PL" dirty="0" err="1" smtClean="0"/>
              <a:t>environmental</a:t>
            </a:r>
            <a:r>
              <a:rPr lang="pl-PL" dirty="0" smtClean="0"/>
              <a:t> </a:t>
            </a:r>
            <a:r>
              <a:rPr lang="pl-PL" dirty="0" err="1" smtClean="0"/>
              <a:t>protection</a:t>
            </a:r>
            <a:r>
              <a:rPr lang="pl-PL" dirty="0" smtClean="0"/>
              <a:t> – </a:t>
            </a:r>
            <a:r>
              <a:rPr lang="pl-PL" dirty="0" err="1" smtClean="0"/>
              <a:t>historical</a:t>
            </a:r>
            <a:r>
              <a:rPr lang="pl-PL" dirty="0" smtClean="0"/>
              <a:t> development</a:t>
            </a:r>
            <a:endParaRPr lang="en-US" dirty="0"/>
          </a:p>
        </p:txBody>
      </p:sp>
      <p:sp>
        <p:nvSpPr>
          <p:cNvPr id="3" name="Content Placeholder 2"/>
          <p:cNvSpPr>
            <a:spLocks noGrp="1"/>
          </p:cNvSpPr>
          <p:nvPr>
            <p:ph idx="1"/>
          </p:nvPr>
        </p:nvSpPr>
        <p:spPr>
          <a:xfrm>
            <a:off x="785786" y="2000240"/>
            <a:ext cx="7623175" cy="4114800"/>
          </a:xfrm>
        </p:spPr>
        <p:txBody>
          <a:bodyPr/>
          <a:lstStyle/>
          <a:p>
            <a:r>
              <a:rPr lang="pl-PL" sz="1600" dirty="0" smtClean="0"/>
              <a:t>German </a:t>
            </a:r>
            <a:r>
              <a:rPr lang="pl-PL" sz="1600" dirty="0" err="1" smtClean="0"/>
              <a:t>medieval</a:t>
            </a:r>
            <a:r>
              <a:rPr lang="pl-PL" sz="1600" dirty="0" smtClean="0"/>
              <a:t> </a:t>
            </a:r>
            <a:r>
              <a:rPr lang="pl-PL" sz="1600" dirty="0" err="1" smtClean="0"/>
              <a:t>local</a:t>
            </a:r>
            <a:r>
              <a:rPr lang="pl-PL" sz="1600" dirty="0" smtClean="0"/>
              <a:t> </a:t>
            </a:r>
            <a:r>
              <a:rPr lang="pl-PL" sz="1600" dirty="0" err="1" smtClean="0"/>
              <a:t>regulations</a:t>
            </a:r>
            <a:r>
              <a:rPr lang="pl-PL" sz="1600" dirty="0" smtClean="0"/>
              <a:t> </a:t>
            </a:r>
          </a:p>
          <a:p>
            <a:pPr lvl="1"/>
            <a:r>
              <a:rPr lang="en-US" sz="1200" dirty="0"/>
              <a:t>noxious and strenuous activities could not be carried out without the consent of the </a:t>
            </a:r>
            <a:r>
              <a:rPr lang="en-US" sz="1200" dirty="0" err="1"/>
              <a:t>neighbours</a:t>
            </a:r>
            <a:endParaRPr lang="pl-PL" sz="1200" dirty="0" smtClean="0"/>
          </a:p>
          <a:p>
            <a:r>
              <a:rPr lang="pl-PL" sz="1600" dirty="0" err="1" smtClean="0"/>
              <a:t>Prussian</a:t>
            </a:r>
            <a:r>
              <a:rPr lang="pl-PL" sz="1600" dirty="0" smtClean="0"/>
              <a:t> </a:t>
            </a:r>
            <a:r>
              <a:rPr lang="pl-PL" sz="1600" dirty="0" err="1" smtClean="0"/>
              <a:t>Industrial</a:t>
            </a:r>
            <a:r>
              <a:rPr lang="pl-PL" sz="1600" dirty="0" smtClean="0"/>
              <a:t> </a:t>
            </a:r>
            <a:r>
              <a:rPr lang="pl-PL" sz="1600" dirty="0" err="1" smtClean="0"/>
              <a:t>Code</a:t>
            </a:r>
            <a:r>
              <a:rPr lang="pl-PL" sz="1600" dirty="0" smtClean="0"/>
              <a:t> 1845</a:t>
            </a:r>
          </a:p>
          <a:p>
            <a:pPr lvl="1"/>
            <a:r>
              <a:rPr lang="pl-PL" sz="1200" dirty="0"/>
              <a:t>p</a:t>
            </a:r>
            <a:r>
              <a:rPr lang="pl-PL" sz="1200" dirty="0" smtClean="0"/>
              <a:t>ublic </a:t>
            </a:r>
            <a:r>
              <a:rPr lang="pl-PL" sz="1200" dirty="0" err="1" smtClean="0"/>
              <a:t>participation</a:t>
            </a:r>
            <a:r>
              <a:rPr lang="pl-PL" sz="1200" dirty="0" smtClean="0"/>
              <a:t> in </a:t>
            </a:r>
            <a:r>
              <a:rPr lang="en-US" sz="1200" dirty="0"/>
              <a:t>granting industrial licenses for potentially harmful activities</a:t>
            </a:r>
            <a:endParaRPr lang="pl-PL" sz="1200" dirty="0" smtClean="0"/>
          </a:p>
          <a:p>
            <a:r>
              <a:rPr lang="en-US" sz="1600" dirty="0" smtClean="0"/>
              <a:t>Directive </a:t>
            </a:r>
            <a:r>
              <a:rPr lang="en-US" sz="1600" dirty="0"/>
              <a:t>84/360/EEC of 28 June 1984 on the combating of air pollution from industrial </a:t>
            </a:r>
            <a:r>
              <a:rPr lang="en-US" sz="1600" dirty="0" smtClean="0"/>
              <a:t>plants</a:t>
            </a:r>
            <a:endParaRPr lang="pl-PL" sz="1600" dirty="0" smtClean="0"/>
          </a:p>
          <a:p>
            <a:pPr lvl="1"/>
            <a:r>
              <a:rPr lang="pl-PL" sz="1200" dirty="0"/>
              <a:t>a</a:t>
            </a:r>
            <a:r>
              <a:rPr lang="en-US" sz="1200" dirty="0" err="1" smtClean="0"/>
              <a:t>pplications</a:t>
            </a:r>
            <a:r>
              <a:rPr lang="en-US" sz="1200" dirty="0" smtClean="0"/>
              <a:t> </a:t>
            </a:r>
            <a:r>
              <a:rPr lang="en-US" sz="1200" dirty="0"/>
              <a:t>for authorization and the decisions of the competent authorities are made available to the public concerned in accordance with procedures provided for in the national </a:t>
            </a:r>
            <a:r>
              <a:rPr lang="en-US" sz="1200" dirty="0" smtClean="0"/>
              <a:t>law</a:t>
            </a:r>
            <a:endParaRPr lang="pl-PL" sz="1200" dirty="0" smtClean="0"/>
          </a:p>
          <a:p>
            <a:r>
              <a:rPr lang="pl-PL" sz="1600" dirty="0" smtClean="0"/>
              <a:t>Directive 85/337/EC EIA</a:t>
            </a:r>
          </a:p>
          <a:p>
            <a:r>
              <a:rPr lang="pl-PL" sz="1600" dirty="0" smtClean="0"/>
              <a:t>Directive 96/61/EC IPPC</a:t>
            </a:r>
          </a:p>
          <a:p>
            <a:pPr lvl="1"/>
            <a:r>
              <a:rPr lang="pl-PL" sz="1200" dirty="0" smtClean="0"/>
              <a:t>n</a:t>
            </a:r>
            <a:r>
              <a:rPr lang="en-US" sz="1200" dirty="0"/>
              <a:t>applications for permits for new installations or for substantial changes are made available for an appropriate period of time to the public, to enable it to comment on them before the competent authority reaches its decision</a:t>
            </a:r>
            <a:r>
              <a:rPr lang="en-US" sz="1200" dirty="0" smtClean="0"/>
              <a:t>.</a:t>
            </a:r>
            <a:r>
              <a:rPr lang="pl-PL" sz="1200" dirty="0" smtClean="0"/>
              <a:t> </a:t>
            </a:r>
            <a:r>
              <a:rPr lang="en-US" sz="1200" dirty="0" smtClean="0"/>
              <a:t>That </a:t>
            </a:r>
            <a:r>
              <a:rPr lang="en-US" sz="1200" dirty="0"/>
              <a:t>decision, including at least a copy of the permit, and any subsequent updates, must be made available to the public</a:t>
            </a:r>
            <a:r>
              <a:rPr lang="en-US" sz="1200" dirty="0" smtClean="0"/>
              <a:t>.</a:t>
            </a:r>
            <a:endParaRPr lang="pl-PL" sz="1400" dirty="0" smtClean="0"/>
          </a:p>
          <a:p>
            <a:r>
              <a:rPr lang="pl-PL" sz="1600" dirty="0" err="1" smtClean="0"/>
              <a:t>Aarhus</a:t>
            </a:r>
            <a:r>
              <a:rPr lang="pl-PL" sz="1600" dirty="0" smtClean="0"/>
              <a:t> </a:t>
            </a:r>
            <a:r>
              <a:rPr lang="pl-PL" sz="1600" dirty="0" err="1" smtClean="0"/>
              <a:t>Convention</a:t>
            </a:r>
            <a:r>
              <a:rPr lang="pl-PL" sz="1600" dirty="0" smtClean="0"/>
              <a:t> -1998</a:t>
            </a:r>
          </a:p>
          <a:p>
            <a:r>
              <a:rPr lang="pl-PL" sz="1600" dirty="0" smtClean="0"/>
              <a:t>Public </a:t>
            </a:r>
            <a:r>
              <a:rPr lang="pl-PL" sz="1600" dirty="0" err="1" smtClean="0"/>
              <a:t>Participation</a:t>
            </a:r>
            <a:r>
              <a:rPr lang="pl-PL" sz="1600" dirty="0" smtClean="0"/>
              <a:t> Directive 2003/36 </a:t>
            </a:r>
            <a:r>
              <a:rPr lang="pl-PL" sz="1600" dirty="0" err="1" smtClean="0"/>
              <a:t>amends</a:t>
            </a:r>
            <a:r>
              <a:rPr lang="pl-PL" sz="1600" dirty="0" smtClean="0"/>
              <a:t> EIA and IPPC </a:t>
            </a:r>
            <a:r>
              <a:rPr lang="pl-PL" sz="1600" dirty="0" err="1" smtClean="0"/>
              <a:t>Directives</a:t>
            </a:r>
            <a:r>
              <a:rPr lang="pl-PL" sz="1600" dirty="0" smtClean="0"/>
              <a:t> to </a:t>
            </a:r>
            <a:r>
              <a:rPr lang="pl-PL" sz="1600" dirty="0" err="1" smtClean="0"/>
              <a:t>implement</a:t>
            </a:r>
            <a:r>
              <a:rPr lang="pl-PL" sz="1600" dirty="0" smtClean="0"/>
              <a:t> </a:t>
            </a:r>
            <a:r>
              <a:rPr lang="pl-PL" sz="1600" dirty="0" err="1" smtClean="0"/>
              <a:t>Aarhus</a:t>
            </a:r>
            <a:r>
              <a:rPr lang="pl-PL" sz="1600" dirty="0" smtClean="0"/>
              <a:t> </a:t>
            </a:r>
            <a:r>
              <a:rPr lang="pl-PL" sz="1600" dirty="0" err="1" smtClean="0"/>
              <a:t>Convention</a:t>
            </a:r>
            <a:r>
              <a:rPr lang="pl-PL" sz="1600" dirty="0" smtClean="0"/>
              <a:t> </a:t>
            </a:r>
          </a:p>
          <a:p>
            <a:pPr lvl="1"/>
            <a:endParaRPr lang="de-DE" sz="1400" dirty="0"/>
          </a:p>
        </p:txBody>
      </p:sp>
    </p:spTree>
    <p:extLst>
      <p:ext uri="{BB962C8B-B14F-4D97-AF65-F5344CB8AC3E}">
        <p14:creationId xmlns:p14="http://schemas.microsoft.com/office/powerpoint/2010/main" val="407893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Public </a:t>
            </a:r>
            <a:r>
              <a:rPr lang="pl-PL" dirty="0" err="1"/>
              <a:t>participation</a:t>
            </a:r>
            <a:r>
              <a:rPr lang="pl-PL" dirty="0"/>
              <a:t> </a:t>
            </a:r>
            <a:r>
              <a:rPr lang="pl-PL" dirty="0" err="1"/>
              <a:t>pillar</a:t>
            </a:r>
            <a:r>
              <a:rPr lang="pl-PL" dirty="0"/>
              <a:t> in the </a:t>
            </a:r>
            <a:r>
              <a:rPr lang="pl-PL" dirty="0" err="1"/>
              <a:t>Aarhus</a:t>
            </a:r>
            <a:r>
              <a:rPr lang="pl-PL" dirty="0"/>
              <a:t> </a:t>
            </a:r>
            <a:r>
              <a:rPr lang="pl-PL" dirty="0" err="1"/>
              <a:t>Convention</a:t>
            </a:r>
            <a:r>
              <a:rPr lang="pl-PL" dirty="0"/>
              <a:t/>
            </a:r>
            <a:br>
              <a:rPr lang="pl-PL" dirty="0"/>
            </a:br>
            <a:endParaRPr lang="pl-PL" dirty="0"/>
          </a:p>
        </p:txBody>
      </p:sp>
      <p:sp>
        <p:nvSpPr>
          <p:cNvPr id="3" name="Symbol zastępczy zawartości 2"/>
          <p:cNvSpPr>
            <a:spLocks noGrp="1"/>
          </p:cNvSpPr>
          <p:nvPr>
            <p:ph idx="1"/>
          </p:nvPr>
        </p:nvSpPr>
        <p:spPr>
          <a:xfrm>
            <a:off x="835025" y="1981200"/>
            <a:ext cx="7625407" cy="3464024"/>
          </a:xfrm>
        </p:spPr>
        <p:txBody>
          <a:bodyPr/>
          <a:lstStyle/>
          <a:p>
            <a:pPr>
              <a:buClr>
                <a:srgbClr val="000000"/>
              </a:buClr>
            </a:pPr>
            <a:r>
              <a:rPr lang="en-US" altLang="pl-PL" dirty="0"/>
              <a:t>Decisions on individual activities/projects „which may have a significant effect on the environment” – Art. 6</a:t>
            </a:r>
          </a:p>
          <a:p>
            <a:pPr>
              <a:buClr>
                <a:srgbClr val="000000"/>
              </a:buClr>
            </a:pPr>
            <a:r>
              <a:rPr lang="en-US" altLang="pl-PL" dirty="0"/>
              <a:t>GMO decisions – Art. 6 </a:t>
            </a:r>
            <a:r>
              <a:rPr lang="en-US" altLang="pl-PL" dirty="0" err="1"/>
              <a:t>bis</a:t>
            </a:r>
            <a:endParaRPr lang="en-US" altLang="pl-PL" dirty="0"/>
          </a:p>
          <a:p>
            <a:pPr>
              <a:buClr>
                <a:srgbClr val="000000"/>
              </a:buClr>
            </a:pPr>
            <a:r>
              <a:rPr lang="en-US" altLang="pl-PL" dirty="0"/>
              <a:t>Plans/programs „relating to environment”– Art. 7</a:t>
            </a:r>
          </a:p>
          <a:p>
            <a:pPr>
              <a:buClr>
                <a:srgbClr val="000000"/>
              </a:buClr>
            </a:pPr>
            <a:r>
              <a:rPr lang="en-US" altLang="pl-PL" dirty="0"/>
              <a:t>Policies „relating to environment” – Art. 7</a:t>
            </a:r>
          </a:p>
          <a:p>
            <a:pPr>
              <a:buClr>
                <a:srgbClr val="000000"/>
              </a:buClr>
            </a:pPr>
            <a:r>
              <a:rPr lang="en-US" altLang="pl-PL" dirty="0"/>
              <a:t>Normative acts/legally binding rules „that may have a significant effect on the environment” – Art. </a:t>
            </a:r>
            <a:r>
              <a:rPr lang="en-US" altLang="pl-PL" dirty="0" smtClean="0"/>
              <a:t>8</a:t>
            </a:r>
            <a:endParaRPr lang="pl-PL" altLang="pl-PL" dirty="0" smtClean="0"/>
          </a:p>
          <a:p>
            <a:pPr>
              <a:buClr>
                <a:srgbClr val="000000"/>
              </a:buClr>
            </a:pPr>
            <a:r>
              <a:rPr lang="pl-PL" b="1" dirty="0" err="1" smtClean="0">
                <a:hlinkClick r:id="rId2"/>
              </a:rPr>
              <a:t>Maastricht</a:t>
            </a:r>
            <a:r>
              <a:rPr lang="pl-PL" b="1" dirty="0" smtClean="0">
                <a:hlinkClick r:id="rId2"/>
              </a:rPr>
              <a:t> </a:t>
            </a:r>
            <a:r>
              <a:rPr lang="pl-PL" b="1" dirty="0" err="1">
                <a:hlinkClick r:id="rId2"/>
              </a:rPr>
              <a:t>Recommendations</a:t>
            </a:r>
            <a:r>
              <a:rPr lang="pl-PL" b="1" dirty="0">
                <a:hlinkClick r:id="rId2"/>
              </a:rPr>
              <a:t> on </a:t>
            </a:r>
            <a:r>
              <a:rPr lang="pl-PL" b="1" dirty="0" err="1">
                <a:hlinkClick r:id="rId2"/>
              </a:rPr>
              <a:t>Promoting</a:t>
            </a:r>
            <a:r>
              <a:rPr lang="pl-PL" b="1" dirty="0">
                <a:hlinkClick r:id="rId2"/>
              </a:rPr>
              <a:t> </a:t>
            </a:r>
            <a:r>
              <a:rPr lang="pl-PL" b="1" dirty="0" err="1">
                <a:hlinkClick r:id="rId2"/>
              </a:rPr>
              <a:t>Effective</a:t>
            </a:r>
            <a:r>
              <a:rPr lang="pl-PL" b="1" dirty="0">
                <a:hlinkClick r:id="rId2"/>
              </a:rPr>
              <a:t> Public </a:t>
            </a:r>
            <a:r>
              <a:rPr lang="en-US" b="1" dirty="0">
                <a:hlinkClick r:id="rId2"/>
              </a:rPr>
              <a:t>Participation in Decision-making in Environmental Matters</a:t>
            </a:r>
            <a:r>
              <a:rPr lang="pl-PL" dirty="0">
                <a:hlinkClick r:id="rId2"/>
              </a:rPr>
              <a:t> </a:t>
            </a:r>
            <a:r>
              <a:rPr lang="pl-PL" dirty="0"/>
              <a:t>(</a:t>
            </a:r>
            <a:r>
              <a:rPr lang="pl-PL" dirty="0" err="1"/>
              <a:t>document</a:t>
            </a:r>
            <a:r>
              <a:rPr lang="pl-PL" dirty="0"/>
              <a:t> </a:t>
            </a:r>
            <a:r>
              <a:rPr lang="pl-PL" kern="1200" dirty="0">
                <a:solidFill>
                  <a:schemeClr val="tx1"/>
                </a:solidFill>
              </a:rPr>
              <a:t>ECE/MP.PP/2014/8)</a:t>
            </a:r>
            <a:endParaRPr lang="pl-PL" dirty="0"/>
          </a:p>
          <a:p>
            <a:pPr>
              <a:buClr>
                <a:srgbClr val="000000"/>
              </a:buClr>
            </a:pPr>
            <a:endParaRPr lang="en-US" altLang="pl-PL" dirty="0"/>
          </a:p>
          <a:p>
            <a:pPr marL="0" indent="0">
              <a:buNone/>
            </a:pPr>
            <a:endParaRPr lang="pl-PL" dirty="0"/>
          </a:p>
        </p:txBody>
      </p:sp>
    </p:spTree>
    <p:extLst>
      <p:ext uri="{BB962C8B-B14F-4D97-AF65-F5344CB8AC3E}">
        <p14:creationId xmlns:p14="http://schemas.microsoft.com/office/powerpoint/2010/main" val="172448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Legal</a:t>
            </a:r>
            <a:r>
              <a:rPr lang="pl-PL" dirty="0" smtClean="0"/>
              <a:t> </a:t>
            </a:r>
            <a:r>
              <a:rPr lang="pl-PL" dirty="0" err="1" smtClean="0"/>
              <a:t>nature</a:t>
            </a:r>
            <a:r>
              <a:rPr lang="pl-PL" dirty="0" smtClean="0"/>
              <a:t> of </a:t>
            </a:r>
            <a:r>
              <a:rPr lang="pl-PL" dirty="0" err="1" smtClean="0"/>
              <a:t>obligations</a:t>
            </a:r>
            <a:endParaRPr lang="de-DE" dirty="0"/>
          </a:p>
        </p:txBody>
      </p:sp>
      <p:sp>
        <p:nvSpPr>
          <p:cNvPr id="3" name="Content Placeholder 2"/>
          <p:cNvSpPr>
            <a:spLocks noGrp="1"/>
          </p:cNvSpPr>
          <p:nvPr>
            <p:ph idx="1"/>
          </p:nvPr>
        </p:nvSpPr>
        <p:spPr>
          <a:xfrm>
            <a:off x="857224" y="2285992"/>
            <a:ext cx="7623175" cy="4114800"/>
          </a:xfrm>
        </p:spPr>
        <p:txBody>
          <a:bodyPr/>
          <a:lstStyle/>
          <a:p>
            <a:r>
              <a:rPr lang="en-US" altLang="pl-PL" dirty="0" smtClean="0"/>
              <a:t>Individual </a:t>
            </a:r>
            <a:r>
              <a:rPr lang="en-US" altLang="pl-PL" dirty="0"/>
              <a:t>decisions</a:t>
            </a:r>
          </a:p>
          <a:p>
            <a:pPr marL="782638" lvl="1">
              <a:buClr>
                <a:srgbClr val="000000"/>
              </a:buClr>
            </a:pPr>
            <a:r>
              <a:rPr lang="en-US" altLang="pl-PL" dirty="0"/>
              <a:t>Art.6 permits – „shall”</a:t>
            </a:r>
          </a:p>
          <a:p>
            <a:pPr marL="782638" lvl="1">
              <a:buClr>
                <a:srgbClr val="000000"/>
              </a:buClr>
            </a:pPr>
            <a:r>
              <a:rPr lang="en-US" altLang="pl-PL" dirty="0"/>
              <a:t>Art.6 </a:t>
            </a:r>
            <a:r>
              <a:rPr lang="en-US" altLang="pl-PL" dirty="0" err="1"/>
              <a:t>bis</a:t>
            </a:r>
            <a:r>
              <a:rPr lang="en-US" altLang="pl-PL" dirty="0"/>
              <a:t> GMO decisions – „shall”</a:t>
            </a:r>
          </a:p>
          <a:p>
            <a:pPr>
              <a:buClr>
                <a:srgbClr val="000000"/>
              </a:buClr>
            </a:pPr>
            <a:r>
              <a:rPr lang="en-US" altLang="pl-PL" sz="2800" dirty="0"/>
              <a:t>Strategic decisions </a:t>
            </a:r>
          </a:p>
          <a:p>
            <a:pPr marL="782638" lvl="1">
              <a:buClr>
                <a:srgbClr val="000000"/>
              </a:buClr>
            </a:pPr>
            <a:r>
              <a:rPr lang="en-US" altLang="pl-PL" sz="2400" dirty="0"/>
              <a:t>Art 7  - Plans and programs - „shall”</a:t>
            </a:r>
          </a:p>
          <a:p>
            <a:pPr marL="782638" lvl="1">
              <a:buClr>
                <a:srgbClr val="000000"/>
              </a:buClr>
            </a:pPr>
            <a:r>
              <a:rPr lang="en-US" altLang="pl-PL" sz="2400" dirty="0"/>
              <a:t>Art.7 – Policies -  „shall endeavor”</a:t>
            </a:r>
          </a:p>
          <a:p>
            <a:pPr marL="782638" lvl="1">
              <a:buClr>
                <a:srgbClr val="000000"/>
              </a:buClr>
            </a:pPr>
            <a:r>
              <a:rPr lang="en-US" altLang="pl-PL" sz="2400" dirty="0"/>
              <a:t>Art. 8 - Executive regulations and other legally binding rules  -  „shall strive to promote” and „should”</a:t>
            </a:r>
          </a:p>
          <a:p>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Public </a:t>
            </a:r>
            <a:r>
              <a:rPr lang="pl-PL" dirty="0" err="1" smtClean="0"/>
              <a:t>participation</a:t>
            </a:r>
            <a:r>
              <a:rPr lang="pl-PL" dirty="0" smtClean="0"/>
              <a:t> in EU law</a:t>
            </a:r>
            <a:endParaRPr lang="pl-PL" dirty="0"/>
          </a:p>
        </p:txBody>
      </p:sp>
      <p:sp>
        <p:nvSpPr>
          <p:cNvPr id="3" name="Symbol zastępczy zawartości 2"/>
          <p:cNvSpPr>
            <a:spLocks noGrp="1"/>
          </p:cNvSpPr>
          <p:nvPr>
            <p:ph idx="1"/>
          </p:nvPr>
        </p:nvSpPr>
        <p:spPr/>
        <p:txBody>
          <a:bodyPr/>
          <a:lstStyle/>
          <a:p>
            <a:r>
              <a:rPr lang="pl-PL" dirty="0" err="1" smtClean="0"/>
              <a:t>Specific</a:t>
            </a:r>
            <a:r>
              <a:rPr lang="pl-PL" dirty="0" smtClean="0"/>
              <a:t> </a:t>
            </a:r>
            <a:r>
              <a:rPr lang="pl-PL" dirty="0" err="1" smtClean="0"/>
              <a:t>activities</a:t>
            </a:r>
            <a:endParaRPr lang="pl-PL" dirty="0" smtClean="0"/>
          </a:p>
          <a:p>
            <a:pPr lvl="1"/>
            <a:r>
              <a:rPr lang="pl-PL" dirty="0" smtClean="0">
                <a:hlinkClick r:id="rId2"/>
              </a:rPr>
              <a:t>EIA Directive</a:t>
            </a:r>
            <a:endParaRPr lang="pl-PL" dirty="0" smtClean="0"/>
          </a:p>
          <a:p>
            <a:pPr lvl="1"/>
            <a:r>
              <a:rPr lang="pl-PL" dirty="0" smtClean="0">
                <a:hlinkClick r:id="rId3"/>
              </a:rPr>
              <a:t>IED Directive</a:t>
            </a:r>
            <a:endParaRPr lang="pl-PL" dirty="0" smtClean="0"/>
          </a:p>
          <a:p>
            <a:pPr lvl="1"/>
            <a:r>
              <a:rPr lang="pl-PL" dirty="0" smtClean="0">
                <a:hlinkClick r:id="rId4"/>
              </a:rPr>
              <a:t>Habitat Directive</a:t>
            </a:r>
            <a:endParaRPr lang="pl-PL" dirty="0" smtClean="0"/>
          </a:p>
          <a:p>
            <a:pPr lvl="1"/>
            <a:r>
              <a:rPr lang="pl-PL" dirty="0" err="1" smtClean="0">
                <a:hlinkClick r:id="rId5"/>
              </a:rPr>
              <a:t>Seveso</a:t>
            </a:r>
            <a:r>
              <a:rPr lang="pl-PL" dirty="0" smtClean="0">
                <a:hlinkClick r:id="rId5"/>
              </a:rPr>
              <a:t> III Directive</a:t>
            </a:r>
            <a:endParaRPr lang="pl-PL" dirty="0" smtClean="0"/>
          </a:p>
          <a:p>
            <a:pPr lvl="1"/>
            <a:r>
              <a:rPr lang="pl-PL" dirty="0" err="1"/>
              <a:t>o</a:t>
            </a:r>
            <a:r>
              <a:rPr lang="pl-PL" dirty="0" err="1" smtClean="0"/>
              <a:t>ther</a:t>
            </a:r>
            <a:r>
              <a:rPr lang="pl-PL" dirty="0" smtClean="0"/>
              <a:t> </a:t>
            </a:r>
            <a:r>
              <a:rPr lang="pl-PL" dirty="0" err="1" smtClean="0"/>
              <a:t>directives</a:t>
            </a:r>
            <a:endParaRPr lang="pl-PL" dirty="0" smtClean="0"/>
          </a:p>
          <a:p>
            <a:r>
              <a:rPr lang="pl-PL" dirty="0" err="1" smtClean="0"/>
              <a:t>Plans</a:t>
            </a:r>
            <a:r>
              <a:rPr lang="pl-PL" dirty="0" smtClean="0"/>
              <a:t> and </a:t>
            </a:r>
            <a:r>
              <a:rPr lang="pl-PL" dirty="0" err="1" smtClean="0"/>
              <a:t>programs</a:t>
            </a:r>
            <a:endParaRPr lang="pl-PL" dirty="0" smtClean="0"/>
          </a:p>
          <a:p>
            <a:pPr lvl="1"/>
            <a:r>
              <a:rPr lang="pl-PL" dirty="0" smtClean="0">
                <a:hlinkClick r:id="rId6"/>
              </a:rPr>
              <a:t>Public </a:t>
            </a:r>
            <a:r>
              <a:rPr lang="pl-PL" dirty="0" err="1" smtClean="0">
                <a:hlinkClick r:id="rId6"/>
              </a:rPr>
              <a:t>Participation</a:t>
            </a:r>
            <a:r>
              <a:rPr lang="pl-PL" dirty="0" smtClean="0">
                <a:hlinkClick r:id="rId6"/>
              </a:rPr>
              <a:t> Directive</a:t>
            </a:r>
            <a:endParaRPr lang="pl-PL" dirty="0" smtClean="0"/>
          </a:p>
          <a:p>
            <a:pPr lvl="1"/>
            <a:r>
              <a:rPr lang="pl-PL" dirty="0" smtClean="0">
                <a:hlinkClick r:id="rId7"/>
              </a:rPr>
              <a:t>SEA Directive</a:t>
            </a:r>
            <a:endParaRPr lang="pl-PL" dirty="0" smtClean="0"/>
          </a:p>
          <a:p>
            <a:pPr lvl="1"/>
            <a:r>
              <a:rPr lang="pl-PL" dirty="0" err="1" smtClean="0">
                <a:hlinkClick r:id="rId8"/>
              </a:rPr>
              <a:t>Water</a:t>
            </a:r>
            <a:r>
              <a:rPr lang="pl-PL" dirty="0" smtClean="0">
                <a:hlinkClick r:id="rId8"/>
              </a:rPr>
              <a:t> Framework Directive</a:t>
            </a:r>
            <a:endParaRPr lang="pl-PL" dirty="0" smtClean="0"/>
          </a:p>
          <a:p>
            <a:pPr lvl="1"/>
            <a:r>
              <a:rPr lang="pl-PL" dirty="0" err="1" smtClean="0">
                <a:hlinkClick r:id="rId5"/>
              </a:rPr>
              <a:t>Seveso</a:t>
            </a:r>
            <a:r>
              <a:rPr lang="pl-PL" dirty="0" smtClean="0">
                <a:hlinkClick r:id="rId5"/>
              </a:rPr>
              <a:t> III Directive</a:t>
            </a:r>
            <a:endParaRPr lang="pl-PL" dirty="0" smtClean="0"/>
          </a:p>
          <a:p>
            <a:pPr lvl="1"/>
            <a:r>
              <a:rPr lang="pl-PL" dirty="0" err="1" smtClean="0"/>
              <a:t>other</a:t>
            </a:r>
            <a:r>
              <a:rPr lang="pl-PL" dirty="0" smtClean="0"/>
              <a:t> </a:t>
            </a:r>
            <a:r>
              <a:rPr lang="pl-PL" dirty="0" err="1" smtClean="0"/>
              <a:t>directives</a:t>
            </a:r>
            <a:endParaRPr lang="pl-PL" dirty="0" smtClean="0"/>
          </a:p>
        </p:txBody>
      </p:sp>
    </p:spTree>
    <p:extLst>
      <p:ext uri="{BB962C8B-B14F-4D97-AF65-F5344CB8AC3E}">
        <p14:creationId xmlns:p14="http://schemas.microsoft.com/office/powerpoint/2010/main" val="23124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Activities</a:t>
            </a:r>
            <a:r>
              <a:rPr lang="pl-PL" dirty="0"/>
              <a:t> </a:t>
            </a:r>
            <a:r>
              <a:rPr lang="pl-PL" dirty="0" err="1"/>
              <a:t>covered</a:t>
            </a:r>
            <a:r>
              <a:rPr lang="pl-PL" dirty="0"/>
              <a:t/>
            </a:r>
            <a:br>
              <a:rPr lang="pl-PL" dirty="0"/>
            </a:br>
            <a:endParaRPr lang="pl-PL" dirty="0"/>
          </a:p>
        </p:txBody>
      </p:sp>
      <p:sp>
        <p:nvSpPr>
          <p:cNvPr id="3" name="Symbol zastępczy zawartości 2"/>
          <p:cNvSpPr>
            <a:spLocks noGrp="1"/>
          </p:cNvSpPr>
          <p:nvPr>
            <p:ph idx="1"/>
          </p:nvPr>
        </p:nvSpPr>
        <p:spPr/>
        <p:txBody>
          <a:bodyPr/>
          <a:lstStyle/>
          <a:p>
            <a:r>
              <a:rPr lang="en-US" altLang="pl-PL" dirty="0" smtClean="0"/>
              <a:t>Art.6.1 </a:t>
            </a:r>
            <a:r>
              <a:rPr lang="en-US" altLang="pl-PL" dirty="0"/>
              <a:t>a) - list of activities in Annex I</a:t>
            </a:r>
          </a:p>
          <a:p>
            <a:pPr marL="782638" lvl="1">
              <a:lnSpc>
                <a:spcPct val="90000"/>
              </a:lnSpc>
              <a:buClr>
                <a:srgbClr val="000000"/>
              </a:buClr>
            </a:pPr>
            <a:r>
              <a:rPr lang="en-US" altLang="pl-PL" sz="2000" dirty="0"/>
              <a:t>based on EIA Directive Annex I and IPPC Directive</a:t>
            </a:r>
          </a:p>
          <a:p>
            <a:pPr marL="782638" lvl="1">
              <a:lnSpc>
                <a:spcPct val="90000"/>
              </a:lnSpc>
              <a:buClr>
                <a:srgbClr val="000000"/>
              </a:buClr>
            </a:pPr>
            <a:r>
              <a:rPr lang="en-US" altLang="pl-PL" sz="2000" dirty="0"/>
              <a:t>any other activity subject to domestic EIA (point 20)</a:t>
            </a:r>
          </a:p>
          <a:p>
            <a:pPr>
              <a:lnSpc>
                <a:spcPct val="90000"/>
              </a:lnSpc>
              <a:buClr>
                <a:srgbClr val="000000"/>
              </a:buClr>
            </a:pPr>
            <a:r>
              <a:rPr lang="en-US" altLang="pl-PL" dirty="0"/>
              <a:t>Art. 6.1 b) - other activities „which may have a significant </a:t>
            </a:r>
            <a:r>
              <a:rPr lang="en-US" altLang="pl-PL" dirty="0" err="1" smtClean="0"/>
              <a:t>ef</a:t>
            </a:r>
            <a:r>
              <a:rPr lang="pl-PL" altLang="pl-PL" dirty="0" smtClean="0"/>
              <a:t>f</a:t>
            </a:r>
            <a:r>
              <a:rPr lang="en-US" altLang="pl-PL" dirty="0" err="1" smtClean="0"/>
              <a:t>ect</a:t>
            </a:r>
            <a:r>
              <a:rPr lang="en-US" altLang="pl-PL" dirty="0" smtClean="0"/>
              <a:t> </a:t>
            </a:r>
            <a:r>
              <a:rPr lang="en-US" altLang="pl-PL" dirty="0"/>
              <a:t>on environment”</a:t>
            </a:r>
          </a:p>
          <a:p>
            <a:pPr marL="782638" lvl="1">
              <a:lnSpc>
                <a:spcPct val="90000"/>
              </a:lnSpc>
              <a:buClr>
                <a:srgbClr val="000000"/>
              </a:buClr>
            </a:pPr>
            <a:r>
              <a:rPr lang="en-US" altLang="pl-PL" sz="2000" dirty="0"/>
              <a:t>language to cover EIA Directive Annex II projects </a:t>
            </a:r>
          </a:p>
          <a:p>
            <a:pPr marL="782638" lvl="1">
              <a:lnSpc>
                <a:spcPct val="90000"/>
              </a:lnSpc>
              <a:buClr>
                <a:srgbClr val="000000"/>
              </a:buClr>
            </a:pPr>
            <a:r>
              <a:rPr lang="en-US" altLang="pl-PL" sz="2000" dirty="0"/>
              <a:t>„Parties shall determine...” = </a:t>
            </a:r>
            <a:r>
              <a:rPr lang="en-US" altLang="pl-PL" sz="2000" dirty="0" smtClean="0"/>
              <a:t>screening</a:t>
            </a:r>
            <a:r>
              <a:rPr lang="pl-PL" altLang="pl-PL" sz="2000" dirty="0" smtClean="0"/>
              <a:t> and test (para 43-47 of </a:t>
            </a:r>
            <a:r>
              <a:rPr lang="pl-PL" altLang="pl-PL" sz="2000" dirty="0" err="1" smtClean="0"/>
              <a:t>Maastricht</a:t>
            </a:r>
            <a:r>
              <a:rPr lang="pl-PL" altLang="pl-PL" sz="2000" dirty="0" smtClean="0"/>
              <a:t> PP </a:t>
            </a:r>
            <a:r>
              <a:rPr lang="pl-PL" altLang="pl-PL" sz="2000" dirty="0" err="1" smtClean="0"/>
              <a:t>Rec</a:t>
            </a:r>
            <a:r>
              <a:rPr lang="pl-PL" altLang="pl-PL" sz="2000" dirty="0" smtClean="0"/>
              <a:t>)</a:t>
            </a:r>
            <a:r>
              <a:rPr lang="en-US" altLang="pl-PL" sz="2000" dirty="0" smtClean="0"/>
              <a:t> </a:t>
            </a:r>
            <a:endParaRPr lang="en-US" altLang="pl-PL" sz="2000" dirty="0"/>
          </a:p>
          <a:p>
            <a:pPr>
              <a:lnSpc>
                <a:spcPct val="90000"/>
              </a:lnSpc>
              <a:buClr>
                <a:srgbClr val="000000"/>
              </a:buClr>
            </a:pPr>
            <a:r>
              <a:rPr lang="en-US" altLang="pl-PL" dirty="0"/>
              <a:t>Changes and </a:t>
            </a:r>
            <a:r>
              <a:rPr lang="en-US" altLang="pl-PL" dirty="0" smtClean="0"/>
              <a:t>extensions</a:t>
            </a:r>
            <a:r>
              <a:rPr lang="pl-PL" altLang="pl-PL" dirty="0" smtClean="0"/>
              <a:t> </a:t>
            </a:r>
          </a:p>
          <a:p>
            <a:endParaRPr lang="pl-PL" dirty="0"/>
          </a:p>
        </p:txBody>
      </p:sp>
    </p:spTree>
    <p:extLst>
      <p:ext uri="{BB962C8B-B14F-4D97-AF65-F5344CB8AC3E}">
        <p14:creationId xmlns:p14="http://schemas.microsoft.com/office/powerpoint/2010/main" val="985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Concept</a:t>
            </a:r>
            <a:r>
              <a:rPr lang="pl-PL" dirty="0" smtClean="0"/>
              <a:t> of </a:t>
            </a:r>
            <a:r>
              <a:rPr lang="pl-PL" dirty="0" err="1" smtClean="0"/>
              <a:t>activity</a:t>
            </a:r>
            <a:endParaRPr lang="pl-PL" dirty="0"/>
          </a:p>
        </p:txBody>
      </p:sp>
      <p:sp>
        <p:nvSpPr>
          <p:cNvPr id="3" name="Symbol zastępczy zawartości 2"/>
          <p:cNvSpPr>
            <a:spLocks noGrp="1"/>
          </p:cNvSpPr>
          <p:nvPr>
            <p:ph idx="1"/>
          </p:nvPr>
        </p:nvSpPr>
        <p:spPr/>
        <p:txBody>
          <a:bodyPr/>
          <a:lstStyle/>
          <a:p>
            <a:r>
              <a:rPr lang="pl-PL" altLang="pl-PL" dirty="0" err="1" smtClean="0"/>
              <a:t>Proposed</a:t>
            </a:r>
            <a:r>
              <a:rPr lang="pl-PL" altLang="pl-PL" dirty="0" smtClean="0"/>
              <a:t> </a:t>
            </a:r>
            <a:r>
              <a:rPr lang="pl-PL" altLang="pl-PL" dirty="0" err="1" smtClean="0"/>
              <a:t>activity</a:t>
            </a:r>
            <a:r>
              <a:rPr lang="pl-PL" altLang="pl-PL" dirty="0" smtClean="0"/>
              <a:t> </a:t>
            </a:r>
            <a:r>
              <a:rPr lang="pl-PL" altLang="pl-PL" dirty="0" err="1"/>
              <a:t>under</a:t>
            </a:r>
            <a:r>
              <a:rPr lang="pl-PL" altLang="pl-PL" dirty="0"/>
              <a:t> </a:t>
            </a:r>
            <a:r>
              <a:rPr lang="pl-PL" altLang="pl-PL" dirty="0" err="1"/>
              <a:t>Aarhus</a:t>
            </a:r>
            <a:r>
              <a:rPr lang="pl-PL" altLang="pl-PL" dirty="0"/>
              <a:t>  </a:t>
            </a:r>
            <a:r>
              <a:rPr lang="pl-PL" altLang="pl-PL" dirty="0" smtClean="0"/>
              <a:t>and „</a:t>
            </a:r>
            <a:r>
              <a:rPr lang="pl-PL" altLang="pl-PL" dirty="0" err="1" smtClean="0"/>
              <a:t>proposed</a:t>
            </a:r>
            <a:r>
              <a:rPr lang="pl-PL" altLang="pl-PL" dirty="0" smtClean="0"/>
              <a:t> </a:t>
            </a:r>
            <a:r>
              <a:rPr lang="pl-PL" altLang="pl-PL" dirty="0" err="1"/>
              <a:t>activity</a:t>
            </a:r>
            <a:r>
              <a:rPr lang="pl-PL" altLang="pl-PL" dirty="0"/>
              <a:t>” </a:t>
            </a:r>
            <a:r>
              <a:rPr lang="pl-PL" altLang="pl-PL" dirty="0" err="1"/>
              <a:t>under</a:t>
            </a:r>
            <a:r>
              <a:rPr lang="pl-PL" altLang="pl-PL" dirty="0"/>
              <a:t> </a:t>
            </a:r>
            <a:r>
              <a:rPr lang="pl-PL" altLang="pl-PL" dirty="0" smtClean="0"/>
              <a:t> </a:t>
            </a:r>
            <a:r>
              <a:rPr lang="pl-PL" altLang="pl-PL" dirty="0" err="1"/>
              <a:t>Espoo</a:t>
            </a:r>
            <a:r>
              <a:rPr lang="pl-PL" altLang="pl-PL" dirty="0"/>
              <a:t> </a:t>
            </a:r>
            <a:r>
              <a:rPr lang="pl-PL" altLang="pl-PL" dirty="0" err="1" smtClean="0"/>
              <a:t>Convention</a:t>
            </a:r>
            <a:r>
              <a:rPr lang="pl-PL" altLang="pl-PL" dirty="0" smtClean="0"/>
              <a:t> and „</a:t>
            </a:r>
            <a:r>
              <a:rPr lang="pl-PL" altLang="pl-PL" dirty="0" err="1" smtClean="0"/>
              <a:t>project</a:t>
            </a:r>
            <a:r>
              <a:rPr lang="pl-PL" altLang="pl-PL" dirty="0" smtClean="0"/>
              <a:t>” </a:t>
            </a:r>
            <a:r>
              <a:rPr lang="pl-PL" altLang="pl-PL" dirty="0" err="1" smtClean="0"/>
              <a:t>under</a:t>
            </a:r>
            <a:r>
              <a:rPr lang="pl-PL" altLang="pl-PL" dirty="0" smtClean="0"/>
              <a:t> EIA Directive</a:t>
            </a:r>
          </a:p>
          <a:p>
            <a:r>
              <a:rPr lang="pl-PL" dirty="0"/>
              <a:t>Definition of </a:t>
            </a:r>
            <a:r>
              <a:rPr lang="pl-PL" dirty="0" err="1"/>
              <a:t>porject</a:t>
            </a:r>
            <a:r>
              <a:rPr lang="pl-PL" dirty="0"/>
              <a:t> </a:t>
            </a:r>
            <a:r>
              <a:rPr lang="pl-PL" dirty="0" err="1"/>
              <a:t>under</a:t>
            </a:r>
            <a:r>
              <a:rPr lang="pl-PL" dirty="0"/>
              <a:t> EIA Directive (</a:t>
            </a:r>
            <a:r>
              <a:rPr lang="pl-PL" altLang="pl-PL" dirty="0"/>
              <a:t>art. 1.2.(a): </a:t>
            </a:r>
          </a:p>
          <a:p>
            <a:pPr marL="457200" lvl="1" indent="0">
              <a:buNone/>
            </a:pPr>
            <a:r>
              <a:rPr lang="pl-PL" dirty="0"/>
              <a:t>	</a:t>
            </a:r>
            <a:r>
              <a:rPr lang="en-US" dirty="0"/>
              <a:t>- the execution of construction works or of other installations or schemes,</a:t>
            </a:r>
          </a:p>
          <a:p>
            <a:pPr marL="457200" lvl="1" indent="0">
              <a:buNone/>
            </a:pPr>
            <a:r>
              <a:rPr lang="en-US" dirty="0"/>
              <a:t>- other interventions in the natural surroundings and landscape including those involving the</a:t>
            </a:r>
            <a:r>
              <a:rPr lang="pl-PL" dirty="0"/>
              <a:t> </a:t>
            </a:r>
            <a:r>
              <a:rPr lang="pl-PL" dirty="0" err="1"/>
              <a:t>extraction</a:t>
            </a:r>
            <a:r>
              <a:rPr lang="pl-PL" dirty="0"/>
              <a:t> of </a:t>
            </a:r>
            <a:r>
              <a:rPr lang="pl-PL" dirty="0" err="1"/>
              <a:t>mineral</a:t>
            </a:r>
            <a:r>
              <a:rPr lang="pl-PL" dirty="0"/>
              <a:t> </a:t>
            </a:r>
            <a:r>
              <a:rPr lang="pl-PL" dirty="0" err="1"/>
              <a:t>resources</a:t>
            </a:r>
            <a:endParaRPr lang="pl-PL" dirty="0"/>
          </a:p>
          <a:p>
            <a:r>
              <a:rPr lang="pl-PL" dirty="0" err="1"/>
              <a:t>Broad</a:t>
            </a:r>
            <a:r>
              <a:rPr lang="pl-PL" dirty="0"/>
              <a:t> </a:t>
            </a:r>
            <a:r>
              <a:rPr lang="pl-PL" dirty="0" err="1"/>
              <a:t>definition</a:t>
            </a:r>
            <a:r>
              <a:rPr lang="pl-PL" dirty="0"/>
              <a:t> of „</a:t>
            </a:r>
            <a:r>
              <a:rPr lang="pl-PL" dirty="0" err="1"/>
              <a:t>construction</a:t>
            </a:r>
            <a:r>
              <a:rPr lang="pl-PL" dirty="0"/>
              <a:t>”</a:t>
            </a:r>
          </a:p>
          <a:p>
            <a:pPr lvl="1"/>
            <a:r>
              <a:rPr lang="pl-PL" altLang="pl-PL" dirty="0" err="1"/>
              <a:t>modernisation</a:t>
            </a:r>
            <a:r>
              <a:rPr lang="pl-PL" altLang="pl-PL" dirty="0"/>
              <a:t> of </a:t>
            </a:r>
            <a:r>
              <a:rPr lang="pl-PL" altLang="pl-PL" dirty="0" err="1"/>
              <a:t>existing</a:t>
            </a:r>
            <a:r>
              <a:rPr lang="pl-PL" altLang="pl-PL" dirty="0"/>
              <a:t> </a:t>
            </a:r>
            <a:r>
              <a:rPr lang="pl-PL" altLang="pl-PL" dirty="0" err="1"/>
              <a:t>road</a:t>
            </a:r>
            <a:r>
              <a:rPr lang="pl-PL" altLang="pl-PL" dirty="0"/>
              <a:t>  (</a:t>
            </a:r>
            <a:r>
              <a:rPr lang="pl-PL" altLang="pl-PL" dirty="0">
                <a:hlinkClick r:id="rId2"/>
              </a:rPr>
              <a:t>C-142/07</a:t>
            </a:r>
            <a:r>
              <a:rPr lang="pl-PL" altLang="pl-PL" dirty="0"/>
              <a:t> CODA)</a:t>
            </a:r>
            <a:endParaRPr lang="pl-PL" dirty="0"/>
          </a:p>
          <a:p>
            <a:pPr lvl="1"/>
            <a:r>
              <a:rPr lang="pl-PL" dirty="0" err="1"/>
              <a:t>demolition</a:t>
            </a:r>
            <a:r>
              <a:rPr lang="pl-PL" dirty="0"/>
              <a:t> </a:t>
            </a:r>
            <a:r>
              <a:rPr lang="pl-PL" dirty="0" err="1"/>
              <a:t>works</a:t>
            </a:r>
            <a:r>
              <a:rPr lang="pl-PL" dirty="0"/>
              <a:t>  (</a:t>
            </a:r>
            <a:r>
              <a:rPr lang="pl-PL" dirty="0">
                <a:hlinkClick r:id="rId3"/>
              </a:rPr>
              <a:t>C-50/09</a:t>
            </a:r>
            <a:r>
              <a:rPr lang="pl-PL" dirty="0"/>
              <a:t>, </a:t>
            </a:r>
            <a:r>
              <a:rPr lang="pl-PL" dirty="0" err="1"/>
              <a:t>Commission</a:t>
            </a:r>
            <a:r>
              <a:rPr lang="pl-PL" dirty="0"/>
              <a:t> v. </a:t>
            </a:r>
            <a:r>
              <a:rPr lang="pl-PL" dirty="0" err="1"/>
              <a:t>Ireland</a:t>
            </a:r>
            <a:r>
              <a:rPr lang="pl-PL" dirty="0"/>
              <a:t>,)</a:t>
            </a:r>
            <a:endParaRPr lang="pl-PL" altLang="pl-PL" dirty="0"/>
          </a:p>
          <a:p>
            <a:r>
              <a:rPr lang="pl-PL" altLang="pl-PL" dirty="0" err="1"/>
              <a:t>Other</a:t>
            </a:r>
            <a:r>
              <a:rPr lang="pl-PL" altLang="pl-PL" dirty="0"/>
              <a:t> </a:t>
            </a:r>
            <a:r>
              <a:rPr lang="pl-PL" altLang="pl-PL" dirty="0" err="1"/>
              <a:t>interventions</a:t>
            </a:r>
            <a:r>
              <a:rPr lang="pl-PL" altLang="pl-PL" dirty="0"/>
              <a:t> - for </a:t>
            </a:r>
            <a:r>
              <a:rPr lang="pl-PL" altLang="pl-PL" dirty="0" err="1"/>
              <a:t>example</a:t>
            </a:r>
            <a:r>
              <a:rPr lang="pl-PL" altLang="pl-PL" dirty="0"/>
              <a:t>: </a:t>
            </a:r>
            <a:r>
              <a:rPr lang="pl-PL" altLang="pl-PL" dirty="0" err="1"/>
              <a:t>afforestation</a:t>
            </a:r>
            <a:r>
              <a:rPr lang="pl-PL" altLang="pl-PL" dirty="0"/>
              <a:t> </a:t>
            </a:r>
            <a:r>
              <a:rPr lang="pl-PL" altLang="pl-PL" dirty="0" err="1"/>
              <a:t>or</a:t>
            </a:r>
            <a:r>
              <a:rPr lang="pl-PL" altLang="pl-PL" dirty="0"/>
              <a:t> </a:t>
            </a:r>
            <a:r>
              <a:rPr lang="pl-PL" altLang="pl-PL" dirty="0" err="1"/>
              <a:t>defforestation</a:t>
            </a:r>
            <a:r>
              <a:rPr lang="pl-PL" altLang="pl-PL" dirty="0"/>
              <a:t>, </a:t>
            </a:r>
            <a:r>
              <a:rPr lang="pl-PL" altLang="pl-PL" dirty="0" err="1"/>
              <a:t>storage</a:t>
            </a:r>
            <a:r>
              <a:rPr lang="pl-PL" altLang="pl-PL" dirty="0"/>
              <a:t> of </a:t>
            </a:r>
            <a:r>
              <a:rPr lang="pl-PL" altLang="pl-PL" dirty="0" err="1"/>
              <a:t>scrap</a:t>
            </a:r>
            <a:r>
              <a:rPr lang="pl-PL" altLang="pl-PL" dirty="0"/>
              <a:t> iron, </a:t>
            </a:r>
            <a:r>
              <a:rPr lang="pl-PL" altLang="pl-PL" dirty="0" err="1"/>
              <a:t>intensive</a:t>
            </a:r>
            <a:r>
              <a:rPr lang="pl-PL" altLang="pl-PL" dirty="0"/>
              <a:t> </a:t>
            </a:r>
            <a:r>
              <a:rPr lang="pl-PL" altLang="pl-PL" dirty="0" err="1"/>
              <a:t>fish</a:t>
            </a:r>
            <a:r>
              <a:rPr lang="pl-PL" altLang="pl-PL" dirty="0"/>
              <a:t> </a:t>
            </a:r>
            <a:r>
              <a:rPr lang="pl-PL" altLang="pl-PL" dirty="0" err="1"/>
              <a:t>farming</a:t>
            </a:r>
            <a:endParaRPr lang="pl-PL" altLang="pl-PL" dirty="0"/>
          </a:p>
          <a:p>
            <a:pPr marL="0" indent="0">
              <a:buNone/>
            </a:pPr>
            <a:endParaRPr lang="en-US" altLang="pl-PL" dirty="0"/>
          </a:p>
          <a:p>
            <a:endParaRPr lang="pl-PL" dirty="0"/>
          </a:p>
        </p:txBody>
      </p:sp>
    </p:spTree>
    <p:extLst>
      <p:ext uri="{BB962C8B-B14F-4D97-AF65-F5344CB8AC3E}">
        <p14:creationId xmlns:p14="http://schemas.microsoft.com/office/powerpoint/2010/main" val="369635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Decisions</a:t>
            </a:r>
            <a:r>
              <a:rPr lang="pl-PL" dirty="0"/>
              <a:t> </a:t>
            </a:r>
            <a:r>
              <a:rPr lang="pl-PL" dirty="0" err="1"/>
              <a:t>covered</a:t>
            </a:r>
            <a:r>
              <a:rPr lang="pl-PL" dirty="0"/>
              <a:t/>
            </a:r>
            <a:br>
              <a:rPr lang="pl-PL" dirty="0"/>
            </a:br>
            <a:endParaRPr lang="pl-PL" dirty="0"/>
          </a:p>
        </p:txBody>
      </p:sp>
      <p:sp>
        <p:nvSpPr>
          <p:cNvPr id="3" name="Symbol zastępczy zawartości 2"/>
          <p:cNvSpPr>
            <a:spLocks noGrp="1"/>
          </p:cNvSpPr>
          <p:nvPr>
            <p:ph idx="1"/>
          </p:nvPr>
        </p:nvSpPr>
        <p:spPr>
          <a:xfrm>
            <a:off x="835025" y="1981200"/>
            <a:ext cx="7625407" cy="4876800"/>
          </a:xfrm>
        </p:spPr>
        <p:txBody>
          <a:bodyPr/>
          <a:lstStyle/>
          <a:p>
            <a:r>
              <a:rPr lang="en-US" altLang="pl-PL" sz="2400" dirty="0" smtClean="0"/>
              <a:t>Multiple </a:t>
            </a:r>
            <a:r>
              <a:rPr lang="en-US" altLang="pl-PL" sz="2400" dirty="0" err="1"/>
              <a:t>decisionmaking</a:t>
            </a:r>
            <a:endParaRPr lang="en-US" altLang="pl-PL" sz="2400" dirty="0"/>
          </a:p>
          <a:p>
            <a:pPr marL="782638" lvl="1">
              <a:buClr>
                <a:srgbClr val="000000"/>
              </a:buClr>
            </a:pPr>
            <a:r>
              <a:rPr lang="en-US" altLang="pl-PL" dirty="0"/>
              <a:t>Public participation only once?</a:t>
            </a:r>
          </a:p>
          <a:p>
            <a:pPr marL="782638" lvl="1">
              <a:buClr>
                <a:srgbClr val="000000"/>
              </a:buClr>
            </a:pPr>
            <a:r>
              <a:rPr lang="en-US" altLang="pl-PL" dirty="0"/>
              <a:t>Public participation with each decision?</a:t>
            </a:r>
          </a:p>
          <a:p>
            <a:pPr>
              <a:buClr>
                <a:srgbClr val="000000"/>
              </a:buClr>
            </a:pPr>
            <a:r>
              <a:rPr lang="en-US" altLang="pl-PL" sz="2400" dirty="0"/>
              <a:t>Criteria</a:t>
            </a:r>
          </a:p>
          <a:p>
            <a:pPr marL="782638" lvl="1">
              <a:buClr>
                <a:srgbClr val="000000"/>
              </a:buClr>
            </a:pPr>
            <a:r>
              <a:rPr lang="en-US" altLang="pl-PL" dirty="0"/>
              <a:t>Regulatory  vs financing </a:t>
            </a:r>
          </a:p>
          <a:p>
            <a:pPr marL="782638" lvl="1">
              <a:buClr>
                <a:srgbClr val="000000"/>
              </a:buClr>
            </a:pPr>
            <a:r>
              <a:rPr lang="en-US" altLang="pl-PL" dirty="0"/>
              <a:t>Regulatory vs agreements </a:t>
            </a:r>
            <a:r>
              <a:rPr lang="en-US" altLang="pl-PL" dirty="0">
                <a:solidFill>
                  <a:srgbClr val="FF0000"/>
                </a:solidFill>
              </a:rPr>
              <a:t>(</a:t>
            </a:r>
            <a:r>
              <a:rPr lang="en-US" altLang="pl-PL" dirty="0">
                <a:solidFill>
                  <a:srgbClr val="FF0000"/>
                </a:solidFill>
                <a:hlinkClick r:id="rId2"/>
              </a:rPr>
              <a:t>ACC/C/22 France</a:t>
            </a:r>
            <a:r>
              <a:rPr lang="en-US" altLang="pl-PL" dirty="0">
                <a:solidFill>
                  <a:srgbClr val="FF0000"/>
                </a:solidFill>
              </a:rPr>
              <a:t>)</a:t>
            </a:r>
          </a:p>
          <a:p>
            <a:pPr marL="782638" lvl="1">
              <a:buClr>
                <a:srgbClr val="000000"/>
              </a:buClr>
            </a:pPr>
            <a:r>
              <a:rPr lang="en-US" altLang="pl-PL" dirty="0"/>
              <a:t>„Whether to permit”</a:t>
            </a:r>
          </a:p>
          <a:p>
            <a:pPr marL="782638" lvl="1">
              <a:buClr>
                <a:srgbClr val="000000"/>
              </a:buClr>
            </a:pPr>
            <a:r>
              <a:rPr lang="en-US" altLang="pl-PL" dirty="0"/>
              <a:t>Significance test </a:t>
            </a:r>
            <a:r>
              <a:rPr lang="en-US" altLang="pl-PL" dirty="0">
                <a:solidFill>
                  <a:srgbClr val="FF0000"/>
                </a:solidFill>
              </a:rPr>
              <a:t>(</a:t>
            </a:r>
            <a:r>
              <a:rPr lang="en-US" altLang="pl-PL" dirty="0">
                <a:solidFill>
                  <a:srgbClr val="FF0000"/>
                </a:solidFill>
                <a:hlinkClick r:id="rId3"/>
              </a:rPr>
              <a:t>ACC/C/17 –EU </a:t>
            </a:r>
            <a:r>
              <a:rPr lang="en-US" altLang="pl-PL" dirty="0">
                <a:solidFill>
                  <a:srgbClr val="FF0000"/>
                </a:solidFill>
              </a:rPr>
              <a:t>)</a:t>
            </a:r>
          </a:p>
          <a:p>
            <a:pPr>
              <a:buClr>
                <a:srgbClr val="000000"/>
              </a:buClr>
            </a:pPr>
            <a:r>
              <a:rPr lang="en-US" altLang="pl-PL" sz="2400" dirty="0"/>
              <a:t>EU requirements</a:t>
            </a:r>
          </a:p>
          <a:p>
            <a:pPr marL="782638" lvl="1">
              <a:buClr>
                <a:srgbClr val="000000"/>
              </a:buClr>
            </a:pPr>
            <a:r>
              <a:rPr lang="en-US" altLang="pl-PL" dirty="0"/>
              <a:t>PP required for development consent  with EIA and </a:t>
            </a:r>
            <a:r>
              <a:rPr lang="en-US" altLang="pl-PL" dirty="0" smtClean="0"/>
              <a:t>IPPC</a:t>
            </a:r>
            <a:r>
              <a:rPr lang="pl-PL" altLang="pl-PL" dirty="0" smtClean="0"/>
              <a:t> (IED)</a:t>
            </a:r>
            <a:r>
              <a:rPr lang="en-US" altLang="pl-PL" dirty="0" smtClean="0"/>
              <a:t> </a:t>
            </a:r>
            <a:r>
              <a:rPr lang="en-US" altLang="pl-PL" dirty="0"/>
              <a:t>permit</a:t>
            </a:r>
          </a:p>
          <a:p>
            <a:pPr marL="1182688" lvl="2">
              <a:buClr>
                <a:srgbClr val="000000"/>
              </a:buClr>
            </a:pPr>
            <a:r>
              <a:rPr lang="en-US" altLang="pl-PL" sz="1400" dirty="0"/>
              <a:t>EIA seen in the context of Crystal Palace (C-508/03</a:t>
            </a:r>
            <a:r>
              <a:rPr lang="en-US" altLang="pl-PL" sz="1400" dirty="0" smtClean="0"/>
              <a:t>)</a:t>
            </a:r>
            <a:endParaRPr lang="pl-PL" altLang="pl-PL" sz="1400" dirty="0" smtClean="0"/>
          </a:p>
          <a:p>
            <a:pPr marL="1182688" lvl="2">
              <a:buClr>
                <a:srgbClr val="000000"/>
              </a:buClr>
            </a:pPr>
            <a:r>
              <a:rPr lang="pl-PL" altLang="pl-PL" sz="1400" dirty="0" err="1" smtClean="0"/>
              <a:t>Reconsiderations</a:t>
            </a:r>
            <a:r>
              <a:rPr lang="pl-PL" altLang="pl-PL" sz="1400" dirty="0" smtClean="0"/>
              <a:t> and </a:t>
            </a:r>
            <a:r>
              <a:rPr lang="pl-PL" altLang="pl-PL" sz="1400" dirty="0" err="1" smtClean="0"/>
              <a:t>updates</a:t>
            </a:r>
            <a:endParaRPr lang="en-US" altLang="pl-PL" sz="1400" dirty="0"/>
          </a:p>
          <a:p>
            <a:pPr marL="782638" lvl="1">
              <a:buClr>
                <a:srgbClr val="000000"/>
              </a:buClr>
            </a:pPr>
            <a:r>
              <a:rPr lang="en-US" altLang="pl-PL" dirty="0"/>
              <a:t>habitat </a:t>
            </a:r>
            <a:r>
              <a:rPr lang="en-US" altLang="pl-PL" dirty="0" smtClean="0"/>
              <a:t>assessment</a:t>
            </a:r>
            <a:r>
              <a:rPr lang="pl-PL" altLang="pl-PL" dirty="0" smtClean="0"/>
              <a:t> </a:t>
            </a:r>
            <a:endParaRPr lang="en-US" altLang="pl-PL" dirty="0"/>
          </a:p>
          <a:p>
            <a:endParaRPr lang="pl-PL" dirty="0"/>
          </a:p>
        </p:txBody>
      </p:sp>
    </p:spTree>
    <p:extLst>
      <p:ext uri="{BB962C8B-B14F-4D97-AF65-F5344CB8AC3E}">
        <p14:creationId xmlns:p14="http://schemas.microsoft.com/office/powerpoint/2010/main" val="147769971"/>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1546</Words>
  <Application>Microsoft Office PowerPoint</Application>
  <PresentationFormat>Bildschirmpräsentation (4:3)</PresentationFormat>
  <Paragraphs>185</Paragraphs>
  <Slides>14</Slides>
  <Notes>5</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Standarddesign</vt:lpstr>
      <vt:lpstr>Jerzy Jendrośka Public participation in environmental  decision-making – scope of application</vt:lpstr>
      <vt:lpstr>Content</vt:lpstr>
      <vt:lpstr>Public participation in environmental protection – historical development</vt:lpstr>
      <vt:lpstr>Public participation pillar in the Aarhus Convention </vt:lpstr>
      <vt:lpstr>Legal nature of obligations</vt:lpstr>
      <vt:lpstr>Public participation in EU law</vt:lpstr>
      <vt:lpstr>Activities covered </vt:lpstr>
      <vt:lpstr>Concept of activity</vt:lpstr>
      <vt:lpstr>Decisions covered </vt:lpstr>
      <vt:lpstr>Reconsiderations and updates – art.6.10 Aarhus</vt:lpstr>
      <vt:lpstr>Subjects of obligations</vt:lpstr>
      <vt:lpstr>Subjects of rights </vt:lpstr>
      <vt:lpstr> Requirement for „early public participation, when all options are open” (art.6.4) </vt:lpstr>
      <vt:lpstr>Approach to judicial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Geibel Annette</cp:lastModifiedBy>
  <cp:revision>115</cp:revision>
  <dcterms:created xsi:type="dcterms:W3CDTF">2010-08-05T12:57:03Z</dcterms:created>
  <dcterms:modified xsi:type="dcterms:W3CDTF">2015-02-10T11:26:32Z</dcterms:modified>
</cp:coreProperties>
</file>