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3"/>
  </p:notesMasterIdLst>
  <p:handoutMasterIdLst>
    <p:handoutMasterId r:id="rId44"/>
  </p:handoutMasterIdLst>
  <p:sldIdLst>
    <p:sldId id="257" r:id="rId2"/>
    <p:sldId id="304" r:id="rId3"/>
    <p:sldId id="305" r:id="rId4"/>
    <p:sldId id="292" r:id="rId5"/>
    <p:sldId id="258" r:id="rId6"/>
    <p:sldId id="290" r:id="rId7"/>
    <p:sldId id="291" r:id="rId8"/>
    <p:sldId id="293" r:id="rId9"/>
    <p:sldId id="294" r:id="rId10"/>
    <p:sldId id="296" r:id="rId11"/>
    <p:sldId id="297" r:id="rId12"/>
    <p:sldId id="298" r:id="rId13"/>
    <p:sldId id="306" r:id="rId14"/>
    <p:sldId id="329" r:id="rId15"/>
    <p:sldId id="307" r:id="rId16"/>
    <p:sldId id="308" r:id="rId17"/>
    <p:sldId id="299" r:id="rId18"/>
    <p:sldId id="309" r:id="rId19"/>
    <p:sldId id="300" r:id="rId20"/>
    <p:sldId id="301" r:id="rId21"/>
    <p:sldId id="310" r:id="rId22"/>
    <p:sldId id="302" r:id="rId23"/>
    <p:sldId id="303" r:id="rId24"/>
    <p:sldId id="314" r:id="rId25"/>
    <p:sldId id="315" r:id="rId26"/>
    <p:sldId id="316" r:id="rId27"/>
    <p:sldId id="318" r:id="rId28"/>
    <p:sldId id="319" r:id="rId29"/>
    <p:sldId id="317" r:id="rId30"/>
    <p:sldId id="311" r:id="rId31"/>
    <p:sldId id="312" r:id="rId32"/>
    <p:sldId id="313" r:id="rId33"/>
    <p:sldId id="326" r:id="rId34"/>
    <p:sldId id="327" r:id="rId35"/>
    <p:sldId id="328" r:id="rId36"/>
    <p:sldId id="320" r:id="rId37"/>
    <p:sldId id="321" r:id="rId38"/>
    <p:sldId id="322" r:id="rId39"/>
    <p:sldId id="324" r:id="rId40"/>
    <p:sldId id="325" r:id="rId41"/>
    <p:sldId id="323" r:id="rId42"/>
  </p:sldIdLst>
  <p:sldSz cx="9144000" cy="6858000" type="screen4x3"/>
  <p:notesSz cx="6669088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3C8B"/>
    <a:srgbClr val="976F45"/>
    <a:srgbClr val="88827E"/>
    <a:srgbClr val="00003E"/>
    <a:srgbClr val="00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660" autoAdjust="0"/>
  </p:normalViewPr>
  <p:slideViewPr>
    <p:cSldViewPr>
      <p:cViewPr varScale="1">
        <p:scale>
          <a:sx n="74" d="100"/>
          <a:sy n="74" d="100"/>
        </p:scale>
        <p:origin x="-9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3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1608" y="1464"/>
      </p:cViewPr>
      <p:guideLst>
        <p:guide orient="horz" pos="3127"/>
        <p:guide pos="21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8F8E34-FD03-4FD8-AE10-E48084B46547}" type="doc">
      <dgm:prSet loTypeId="urn:microsoft.com/office/officeart/2005/8/layout/venn1" loCatId="relationship" qsTypeId="urn:microsoft.com/office/officeart/2005/8/quickstyle/simple1" qsCatId="simple" csTypeId="urn:microsoft.com/office/officeart/2005/8/colors/accent2_2" csCatId="accent2" phldr="1"/>
      <dgm:spPr/>
    </dgm:pt>
    <dgm:pt modelId="{F6F204EE-52FC-4C96-AFB2-EFA5437482E6}">
      <dgm:prSet phldrT="[Text]"/>
      <dgm:spPr/>
      <dgm:t>
        <a:bodyPr/>
        <a:lstStyle/>
        <a:p>
          <a:r>
            <a:rPr lang="en-IE" b="1" dirty="0" smtClean="0"/>
            <a:t>Aarhus</a:t>
          </a:r>
        </a:p>
        <a:p>
          <a:r>
            <a:rPr lang="en-IE" b="1" dirty="0" smtClean="0"/>
            <a:t>Convention</a:t>
          </a:r>
          <a:endParaRPr lang="en-IE" b="1" dirty="0"/>
        </a:p>
      </dgm:t>
    </dgm:pt>
    <dgm:pt modelId="{F8D7CA9E-E56D-4521-AA38-7B4DA4A79BDC}" type="parTrans" cxnId="{92F6797B-C38A-4C9E-BF55-F5FD4E0B46C6}">
      <dgm:prSet/>
      <dgm:spPr/>
      <dgm:t>
        <a:bodyPr/>
        <a:lstStyle/>
        <a:p>
          <a:endParaRPr lang="en-IE"/>
        </a:p>
      </dgm:t>
    </dgm:pt>
    <dgm:pt modelId="{0E61AABA-9BA2-4CF3-BEF7-F2B0B284EDD9}" type="sibTrans" cxnId="{92F6797B-C38A-4C9E-BF55-F5FD4E0B46C6}">
      <dgm:prSet/>
      <dgm:spPr/>
      <dgm:t>
        <a:bodyPr/>
        <a:lstStyle/>
        <a:p>
          <a:endParaRPr lang="en-IE"/>
        </a:p>
      </dgm:t>
    </dgm:pt>
    <dgm:pt modelId="{4BB98C2D-7156-4E1B-9E68-D4787875DDFF}">
      <dgm:prSet phldrT="[Text]"/>
      <dgm:spPr/>
      <dgm:t>
        <a:bodyPr/>
        <a:lstStyle/>
        <a:p>
          <a:r>
            <a:rPr lang="en-IE" b="1" dirty="0" smtClean="0"/>
            <a:t>National</a:t>
          </a:r>
        </a:p>
        <a:p>
          <a:r>
            <a:rPr lang="en-IE" b="1" dirty="0" smtClean="0"/>
            <a:t>Law</a:t>
          </a:r>
          <a:endParaRPr lang="en-IE" b="1" dirty="0"/>
        </a:p>
      </dgm:t>
    </dgm:pt>
    <dgm:pt modelId="{AE4E1247-1BBA-4954-A68F-5987F6A37303}" type="parTrans" cxnId="{07B24689-57AB-481C-9AD7-CC6B5FB133A2}">
      <dgm:prSet/>
      <dgm:spPr/>
      <dgm:t>
        <a:bodyPr/>
        <a:lstStyle/>
        <a:p>
          <a:endParaRPr lang="en-IE"/>
        </a:p>
      </dgm:t>
    </dgm:pt>
    <dgm:pt modelId="{00AA24D5-DE71-4AB9-B68A-2D76F4D64B43}" type="sibTrans" cxnId="{07B24689-57AB-481C-9AD7-CC6B5FB133A2}">
      <dgm:prSet/>
      <dgm:spPr/>
      <dgm:t>
        <a:bodyPr/>
        <a:lstStyle/>
        <a:p>
          <a:endParaRPr lang="en-IE"/>
        </a:p>
      </dgm:t>
    </dgm:pt>
    <dgm:pt modelId="{9315C535-F1C9-4E79-8F8D-DD45F1E81925}">
      <dgm:prSet phldrT="[Text]"/>
      <dgm:spPr/>
      <dgm:t>
        <a:bodyPr/>
        <a:lstStyle/>
        <a:p>
          <a:r>
            <a:rPr lang="en-IE" b="1" dirty="0" smtClean="0"/>
            <a:t>EU Law</a:t>
          </a:r>
          <a:endParaRPr lang="en-IE" b="1" dirty="0"/>
        </a:p>
      </dgm:t>
    </dgm:pt>
    <dgm:pt modelId="{E913A704-29CF-4ECA-9563-CC633639435C}" type="parTrans" cxnId="{27BC984D-03BC-45E7-AFAE-78162E80851E}">
      <dgm:prSet/>
      <dgm:spPr/>
      <dgm:t>
        <a:bodyPr/>
        <a:lstStyle/>
        <a:p>
          <a:endParaRPr lang="en-IE"/>
        </a:p>
      </dgm:t>
    </dgm:pt>
    <dgm:pt modelId="{E0D0DD69-3D5D-4A8D-B08C-5E844D8EF610}" type="sibTrans" cxnId="{27BC984D-03BC-45E7-AFAE-78162E80851E}">
      <dgm:prSet/>
      <dgm:spPr/>
      <dgm:t>
        <a:bodyPr/>
        <a:lstStyle/>
        <a:p>
          <a:endParaRPr lang="en-IE"/>
        </a:p>
      </dgm:t>
    </dgm:pt>
    <dgm:pt modelId="{55B850D6-382D-45CA-AFC4-21776039BE55}" type="pres">
      <dgm:prSet presAssocID="{728F8E34-FD03-4FD8-AE10-E48084B46547}" presName="compositeShape" presStyleCnt="0">
        <dgm:presLayoutVars>
          <dgm:chMax val="7"/>
          <dgm:dir/>
          <dgm:resizeHandles val="exact"/>
        </dgm:presLayoutVars>
      </dgm:prSet>
      <dgm:spPr/>
    </dgm:pt>
    <dgm:pt modelId="{22B125C5-FF56-4DA1-AD1C-A6D8FB8CEC45}" type="pres">
      <dgm:prSet presAssocID="{F6F204EE-52FC-4C96-AFB2-EFA5437482E6}" presName="circ1" presStyleLbl="vennNode1" presStyleIdx="0" presStyleCnt="3" custScaleY="94134"/>
      <dgm:spPr/>
      <dgm:t>
        <a:bodyPr/>
        <a:lstStyle/>
        <a:p>
          <a:endParaRPr lang="en-IE"/>
        </a:p>
      </dgm:t>
    </dgm:pt>
    <dgm:pt modelId="{DEE654ED-4D41-45F3-8183-F4898FCD0EBB}" type="pres">
      <dgm:prSet presAssocID="{F6F204EE-52FC-4C96-AFB2-EFA5437482E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CDF0DD92-C575-4D86-B923-65E37B26C2C5}" type="pres">
      <dgm:prSet presAssocID="{4BB98C2D-7156-4E1B-9E68-D4787875DDFF}" presName="circ2" presStyleLbl="vennNode1" presStyleIdx="1" presStyleCnt="3"/>
      <dgm:spPr/>
      <dgm:t>
        <a:bodyPr/>
        <a:lstStyle/>
        <a:p>
          <a:endParaRPr lang="en-IE"/>
        </a:p>
      </dgm:t>
    </dgm:pt>
    <dgm:pt modelId="{8F1E706F-D7AD-4BD1-A7CA-79B42E94AAA9}" type="pres">
      <dgm:prSet presAssocID="{4BB98C2D-7156-4E1B-9E68-D4787875DDF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952FB3DE-AC47-405F-9005-079FE76ABF40}" type="pres">
      <dgm:prSet presAssocID="{9315C535-F1C9-4E79-8F8D-DD45F1E81925}" presName="circ3" presStyleLbl="vennNode1" presStyleIdx="2" presStyleCnt="3" custLinFactNeighborX="1288" custLinFactNeighborY="-256"/>
      <dgm:spPr/>
      <dgm:t>
        <a:bodyPr/>
        <a:lstStyle/>
        <a:p>
          <a:endParaRPr lang="en-IE"/>
        </a:p>
      </dgm:t>
    </dgm:pt>
    <dgm:pt modelId="{76660A02-F42A-42DD-85E7-D6AD97662C6D}" type="pres">
      <dgm:prSet presAssocID="{9315C535-F1C9-4E79-8F8D-DD45F1E8192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B632B184-E816-42BC-B05F-3100974F80A2}" type="presOf" srcId="{728F8E34-FD03-4FD8-AE10-E48084B46547}" destId="{55B850D6-382D-45CA-AFC4-21776039BE55}" srcOrd="0" destOrd="0" presId="urn:microsoft.com/office/officeart/2005/8/layout/venn1"/>
    <dgm:cxn modelId="{6BE6CFDB-0C2B-4A1B-A509-5278D7606F99}" type="presOf" srcId="{F6F204EE-52FC-4C96-AFB2-EFA5437482E6}" destId="{22B125C5-FF56-4DA1-AD1C-A6D8FB8CEC45}" srcOrd="0" destOrd="0" presId="urn:microsoft.com/office/officeart/2005/8/layout/venn1"/>
    <dgm:cxn modelId="{7F6AE8C0-5DD3-42B3-819C-AF886B2645A9}" type="presOf" srcId="{9315C535-F1C9-4E79-8F8D-DD45F1E81925}" destId="{76660A02-F42A-42DD-85E7-D6AD97662C6D}" srcOrd="1" destOrd="0" presId="urn:microsoft.com/office/officeart/2005/8/layout/venn1"/>
    <dgm:cxn modelId="{189BAAED-97BE-4F5A-8C85-B2C08C5C4EC6}" type="presOf" srcId="{9315C535-F1C9-4E79-8F8D-DD45F1E81925}" destId="{952FB3DE-AC47-405F-9005-079FE76ABF40}" srcOrd="0" destOrd="0" presId="urn:microsoft.com/office/officeart/2005/8/layout/venn1"/>
    <dgm:cxn modelId="{27BC984D-03BC-45E7-AFAE-78162E80851E}" srcId="{728F8E34-FD03-4FD8-AE10-E48084B46547}" destId="{9315C535-F1C9-4E79-8F8D-DD45F1E81925}" srcOrd="2" destOrd="0" parTransId="{E913A704-29CF-4ECA-9563-CC633639435C}" sibTransId="{E0D0DD69-3D5D-4A8D-B08C-5E844D8EF610}"/>
    <dgm:cxn modelId="{9C9C13A0-DBDF-41CB-8950-5E9A3394CFA4}" type="presOf" srcId="{4BB98C2D-7156-4E1B-9E68-D4787875DDFF}" destId="{8F1E706F-D7AD-4BD1-A7CA-79B42E94AAA9}" srcOrd="1" destOrd="0" presId="urn:microsoft.com/office/officeart/2005/8/layout/venn1"/>
    <dgm:cxn modelId="{F84F96E7-6541-4E06-8D57-1521B213737A}" type="presOf" srcId="{F6F204EE-52FC-4C96-AFB2-EFA5437482E6}" destId="{DEE654ED-4D41-45F3-8183-F4898FCD0EBB}" srcOrd="1" destOrd="0" presId="urn:microsoft.com/office/officeart/2005/8/layout/venn1"/>
    <dgm:cxn modelId="{92F6797B-C38A-4C9E-BF55-F5FD4E0B46C6}" srcId="{728F8E34-FD03-4FD8-AE10-E48084B46547}" destId="{F6F204EE-52FC-4C96-AFB2-EFA5437482E6}" srcOrd="0" destOrd="0" parTransId="{F8D7CA9E-E56D-4521-AA38-7B4DA4A79BDC}" sibTransId="{0E61AABA-9BA2-4CF3-BEF7-F2B0B284EDD9}"/>
    <dgm:cxn modelId="{BE6D07D6-6A03-4BE8-80FA-AF40BB089659}" type="presOf" srcId="{4BB98C2D-7156-4E1B-9E68-D4787875DDFF}" destId="{CDF0DD92-C575-4D86-B923-65E37B26C2C5}" srcOrd="0" destOrd="0" presId="urn:microsoft.com/office/officeart/2005/8/layout/venn1"/>
    <dgm:cxn modelId="{07B24689-57AB-481C-9AD7-CC6B5FB133A2}" srcId="{728F8E34-FD03-4FD8-AE10-E48084B46547}" destId="{4BB98C2D-7156-4E1B-9E68-D4787875DDFF}" srcOrd="1" destOrd="0" parTransId="{AE4E1247-1BBA-4954-A68F-5987F6A37303}" sibTransId="{00AA24D5-DE71-4AB9-B68A-2D76F4D64B43}"/>
    <dgm:cxn modelId="{ED512E4B-2E7C-4366-8790-ABBA7F736BE3}" type="presParOf" srcId="{55B850D6-382D-45CA-AFC4-21776039BE55}" destId="{22B125C5-FF56-4DA1-AD1C-A6D8FB8CEC45}" srcOrd="0" destOrd="0" presId="urn:microsoft.com/office/officeart/2005/8/layout/venn1"/>
    <dgm:cxn modelId="{914A1C4E-35A1-4D3E-80F6-199CBC75E48F}" type="presParOf" srcId="{55B850D6-382D-45CA-AFC4-21776039BE55}" destId="{DEE654ED-4D41-45F3-8183-F4898FCD0EBB}" srcOrd="1" destOrd="0" presId="urn:microsoft.com/office/officeart/2005/8/layout/venn1"/>
    <dgm:cxn modelId="{A48C1B5B-4428-4629-B2BB-1CE1D7C506AE}" type="presParOf" srcId="{55B850D6-382D-45CA-AFC4-21776039BE55}" destId="{CDF0DD92-C575-4D86-B923-65E37B26C2C5}" srcOrd="2" destOrd="0" presId="urn:microsoft.com/office/officeart/2005/8/layout/venn1"/>
    <dgm:cxn modelId="{50017D2C-B579-4E03-AF36-9EC26F013DEC}" type="presParOf" srcId="{55B850D6-382D-45CA-AFC4-21776039BE55}" destId="{8F1E706F-D7AD-4BD1-A7CA-79B42E94AAA9}" srcOrd="3" destOrd="0" presId="urn:microsoft.com/office/officeart/2005/8/layout/venn1"/>
    <dgm:cxn modelId="{8D975583-7FC8-4273-B379-ED9975309037}" type="presParOf" srcId="{55B850D6-382D-45CA-AFC4-21776039BE55}" destId="{952FB3DE-AC47-405F-9005-079FE76ABF40}" srcOrd="4" destOrd="0" presId="urn:microsoft.com/office/officeart/2005/8/layout/venn1"/>
    <dgm:cxn modelId="{5A109B03-B438-49FE-AB74-4E6C0A6F6312}" type="presParOf" srcId="{55B850D6-382D-45CA-AFC4-21776039BE55}" destId="{76660A02-F42A-42DD-85E7-D6AD97662C6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8F8E34-FD03-4FD8-AE10-E48084B46547}" type="doc">
      <dgm:prSet loTypeId="urn:microsoft.com/office/officeart/2005/8/layout/venn1" loCatId="relationship" qsTypeId="urn:microsoft.com/office/officeart/2005/8/quickstyle/simple1" qsCatId="simple" csTypeId="urn:microsoft.com/office/officeart/2005/8/colors/accent2_2" csCatId="accent2" phldr="1"/>
      <dgm:spPr/>
    </dgm:pt>
    <dgm:pt modelId="{F6F204EE-52FC-4C96-AFB2-EFA5437482E6}">
      <dgm:prSet phldrT="[Text]"/>
      <dgm:spPr/>
      <dgm:t>
        <a:bodyPr/>
        <a:lstStyle/>
        <a:p>
          <a:r>
            <a:rPr lang="en-IE" b="1" dirty="0" smtClean="0"/>
            <a:t>Aarhus</a:t>
          </a:r>
        </a:p>
        <a:p>
          <a:r>
            <a:rPr lang="en-IE" b="1" dirty="0" smtClean="0"/>
            <a:t>Convention</a:t>
          </a:r>
        </a:p>
        <a:p>
          <a:r>
            <a:rPr lang="en-IE" b="1" dirty="0" smtClean="0"/>
            <a:t>Compliance</a:t>
          </a:r>
        </a:p>
        <a:p>
          <a:r>
            <a:rPr lang="en-IE" b="1" dirty="0" smtClean="0"/>
            <a:t>Committee</a:t>
          </a:r>
          <a:endParaRPr lang="en-IE" b="1" dirty="0"/>
        </a:p>
      </dgm:t>
    </dgm:pt>
    <dgm:pt modelId="{F8D7CA9E-E56D-4521-AA38-7B4DA4A79BDC}" type="parTrans" cxnId="{92F6797B-C38A-4C9E-BF55-F5FD4E0B46C6}">
      <dgm:prSet/>
      <dgm:spPr/>
      <dgm:t>
        <a:bodyPr/>
        <a:lstStyle/>
        <a:p>
          <a:endParaRPr lang="en-IE"/>
        </a:p>
      </dgm:t>
    </dgm:pt>
    <dgm:pt modelId="{0E61AABA-9BA2-4CF3-BEF7-F2B0B284EDD9}" type="sibTrans" cxnId="{92F6797B-C38A-4C9E-BF55-F5FD4E0B46C6}">
      <dgm:prSet/>
      <dgm:spPr/>
      <dgm:t>
        <a:bodyPr/>
        <a:lstStyle/>
        <a:p>
          <a:endParaRPr lang="en-IE"/>
        </a:p>
      </dgm:t>
    </dgm:pt>
    <dgm:pt modelId="{4BB98C2D-7156-4E1B-9E68-D4787875DDFF}">
      <dgm:prSet phldrT="[Text]"/>
      <dgm:spPr/>
      <dgm:t>
        <a:bodyPr/>
        <a:lstStyle/>
        <a:p>
          <a:r>
            <a:rPr lang="en-IE" b="1" dirty="0" smtClean="0"/>
            <a:t>Public authorities/</a:t>
          </a:r>
        </a:p>
        <a:p>
          <a:r>
            <a:rPr lang="en-IE" b="1" dirty="0" smtClean="0"/>
            <a:t>National Courts &amp; Tribunals</a:t>
          </a:r>
          <a:endParaRPr lang="en-IE" b="1" dirty="0"/>
        </a:p>
      </dgm:t>
    </dgm:pt>
    <dgm:pt modelId="{AE4E1247-1BBA-4954-A68F-5987F6A37303}" type="parTrans" cxnId="{07B24689-57AB-481C-9AD7-CC6B5FB133A2}">
      <dgm:prSet/>
      <dgm:spPr/>
      <dgm:t>
        <a:bodyPr/>
        <a:lstStyle/>
        <a:p>
          <a:endParaRPr lang="en-IE"/>
        </a:p>
      </dgm:t>
    </dgm:pt>
    <dgm:pt modelId="{00AA24D5-DE71-4AB9-B68A-2D76F4D64B43}" type="sibTrans" cxnId="{07B24689-57AB-481C-9AD7-CC6B5FB133A2}">
      <dgm:prSet/>
      <dgm:spPr/>
      <dgm:t>
        <a:bodyPr/>
        <a:lstStyle/>
        <a:p>
          <a:endParaRPr lang="en-IE"/>
        </a:p>
      </dgm:t>
    </dgm:pt>
    <dgm:pt modelId="{9315C535-F1C9-4E79-8F8D-DD45F1E81925}">
      <dgm:prSet phldrT="[Text]"/>
      <dgm:spPr/>
      <dgm:t>
        <a:bodyPr/>
        <a:lstStyle/>
        <a:p>
          <a:r>
            <a:rPr lang="en-IE" b="1" dirty="0" smtClean="0"/>
            <a:t>EU Commission/</a:t>
          </a:r>
        </a:p>
        <a:p>
          <a:r>
            <a:rPr lang="en-IE" b="1" dirty="0" smtClean="0"/>
            <a:t>Court of Justice</a:t>
          </a:r>
        </a:p>
        <a:p>
          <a:r>
            <a:rPr lang="en-IE" b="1" dirty="0" smtClean="0"/>
            <a:t>(CJEU)</a:t>
          </a:r>
          <a:endParaRPr lang="en-IE" b="1" dirty="0"/>
        </a:p>
      </dgm:t>
    </dgm:pt>
    <dgm:pt modelId="{E913A704-29CF-4ECA-9563-CC633639435C}" type="parTrans" cxnId="{27BC984D-03BC-45E7-AFAE-78162E80851E}">
      <dgm:prSet/>
      <dgm:spPr/>
      <dgm:t>
        <a:bodyPr/>
        <a:lstStyle/>
        <a:p>
          <a:endParaRPr lang="en-IE"/>
        </a:p>
      </dgm:t>
    </dgm:pt>
    <dgm:pt modelId="{E0D0DD69-3D5D-4A8D-B08C-5E844D8EF610}" type="sibTrans" cxnId="{27BC984D-03BC-45E7-AFAE-78162E80851E}">
      <dgm:prSet/>
      <dgm:spPr/>
      <dgm:t>
        <a:bodyPr/>
        <a:lstStyle/>
        <a:p>
          <a:endParaRPr lang="en-IE"/>
        </a:p>
      </dgm:t>
    </dgm:pt>
    <dgm:pt modelId="{55B850D6-382D-45CA-AFC4-21776039BE55}" type="pres">
      <dgm:prSet presAssocID="{728F8E34-FD03-4FD8-AE10-E48084B46547}" presName="compositeShape" presStyleCnt="0">
        <dgm:presLayoutVars>
          <dgm:chMax val="7"/>
          <dgm:dir/>
          <dgm:resizeHandles val="exact"/>
        </dgm:presLayoutVars>
      </dgm:prSet>
      <dgm:spPr/>
    </dgm:pt>
    <dgm:pt modelId="{22B125C5-FF56-4DA1-AD1C-A6D8FB8CEC45}" type="pres">
      <dgm:prSet presAssocID="{F6F204EE-52FC-4C96-AFB2-EFA5437482E6}" presName="circ1" presStyleLbl="vennNode1" presStyleIdx="0" presStyleCnt="3" custScaleY="98319"/>
      <dgm:spPr/>
      <dgm:t>
        <a:bodyPr/>
        <a:lstStyle/>
        <a:p>
          <a:endParaRPr lang="en-IE"/>
        </a:p>
      </dgm:t>
    </dgm:pt>
    <dgm:pt modelId="{DEE654ED-4D41-45F3-8183-F4898FCD0EBB}" type="pres">
      <dgm:prSet presAssocID="{F6F204EE-52FC-4C96-AFB2-EFA5437482E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CDF0DD92-C575-4D86-B923-65E37B26C2C5}" type="pres">
      <dgm:prSet presAssocID="{4BB98C2D-7156-4E1B-9E68-D4787875DDFF}" presName="circ2" presStyleLbl="vennNode1" presStyleIdx="1" presStyleCnt="3"/>
      <dgm:spPr/>
      <dgm:t>
        <a:bodyPr/>
        <a:lstStyle/>
        <a:p>
          <a:endParaRPr lang="en-IE"/>
        </a:p>
      </dgm:t>
    </dgm:pt>
    <dgm:pt modelId="{8F1E706F-D7AD-4BD1-A7CA-79B42E94AAA9}" type="pres">
      <dgm:prSet presAssocID="{4BB98C2D-7156-4E1B-9E68-D4787875DDF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952FB3DE-AC47-405F-9005-079FE76ABF40}" type="pres">
      <dgm:prSet presAssocID="{9315C535-F1C9-4E79-8F8D-DD45F1E81925}" presName="circ3" presStyleLbl="vennNode1" presStyleIdx="2" presStyleCnt="3" custLinFactNeighborX="1288" custLinFactNeighborY="-256"/>
      <dgm:spPr/>
      <dgm:t>
        <a:bodyPr/>
        <a:lstStyle/>
        <a:p>
          <a:endParaRPr lang="en-IE"/>
        </a:p>
      </dgm:t>
    </dgm:pt>
    <dgm:pt modelId="{76660A02-F42A-42DD-85E7-D6AD97662C6D}" type="pres">
      <dgm:prSet presAssocID="{9315C535-F1C9-4E79-8F8D-DD45F1E8192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310A643C-A151-4438-B0A6-9590617A4B10}" type="presOf" srcId="{F6F204EE-52FC-4C96-AFB2-EFA5437482E6}" destId="{DEE654ED-4D41-45F3-8183-F4898FCD0EBB}" srcOrd="1" destOrd="0" presId="urn:microsoft.com/office/officeart/2005/8/layout/venn1"/>
    <dgm:cxn modelId="{F64A1BE3-C516-416F-BAF1-420F28143C4D}" type="presOf" srcId="{9315C535-F1C9-4E79-8F8D-DD45F1E81925}" destId="{952FB3DE-AC47-405F-9005-079FE76ABF40}" srcOrd="0" destOrd="0" presId="urn:microsoft.com/office/officeart/2005/8/layout/venn1"/>
    <dgm:cxn modelId="{72267A26-6176-4FAF-9B10-B03F32429DC0}" type="presOf" srcId="{9315C535-F1C9-4E79-8F8D-DD45F1E81925}" destId="{76660A02-F42A-42DD-85E7-D6AD97662C6D}" srcOrd="1" destOrd="0" presId="urn:microsoft.com/office/officeart/2005/8/layout/venn1"/>
    <dgm:cxn modelId="{E0E069A0-0A86-4CFF-92BF-80B0FDA2EA64}" type="presOf" srcId="{F6F204EE-52FC-4C96-AFB2-EFA5437482E6}" destId="{22B125C5-FF56-4DA1-AD1C-A6D8FB8CEC45}" srcOrd="0" destOrd="0" presId="urn:microsoft.com/office/officeart/2005/8/layout/venn1"/>
    <dgm:cxn modelId="{B57096DC-35D3-4C7E-A3DB-C9E24086018F}" type="presOf" srcId="{4BB98C2D-7156-4E1B-9E68-D4787875DDFF}" destId="{CDF0DD92-C575-4D86-B923-65E37B26C2C5}" srcOrd="0" destOrd="0" presId="urn:microsoft.com/office/officeart/2005/8/layout/venn1"/>
    <dgm:cxn modelId="{B33A01AC-8ECB-4446-A3AD-AE17AB053ADE}" type="presOf" srcId="{728F8E34-FD03-4FD8-AE10-E48084B46547}" destId="{55B850D6-382D-45CA-AFC4-21776039BE55}" srcOrd="0" destOrd="0" presId="urn:microsoft.com/office/officeart/2005/8/layout/venn1"/>
    <dgm:cxn modelId="{27BC984D-03BC-45E7-AFAE-78162E80851E}" srcId="{728F8E34-FD03-4FD8-AE10-E48084B46547}" destId="{9315C535-F1C9-4E79-8F8D-DD45F1E81925}" srcOrd="2" destOrd="0" parTransId="{E913A704-29CF-4ECA-9563-CC633639435C}" sibTransId="{E0D0DD69-3D5D-4A8D-B08C-5E844D8EF610}"/>
    <dgm:cxn modelId="{92F6797B-C38A-4C9E-BF55-F5FD4E0B46C6}" srcId="{728F8E34-FD03-4FD8-AE10-E48084B46547}" destId="{F6F204EE-52FC-4C96-AFB2-EFA5437482E6}" srcOrd="0" destOrd="0" parTransId="{F8D7CA9E-E56D-4521-AA38-7B4DA4A79BDC}" sibTransId="{0E61AABA-9BA2-4CF3-BEF7-F2B0B284EDD9}"/>
    <dgm:cxn modelId="{42521C3C-BAFF-4D47-9E00-A272976007F3}" type="presOf" srcId="{4BB98C2D-7156-4E1B-9E68-D4787875DDFF}" destId="{8F1E706F-D7AD-4BD1-A7CA-79B42E94AAA9}" srcOrd="1" destOrd="0" presId="urn:microsoft.com/office/officeart/2005/8/layout/venn1"/>
    <dgm:cxn modelId="{07B24689-57AB-481C-9AD7-CC6B5FB133A2}" srcId="{728F8E34-FD03-4FD8-AE10-E48084B46547}" destId="{4BB98C2D-7156-4E1B-9E68-D4787875DDFF}" srcOrd="1" destOrd="0" parTransId="{AE4E1247-1BBA-4954-A68F-5987F6A37303}" sibTransId="{00AA24D5-DE71-4AB9-B68A-2D76F4D64B43}"/>
    <dgm:cxn modelId="{1AAB4407-832F-4655-999A-D4E22101B516}" type="presParOf" srcId="{55B850D6-382D-45CA-AFC4-21776039BE55}" destId="{22B125C5-FF56-4DA1-AD1C-A6D8FB8CEC45}" srcOrd="0" destOrd="0" presId="urn:microsoft.com/office/officeart/2005/8/layout/venn1"/>
    <dgm:cxn modelId="{C803742F-E06C-4CAA-AAF2-4BD63AAF4F86}" type="presParOf" srcId="{55B850D6-382D-45CA-AFC4-21776039BE55}" destId="{DEE654ED-4D41-45F3-8183-F4898FCD0EBB}" srcOrd="1" destOrd="0" presId="urn:microsoft.com/office/officeart/2005/8/layout/venn1"/>
    <dgm:cxn modelId="{0D559569-B1BA-4308-9BF7-B1919007BF9B}" type="presParOf" srcId="{55B850D6-382D-45CA-AFC4-21776039BE55}" destId="{CDF0DD92-C575-4D86-B923-65E37B26C2C5}" srcOrd="2" destOrd="0" presId="urn:microsoft.com/office/officeart/2005/8/layout/venn1"/>
    <dgm:cxn modelId="{D51F8A18-9E85-4CCC-B6CC-E9F43B2C3AF1}" type="presParOf" srcId="{55B850D6-382D-45CA-AFC4-21776039BE55}" destId="{8F1E706F-D7AD-4BD1-A7CA-79B42E94AAA9}" srcOrd="3" destOrd="0" presId="urn:microsoft.com/office/officeart/2005/8/layout/venn1"/>
    <dgm:cxn modelId="{79C41D69-8B12-4C37-A84A-41B5EEC11B23}" type="presParOf" srcId="{55B850D6-382D-45CA-AFC4-21776039BE55}" destId="{952FB3DE-AC47-405F-9005-079FE76ABF40}" srcOrd="4" destOrd="0" presId="urn:microsoft.com/office/officeart/2005/8/layout/venn1"/>
    <dgm:cxn modelId="{CE45C8E7-49C3-4EC2-A122-9DCBC3F4FBE3}" type="presParOf" srcId="{55B850D6-382D-45CA-AFC4-21776039BE55}" destId="{76660A02-F42A-42DD-85E7-D6AD97662C6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B125C5-FF56-4DA1-AD1C-A6D8FB8CEC45}">
      <dsp:nvSpPr>
        <dsp:cNvPr id="0" name=""/>
        <dsp:cNvSpPr/>
      </dsp:nvSpPr>
      <dsp:spPr>
        <a:xfrm>
          <a:off x="1816663" y="87420"/>
          <a:ext cx="2462673" cy="2318213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600" b="1" kern="1200" dirty="0" smtClean="0"/>
            <a:t>Aarhus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600" b="1" kern="1200" dirty="0" smtClean="0"/>
            <a:t>Convention</a:t>
          </a:r>
          <a:endParaRPr lang="en-IE" sz="2600" b="1" kern="1200" dirty="0"/>
        </a:p>
      </dsp:txBody>
      <dsp:txXfrm>
        <a:off x="2145019" y="493108"/>
        <a:ext cx="1805960" cy="1043195"/>
      </dsp:txXfrm>
    </dsp:sp>
    <dsp:sp modelId="{CDF0DD92-C575-4D86-B923-65E37B26C2C5}">
      <dsp:nvSpPr>
        <dsp:cNvPr id="0" name=""/>
        <dsp:cNvSpPr/>
      </dsp:nvSpPr>
      <dsp:spPr>
        <a:xfrm>
          <a:off x="2705277" y="1554361"/>
          <a:ext cx="2462673" cy="2462673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600" b="1" kern="1200" dirty="0" smtClean="0"/>
            <a:t>National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600" b="1" kern="1200" dirty="0" smtClean="0"/>
            <a:t>Law</a:t>
          </a:r>
          <a:endParaRPr lang="en-IE" sz="2600" b="1" kern="1200" dirty="0"/>
        </a:p>
      </dsp:txBody>
      <dsp:txXfrm>
        <a:off x="3458445" y="2190552"/>
        <a:ext cx="1477604" cy="1354470"/>
      </dsp:txXfrm>
    </dsp:sp>
    <dsp:sp modelId="{952FB3DE-AC47-405F-9005-079FE76ABF40}">
      <dsp:nvSpPr>
        <dsp:cNvPr id="0" name=""/>
        <dsp:cNvSpPr/>
      </dsp:nvSpPr>
      <dsp:spPr>
        <a:xfrm>
          <a:off x="959767" y="1548057"/>
          <a:ext cx="2462673" cy="2462673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600" b="1" kern="1200" dirty="0" smtClean="0"/>
            <a:t>EU Law</a:t>
          </a:r>
          <a:endParaRPr lang="en-IE" sz="2600" b="1" kern="1200" dirty="0"/>
        </a:p>
      </dsp:txBody>
      <dsp:txXfrm>
        <a:off x="1191669" y="2184247"/>
        <a:ext cx="1477604" cy="135447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B125C5-FF56-4DA1-AD1C-A6D8FB8CEC45}">
      <dsp:nvSpPr>
        <dsp:cNvPr id="0" name=""/>
        <dsp:cNvSpPr/>
      </dsp:nvSpPr>
      <dsp:spPr>
        <a:xfrm>
          <a:off x="1816663" y="61655"/>
          <a:ext cx="2462673" cy="242127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b="1" kern="1200" dirty="0" smtClean="0"/>
            <a:t>Aarhus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b="1" kern="1200" dirty="0" smtClean="0"/>
            <a:t>Convention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b="1" kern="1200" dirty="0" smtClean="0"/>
            <a:t>Compliance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b="1" kern="1200" dirty="0" smtClean="0"/>
            <a:t>Committee</a:t>
          </a:r>
          <a:endParaRPr lang="en-IE" sz="1500" b="1" kern="1200" dirty="0"/>
        </a:p>
      </dsp:txBody>
      <dsp:txXfrm>
        <a:off x="2145019" y="485378"/>
        <a:ext cx="1805960" cy="1089574"/>
      </dsp:txXfrm>
    </dsp:sp>
    <dsp:sp modelId="{CDF0DD92-C575-4D86-B923-65E37B26C2C5}">
      <dsp:nvSpPr>
        <dsp:cNvPr id="0" name=""/>
        <dsp:cNvSpPr/>
      </dsp:nvSpPr>
      <dsp:spPr>
        <a:xfrm>
          <a:off x="2705277" y="1580127"/>
          <a:ext cx="2462673" cy="2462673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b="1" kern="1200" dirty="0" smtClean="0"/>
            <a:t>Public authorities/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b="1" kern="1200" dirty="0" smtClean="0"/>
            <a:t>National Courts &amp; Tribunals</a:t>
          </a:r>
          <a:endParaRPr lang="en-IE" sz="1500" b="1" kern="1200" dirty="0"/>
        </a:p>
      </dsp:txBody>
      <dsp:txXfrm>
        <a:off x="3458445" y="2216317"/>
        <a:ext cx="1477604" cy="1354470"/>
      </dsp:txXfrm>
    </dsp:sp>
    <dsp:sp modelId="{952FB3DE-AC47-405F-9005-079FE76ABF40}">
      <dsp:nvSpPr>
        <dsp:cNvPr id="0" name=""/>
        <dsp:cNvSpPr/>
      </dsp:nvSpPr>
      <dsp:spPr>
        <a:xfrm>
          <a:off x="959767" y="1573822"/>
          <a:ext cx="2462673" cy="2462673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b="1" kern="1200" dirty="0" smtClean="0"/>
            <a:t>EU Commission/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b="1" kern="1200" dirty="0" smtClean="0"/>
            <a:t>Court of Justice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500" b="1" kern="1200" dirty="0" smtClean="0"/>
            <a:t>(CJEU)</a:t>
          </a:r>
          <a:endParaRPr lang="en-IE" sz="1500" b="1" kern="1200" dirty="0"/>
        </a:p>
      </dsp:txBody>
      <dsp:txXfrm>
        <a:off x="1191669" y="2210013"/>
        <a:ext cx="1477604" cy="13544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D743F-2339-49D2-80C4-93F4ABC24BC0}" type="datetimeFigureOut">
              <a:rPr lang="de-DE" smtClean="0"/>
              <a:pPr/>
              <a:t>10.02.2015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D9C54-3864-4CC5-9FF3-E19C3FE9EAEA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941247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63284-0EC2-474F-87AF-DB6FEE256C2C}" type="datetimeFigureOut">
              <a:rPr lang="en-IE" smtClean="0"/>
              <a:pPr/>
              <a:t>10/02/2015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102D4-7739-4E6A-8605-14AAEC16FFE4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102D4-7739-4E6A-8605-14AAEC16FFE4}" type="slidenum">
              <a:rPr lang="en-IE" smtClean="0"/>
              <a:pPr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102D4-7739-4E6A-8605-14AAEC16FFE4}" type="slidenum">
              <a:rPr lang="en-IE" smtClean="0"/>
              <a:pPr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777605" y="9430088"/>
            <a:ext cx="2889933" cy="49640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11C9EAE-B83B-4B67-84DA-8F82E465F8FD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6</a:t>
            </a:fld>
            <a:endParaRPr lang="en-I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777605" y="9430088"/>
            <a:ext cx="2889933" cy="49640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466FE74-C92F-4199-A20E-7F29C380A1F8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7</a:t>
            </a:fld>
            <a:endParaRPr lang="en-I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8438" y="744538"/>
            <a:ext cx="1909762" cy="5351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5975" y="744538"/>
            <a:ext cx="5580063" cy="5351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975" y="744538"/>
            <a:ext cx="6702425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835025" y="1981200"/>
            <a:ext cx="3735388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3" y="1981200"/>
            <a:ext cx="373538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5025" y="1981200"/>
            <a:ext cx="37353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981200"/>
            <a:ext cx="37353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584" y="764704"/>
            <a:ext cx="67024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das Titelformat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5025" y="1981200"/>
            <a:ext cx="76231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133C8B"/>
                </a:solidFill>
                <a:latin typeface="+mn-lt"/>
              </a:defRPr>
            </a:lvl1pPr>
          </a:lstStyle>
          <a:p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133C8B"/>
                </a:solidFill>
                <a:latin typeface="+mn-lt"/>
              </a:defRPr>
            </a:lvl1pPr>
          </a:lstStyle>
          <a:p>
            <a:fld id="{EFD8EC98-65D3-4D00-B804-19A1A1B70309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2060848"/>
            <a:ext cx="685800" cy="4797152"/>
          </a:xfrm>
          <a:prstGeom prst="rect">
            <a:avLst/>
          </a:prstGeom>
          <a:solidFill>
            <a:srgbClr val="88827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685800" cy="228600"/>
          </a:xfrm>
          <a:prstGeom prst="rect">
            <a:avLst/>
          </a:prstGeom>
          <a:solidFill>
            <a:srgbClr val="88827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685800" y="0"/>
            <a:ext cx="8458200" cy="228600"/>
          </a:xfrm>
          <a:prstGeom prst="rect">
            <a:avLst/>
          </a:prstGeom>
          <a:solidFill>
            <a:srgbClr val="133C8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Times New Roman" pitchFamily="18" charset="0"/>
            </a:endParaRPr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>
            <a:off x="687388" y="1811338"/>
            <a:ext cx="8456612" cy="0"/>
          </a:xfrm>
          <a:prstGeom prst="line">
            <a:avLst/>
          </a:prstGeom>
          <a:noFill/>
          <a:ln w="38100">
            <a:solidFill>
              <a:srgbClr val="133C8B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>
              <a:latin typeface="Times New Roman" pitchFamily="18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6276511"/>
            <a:ext cx="562331" cy="464857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6309368"/>
            <a:ext cx="623743" cy="43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33C8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133C8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133C8B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133C8B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214077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1407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1407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1407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1407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14077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Access to Information </a:t>
            </a:r>
            <a:br>
              <a:rPr lang="en-US" b="1" dirty="0" smtClean="0"/>
            </a:br>
            <a:r>
              <a:rPr lang="en-US" b="1" dirty="0" smtClean="0"/>
              <a:t>in Environmental Matters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2643182"/>
            <a:ext cx="7623175" cy="2947998"/>
          </a:xfrm>
        </p:spPr>
        <p:txBody>
          <a:bodyPr/>
          <a:lstStyle/>
          <a:p>
            <a:pPr>
              <a:buNone/>
            </a:pPr>
            <a:r>
              <a:rPr lang="de-DE" sz="2400" dirty="0" smtClean="0"/>
              <a:t>	</a:t>
            </a:r>
            <a:r>
              <a:rPr lang="de-DE" sz="2400" b="1" dirty="0" smtClean="0"/>
              <a:t>	Implementation &amp; Application of Aarhus 	Convention &amp; Directive 2003/4/EC at 	National Level</a:t>
            </a:r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r>
              <a:rPr lang="de-DE" b="1" dirty="0" smtClean="0"/>
              <a:t>		</a:t>
            </a:r>
            <a:r>
              <a:rPr lang="en-IE" b="1" dirty="0" err="1" smtClean="0"/>
              <a:t>Áine</a:t>
            </a:r>
            <a:r>
              <a:rPr lang="en-IE" b="1" dirty="0" smtClean="0"/>
              <a:t> </a:t>
            </a:r>
            <a:r>
              <a:rPr lang="en-IE" b="1" dirty="0" err="1" smtClean="0"/>
              <a:t>Ryall</a:t>
            </a:r>
            <a:endParaRPr lang="en-IE" b="1" dirty="0" smtClean="0"/>
          </a:p>
          <a:p>
            <a:pPr>
              <a:buNone/>
            </a:pPr>
            <a:r>
              <a:rPr lang="en-IE" b="1" dirty="0" smtClean="0"/>
              <a:t>		School of Law, University College Cork, IRELAND</a:t>
            </a:r>
          </a:p>
          <a:p>
            <a:pPr>
              <a:buNone/>
            </a:pPr>
            <a:r>
              <a:rPr lang="en-IE" b="1" dirty="0" smtClean="0"/>
              <a:t>		</a:t>
            </a:r>
          </a:p>
          <a:p>
            <a:pPr>
              <a:buNone/>
            </a:pPr>
            <a:r>
              <a:rPr lang="de-DE" b="1" dirty="0" smtClean="0"/>
              <a:t>	</a:t>
            </a:r>
            <a:r>
              <a:rPr lang="de-DE" b="1" smtClean="0"/>
              <a:t>	</a:t>
            </a:r>
            <a:r>
              <a:rPr lang="de-DE" b="1" smtClean="0"/>
              <a:t>Warsaw</a:t>
            </a:r>
            <a:r>
              <a:rPr lang="de-DE" b="1" smtClean="0"/>
              <a:t>, </a:t>
            </a:r>
            <a:r>
              <a:rPr lang="de-DE" b="1" smtClean="0"/>
              <a:t>6 </a:t>
            </a:r>
            <a:r>
              <a:rPr lang="de-DE" b="1" smtClean="0"/>
              <a:t>March </a:t>
            </a:r>
            <a:r>
              <a:rPr lang="de-DE" b="1" dirty="0" smtClean="0"/>
              <a:t>2015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EU Law – Directive 2003/4/EC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Repealed &amp; replaced Directive 90/313/EEC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</a:p>
          <a:p>
            <a:pPr>
              <a:buNone/>
            </a:pPr>
            <a:r>
              <a:rPr lang="en-IE" dirty="0" smtClean="0"/>
              <a:t>	Aims to implement </a:t>
            </a:r>
            <a:r>
              <a:rPr lang="en-IE" u="sng" dirty="0" smtClean="0"/>
              <a:t>Aarhus</a:t>
            </a:r>
            <a:r>
              <a:rPr lang="en-IE" dirty="0" smtClean="0"/>
              <a:t> access to environmental information obligations at </a:t>
            </a:r>
            <a:r>
              <a:rPr lang="en-IE" u="sng" dirty="0" smtClean="0"/>
              <a:t>Member State level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</a:p>
          <a:p>
            <a:pPr>
              <a:buNone/>
            </a:pPr>
            <a:r>
              <a:rPr lang="en-IE" dirty="0" smtClean="0"/>
              <a:t>	Deadline for transposition: </a:t>
            </a:r>
            <a:r>
              <a:rPr lang="en-IE" u="sng" dirty="0" smtClean="0"/>
              <a:t>14 February 2005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Directive 2003/4/EC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Recital 16		The right to info </a:t>
            </a:r>
            <a:r>
              <a:rPr lang="en-IE" dirty="0" smtClean="0">
                <a:latin typeface="Calibri"/>
              </a:rPr>
              <a:t>→ </a:t>
            </a:r>
            <a:r>
              <a:rPr lang="en-IE" dirty="0" smtClean="0"/>
              <a:t>disclosure of info 				should be the general rule	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Article 1 		Objectives 	 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Article 2		Key definitions – “environmental 				information” &amp; “public authority”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			Broad definitions – </a:t>
            </a:r>
            <a:r>
              <a:rPr lang="en-IE" u="sng" dirty="0" smtClean="0"/>
              <a:t>but grey areas</a:t>
            </a:r>
          </a:p>
          <a:p>
            <a:pPr>
              <a:buNone/>
            </a:pPr>
            <a:endParaRPr lang="en-IE" sz="2800" dirty="0" smtClean="0"/>
          </a:p>
          <a:p>
            <a:pPr>
              <a:buNone/>
            </a:pPr>
            <a:r>
              <a:rPr lang="en-IE" sz="2800" dirty="0" smtClean="0"/>
              <a:t>	</a:t>
            </a:r>
          </a:p>
          <a:p>
            <a:pPr>
              <a:buNone/>
            </a:pPr>
            <a:r>
              <a:rPr lang="en-IE" dirty="0" smtClean="0"/>
              <a:t>	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Directive 2003/4/EC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Article 3		Right of access to 						environmental information 					</a:t>
            </a:r>
            <a:r>
              <a:rPr lang="en-IE" u="sng" dirty="0" smtClean="0"/>
              <a:t>on request</a:t>
            </a:r>
            <a:r>
              <a:rPr lang="en-IE" dirty="0" smtClean="0"/>
              <a:t> &amp; without having to 					state an interest</a:t>
            </a:r>
          </a:p>
          <a:p>
            <a:pPr>
              <a:buNone/>
            </a:pPr>
            <a:endParaRPr lang="en-IE" u="sng" dirty="0" smtClean="0"/>
          </a:p>
          <a:p>
            <a:pPr>
              <a:buNone/>
            </a:pPr>
            <a:r>
              <a:rPr lang="en-IE" dirty="0" smtClean="0"/>
              <a:t>	Guarantees a right of access to “environmental information” held by, or for, “public authorities”, within specified timeframes, subject to certain exceptions</a:t>
            </a:r>
          </a:p>
          <a:p>
            <a:pPr>
              <a:buNone/>
            </a:pPr>
            <a:endParaRPr lang="en-IE" sz="2400" dirty="0" smtClean="0"/>
          </a:p>
          <a:p>
            <a:pPr>
              <a:buNone/>
            </a:pPr>
            <a:r>
              <a:rPr lang="en-IE" sz="2400" dirty="0" smtClean="0"/>
              <a:t>	</a:t>
            </a:r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Directive 2003/4/EC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  <a:r>
              <a:rPr lang="en-IE" b="1" dirty="0" smtClean="0"/>
              <a:t>Article 4		Exceptions to right of access</a:t>
            </a:r>
          </a:p>
          <a:p>
            <a:pPr>
              <a:buNone/>
            </a:pPr>
            <a:endParaRPr lang="en-IE" b="1" dirty="0" smtClean="0"/>
          </a:p>
          <a:p>
            <a:pPr>
              <a:buNone/>
            </a:pPr>
            <a:r>
              <a:rPr lang="en-IE" b="1" dirty="0" smtClean="0"/>
              <a:t>	Article 4(1)</a:t>
            </a:r>
          </a:p>
          <a:p>
            <a:pPr>
              <a:buNone/>
            </a:pPr>
            <a:r>
              <a:rPr lang="en-IE" b="1" dirty="0" smtClean="0"/>
              <a:t>	</a:t>
            </a:r>
          </a:p>
          <a:p>
            <a:pPr>
              <a:buNone/>
            </a:pPr>
            <a:r>
              <a:rPr lang="en-IE" b="1" dirty="0" smtClean="0"/>
              <a:t>	- 	</a:t>
            </a:r>
            <a:r>
              <a:rPr lang="en-IE" dirty="0" smtClean="0"/>
              <a:t>Info. requested not held by, or for, public authority</a:t>
            </a:r>
          </a:p>
          <a:p>
            <a:pPr>
              <a:buNone/>
            </a:pPr>
            <a:r>
              <a:rPr lang="en-IE" dirty="0" smtClean="0"/>
              <a:t>	-	Request “manifestly unreasonable “or “formulated in 	too general a manner”</a:t>
            </a:r>
          </a:p>
          <a:p>
            <a:pPr>
              <a:buNone/>
            </a:pPr>
            <a:r>
              <a:rPr lang="en-IE" dirty="0" smtClean="0"/>
              <a:t>	-	Material in course of completion/unfinished documents 	or data (but NB no such exception in Aarhus Convention)</a:t>
            </a:r>
          </a:p>
          <a:p>
            <a:pPr>
              <a:buNone/>
            </a:pPr>
            <a:r>
              <a:rPr lang="en-IE" dirty="0" smtClean="0"/>
              <a:t>	-	Internal communications</a:t>
            </a:r>
          </a:p>
          <a:p>
            <a:pPr>
              <a:buNone/>
            </a:pPr>
            <a:endParaRPr lang="en-IE" sz="2400" dirty="0" smtClean="0"/>
          </a:p>
          <a:p>
            <a:pPr>
              <a:buNone/>
            </a:pPr>
            <a:r>
              <a:rPr lang="en-IE" sz="2400" dirty="0" smtClean="0"/>
              <a:t>	</a:t>
            </a:r>
          </a:p>
          <a:p>
            <a:pPr>
              <a:buNone/>
            </a:pPr>
            <a:r>
              <a:rPr lang="en-IE" sz="2400" dirty="0" smtClean="0"/>
              <a:t>	</a:t>
            </a:r>
            <a:r>
              <a:rPr lang="en-IE" dirty="0" smtClean="0"/>
              <a:t>	</a:t>
            </a:r>
            <a:r>
              <a:rPr lang="en-IE" sz="2400" dirty="0" smtClean="0"/>
              <a:t>		</a:t>
            </a:r>
          </a:p>
          <a:p>
            <a:pPr>
              <a:buNone/>
            </a:pPr>
            <a:endParaRPr lang="en-IE" sz="2400" dirty="0" smtClean="0"/>
          </a:p>
          <a:p>
            <a:pPr>
              <a:buNone/>
            </a:pPr>
            <a:r>
              <a:rPr lang="en-IE" sz="2400" dirty="0" smtClean="0"/>
              <a:t>	</a:t>
            </a:r>
            <a:endParaRPr lang="en-I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Directive 2003/4/EC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  <a:r>
              <a:rPr lang="en-IE" b="1" dirty="0" smtClean="0"/>
              <a:t>Article 4(2)</a:t>
            </a:r>
          </a:p>
          <a:p>
            <a:pPr>
              <a:buNone/>
            </a:pPr>
            <a:endParaRPr lang="en-IE" b="1" dirty="0" smtClean="0"/>
          </a:p>
          <a:p>
            <a:pPr>
              <a:buNone/>
            </a:pPr>
            <a:r>
              <a:rPr lang="en-IE" dirty="0" smtClean="0"/>
              <a:t>	Access </a:t>
            </a:r>
            <a:r>
              <a:rPr lang="en-IE" u="sng" dirty="0" smtClean="0"/>
              <a:t>may</a:t>
            </a:r>
            <a:r>
              <a:rPr lang="en-IE" dirty="0" smtClean="0"/>
              <a:t> be refused if disclosure would “</a:t>
            </a:r>
            <a:r>
              <a:rPr lang="en-IE" u="sng" dirty="0" smtClean="0"/>
              <a:t>adversely</a:t>
            </a:r>
            <a:r>
              <a:rPr lang="en-IE" dirty="0" smtClean="0"/>
              <a:t> </a:t>
            </a:r>
            <a:r>
              <a:rPr lang="en-IE" u="sng" dirty="0" smtClean="0"/>
              <a:t>affect</a:t>
            </a:r>
            <a:r>
              <a:rPr lang="en-IE" dirty="0" smtClean="0"/>
              <a:t>” certain specified interests e.g.:</a:t>
            </a:r>
          </a:p>
          <a:p>
            <a:pPr>
              <a:buNone/>
            </a:pPr>
            <a:r>
              <a:rPr lang="en-IE" sz="2400" dirty="0" smtClean="0"/>
              <a:t>		-	</a:t>
            </a:r>
            <a:r>
              <a:rPr lang="en-IE" dirty="0" smtClean="0"/>
              <a:t>confidentiality of proceedings of public 	 	  		authorities</a:t>
            </a:r>
          </a:p>
          <a:p>
            <a:pPr>
              <a:buNone/>
            </a:pPr>
            <a:r>
              <a:rPr lang="en-IE" dirty="0" smtClean="0"/>
              <a:t>		- 	confidentiality of commercial or industrial 	 		info.</a:t>
            </a:r>
          </a:p>
          <a:p>
            <a:pPr>
              <a:buNone/>
            </a:pPr>
            <a:r>
              <a:rPr lang="en-IE" dirty="0" smtClean="0"/>
              <a:t>		-	intellectual property rights</a:t>
            </a:r>
          </a:p>
          <a:p>
            <a:pPr>
              <a:buNone/>
            </a:pPr>
            <a:r>
              <a:rPr lang="en-IE" dirty="0" smtClean="0"/>
              <a:t>		-	the course of justice etc.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Directive 2003/4/EC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sz="2400" dirty="0" smtClean="0"/>
              <a:t>	</a:t>
            </a:r>
            <a:r>
              <a:rPr lang="en-IE" dirty="0" smtClean="0"/>
              <a:t>Exceptions must be interpreted in a </a:t>
            </a:r>
            <a:r>
              <a:rPr lang="en-IE" u="sng" dirty="0" smtClean="0"/>
              <a:t>restrictive way</a:t>
            </a:r>
            <a:r>
              <a:rPr lang="en-IE" dirty="0" smtClean="0"/>
              <a:t>, </a:t>
            </a:r>
          </a:p>
          <a:p>
            <a:pPr>
              <a:buNone/>
            </a:pPr>
            <a:r>
              <a:rPr lang="en-IE" dirty="0" smtClean="0"/>
              <a:t>	taking into account for the particular case the </a:t>
            </a:r>
          </a:p>
          <a:p>
            <a:pPr>
              <a:buNone/>
            </a:pPr>
            <a:r>
              <a:rPr lang="en-IE" dirty="0" smtClean="0"/>
              <a:t>	</a:t>
            </a:r>
            <a:r>
              <a:rPr lang="en-IE" u="sng" dirty="0" smtClean="0"/>
              <a:t>public interest</a:t>
            </a:r>
            <a:r>
              <a:rPr lang="en-IE" dirty="0" smtClean="0"/>
              <a:t> served by disclosure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Plus, in every particular case, </a:t>
            </a:r>
            <a:r>
              <a:rPr lang="en-IE" u="sng" dirty="0" smtClean="0"/>
              <a:t>a balancing exercise</a:t>
            </a:r>
            <a:r>
              <a:rPr lang="en-IE" dirty="0" smtClean="0"/>
              <a:t> must be carried out between:</a:t>
            </a:r>
          </a:p>
          <a:p>
            <a:pPr>
              <a:buNone/>
            </a:pPr>
            <a:endParaRPr lang="en-IE" sz="2400" dirty="0" smtClean="0"/>
          </a:p>
          <a:p>
            <a:pPr>
              <a:buNone/>
            </a:pPr>
            <a:r>
              <a:rPr lang="en-IE" sz="2400" dirty="0" smtClean="0"/>
              <a:t>		- </a:t>
            </a:r>
            <a:r>
              <a:rPr lang="en-IE" dirty="0" smtClean="0"/>
              <a:t>the public interest served by disclosure  </a:t>
            </a:r>
          </a:p>
          <a:p>
            <a:pPr>
              <a:buNone/>
            </a:pPr>
            <a:r>
              <a:rPr lang="en-IE" b="1" dirty="0" smtClean="0"/>
              <a:t>				v. </a:t>
            </a:r>
          </a:p>
          <a:p>
            <a:pPr>
              <a:buNone/>
            </a:pPr>
            <a:r>
              <a:rPr lang="en-IE" dirty="0" smtClean="0"/>
              <a:t>		- the public interest served by refusing access</a:t>
            </a:r>
          </a:p>
          <a:p>
            <a:pPr>
              <a:buNone/>
            </a:pPr>
            <a:r>
              <a:rPr lang="en-IE" sz="2400" dirty="0" smtClean="0"/>
              <a:t>	</a:t>
            </a:r>
            <a:endParaRPr lang="en-I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Directive 2003/4/EC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sz="2400" dirty="0" smtClean="0"/>
          </a:p>
          <a:p>
            <a:pPr>
              <a:buNone/>
            </a:pPr>
            <a:r>
              <a:rPr lang="en-IE" sz="2400" dirty="0" smtClean="0"/>
              <a:t>	</a:t>
            </a:r>
            <a:r>
              <a:rPr lang="en-IE" dirty="0" smtClean="0"/>
              <a:t>Very limited scope for Member States to refuse access where the request relates to “</a:t>
            </a:r>
            <a:r>
              <a:rPr lang="en-IE" u="sng" dirty="0" smtClean="0"/>
              <a:t>information on emissions into the environment</a:t>
            </a:r>
            <a:r>
              <a:rPr lang="en-IE" dirty="0" smtClean="0"/>
              <a:t>”</a:t>
            </a:r>
          </a:p>
          <a:p>
            <a:pPr>
              <a:buNone/>
            </a:pPr>
            <a:endParaRPr lang="en-IE" u="sng" dirty="0" smtClean="0"/>
          </a:p>
          <a:p>
            <a:pPr>
              <a:buNone/>
            </a:pPr>
            <a:r>
              <a:rPr lang="en-IE" dirty="0" smtClean="0"/>
              <a:t>	Certain exceptions cannot be invoked to refuse access to information on emissions into the environment</a:t>
            </a:r>
          </a:p>
          <a:p>
            <a:pPr>
              <a:buNone/>
            </a:pPr>
            <a:r>
              <a:rPr lang="en-IE" dirty="0" smtClean="0"/>
              <a:t>	</a:t>
            </a:r>
          </a:p>
          <a:p>
            <a:pPr>
              <a:buNone/>
            </a:pPr>
            <a:r>
              <a:rPr lang="en-IE" dirty="0" smtClean="0"/>
              <a:t>    	But no definition of “emissions” is provided in the directive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Directive 2003/4/EC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  <a:r>
              <a:rPr lang="en-IE" b="1" dirty="0" smtClean="0"/>
              <a:t>Article 5 		Charges</a:t>
            </a:r>
          </a:p>
          <a:p>
            <a:pPr>
              <a:buNone/>
            </a:pPr>
            <a:endParaRPr lang="en-IE" sz="2400" dirty="0" smtClean="0"/>
          </a:p>
          <a:p>
            <a:pPr>
              <a:buNone/>
            </a:pPr>
            <a:r>
              <a:rPr lang="en-IE" sz="2400" dirty="0" smtClean="0"/>
              <a:t>	</a:t>
            </a:r>
            <a:r>
              <a:rPr lang="en-IE" dirty="0" smtClean="0"/>
              <a:t>Examination of info. requested </a:t>
            </a:r>
            <a:r>
              <a:rPr lang="en-IE" i="1" dirty="0" smtClean="0"/>
              <a:t>in situ </a:t>
            </a:r>
            <a:r>
              <a:rPr lang="en-IE" dirty="0" smtClean="0"/>
              <a:t>must be </a:t>
            </a:r>
            <a:r>
              <a:rPr lang="en-IE" u="sng" dirty="0" smtClean="0"/>
              <a:t>free of charge</a:t>
            </a:r>
          </a:p>
          <a:p>
            <a:pPr>
              <a:buNone/>
            </a:pPr>
            <a:r>
              <a:rPr lang="en-IE" dirty="0" smtClean="0"/>
              <a:t>	</a:t>
            </a:r>
          </a:p>
          <a:p>
            <a:pPr>
              <a:buNone/>
            </a:pPr>
            <a:r>
              <a:rPr lang="en-IE" dirty="0" smtClean="0"/>
              <a:t>	Public authorities </a:t>
            </a:r>
            <a:r>
              <a:rPr lang="en-IE" u="sng" dirty="0" smtClean="0"/>
              <a:t>may</a:t>
            </a:r>
            <a:r>
              <a:rPr lang="en-IE" dirty="0" smtClean="0"/>
              <a:t> charge for </a:t>
            </a:r>
            <a:r>
              <a:rPr lang="en-IE" u="sng" dirty="0" smtClean="0"/>
              <a:t>supplying</a:t>
            </a:r>
            <a:r>
              <a:rPr lang="en-IE" dirty="0" smtClean="0"/>
              <a:t> info. 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  <a:r>
              <a:rPr lang="en-IE" u="sng" dirty="0" smtClean="0"/>
              <a:t>But</a:t>
            </a:r>
            <a:r>
              <a:rPr lang="en-IE" dirty="0" smtClean="0"/>
              <a:t>: </a:t>
            </a:r>
          </a:p>
          <a:p>
            <a:pPr>
              <a:buNone/>
            </a:pPr>
            <a:r>
              <a:rPr lang="en-IE" dirty="0" smtClean="0"/>
              <a:t>	Any such charge must not exceed “</a:t>
            </a:r>
            <a:r>
              <a:rPr lang="en-IE" u="sng" dirty="0" smtClean="0"/>
              <a:t>a reasonable amount</a:t>
            </a:r>
            <a:r>
              <a:rPr lang="en-IE" dirty="0" smtClean="0"/>
              <a:t>” and a </a:t>
            </a:r>
            <a:r>
              <a:rPr lang="en-IE" u="sng" dirty="0" smtClean="0"/>
              <a:t>schedule of charges</a:t>
            </a:r>
            <a:r>
              <a:rPr lang="en-IE" dirty="0" smtClean="0"/>
              <a:t> etc. must be published &amp; made available to applicants</a:t>
            </a:r>
          </a:p>
          <a:p>
            <a:pPr>
              <a:buNone/>
            </a:pPr>
            <a:r>
              <a:rPr lang="en-IE" sz="2400" dirty="0" smtClean="0"/>
              <a:t> </a:t>
            </a:r>
          </a:p>
          <a:p>
            <a:pPr>
              <a:buNone/>
            </a:pPr>
            <a:endParaRPr lang="en-IE" sz="2400" dirty="0" smtClean="0"/>
          </a:p>
          <a:p>
            <a:pPr>
              <a:buNone/>
            </a:pPr>
            <a:r>
              <a:rPr lang="en-IE" sz="2400" dirty="0" smtClean="0"/>
              <a:t>	</a:t>
            </a:r>
            <a:endParaRPr lang="en-IE" sz="2800" dirty="0" smtClean="0"/>
          </a:p>
          <a:p>
            <a:pPr>
              <a:buNone/>
            </a:pPr>
            <a:r>
              <a:rPr lang="en-IE" sz="2800" dirty="0" smtClean="0"/>
              <a:t>				</a:t>
            </a:r>
          </a:p>
          <a:p>
            <a:pPr>
              <a:buNone/>
            </a:pPr>
            <a:r>
              <a:rPr lang="en-IE" sz="2800" dirty="0" smtClean="0"/>
              <a:t>	</a:t>
            </a:r>
            <a:endParaRPr lang="en-I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Directive 2003/4/EC: Access to Justice 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  <a:r>
              <a:rPr lang="en-IE" b="1" dirty="0" smtClean="0"/>
              <a:t>Article 6(1)</a:t>
            </a:r>
            <a:r>
              <a:rPr lang="en-IE" dirty="0" smtClean="0"/>
              <a:t>		</a:t>
            </a:r>
          </a:p>
          <a:p>
            <a:pPr>
              <a:buNone/>
            </a:pPr>
            <a:r>
              <a:rPr lang="en-IE" dirty="0" smtClean="0"/>
              <a:t>	Reconsideration of the matter by the public authority </a:t>
            </a:r>
            <a:r>
              <a:rPr lang="en-IE" b="1" u="sng" dirty="0" smtClean="0"/>
              <a:t>or</a:t>
            </a:r>
            <a:r>
              <a:rPr lang="en-IE" dirty="0" smtClean="0"/>
              <a:t> another public authority </a:t>
            </a:r>
            <a:r>
              <a:rPr lang="en-IE" b="1" u="sng" dirty="0" smtClean="0"/>
              <a:t>or</a:t>
            </a:r>
            <a:r>
              <a:rPr lang="en-IE" b="1" dirty="0" smtClean="0"/>
              <a:t> </a:t>
            </a:r>
            <a:r>
              <a:rPr lang="en-IE" dirty="0" smtClean="0"/>
              <a:t>administrative review by an independent &amp; impartial body established by law</a:t>
            </a:r>
          </a:p>
          <a:p>
            <a:pPr>
              <a:buNone/>
            </a:pPr>
            <a:r>
              <a:rPr lang="en-IE" dirty="0" smtClean="0"/>
              <a:t>	</a:t>
            </a:r>
          </a:p>
          <a:p>
            <a:pPr>
              <a:buNone/>
            </a:pPr>
            <a:r>
              <a:rPr lang="en-IE" dirty="0" smtClean="0"/>
              <a:t>	This review must be expeditious and either free of charge or “inexpensive”  </a:t>
            </a:r>
          </a:p>
          <a:p>
            <a:pPr>
              <a:buNone/>
            </a:pPr>
            <a:r>
              <a:rPr lang="en-IE" b="1" dirty="0" smtClean="0"/>
              <a:t>	</a:t>
            </a:r>
          </a:p>
          <a:p>
            <a:pPr>
              <a:buNone/>
            </a:pPr>
            <a:r>
              <a:rPr lang="en-IE" b="1" dirty="0" smtClean="0"/>
              <a:t>	Article 6(2)	</a:t>
            </a:r>
          </a:p>
          <a:p>
            <a:pPr>
              <a:buNone/>
            </a:pPr>
            <a:r>
              <a:rPr lang="en-IE" dirty="0" smtClean="0"/>
              <a:t>	</a:t>
            </a:r>
            <a:r>
              <a:rPr lang="en-IE" u="sng" dirty="0" smtClean="0"/>
              <a:t>Plus</a:t>
            </a:r>
            <a:r>
              <a:rPr lang="en-IE" dirty="0" smtClean="0"/>
              <a:t> access to a review procedure before a court of law </a:t>
            </a:r>
            <a:r>
              <a:rPr lang="en-IE" b="1" u="sng" dirty="0" smtClean="0"/>
              <a:t>or</a:t>
            </a:r>
            <a:r>
              <a:rPr lang="en-IE" dirty="0" smtClean="0"/>
              <a:t> another independent &amp; impartial body established by law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Directive 2003/4/EC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Article 7 		(</a:t>
            </a:r>
            <a:r>
              <a:rPr lang="en-IE" u="sng" dirty="0" smtClean="0"/>
              <a:t>Proactive</a:t>
            </a:r>
            <a:r>
              <a:rPr lang="en-IE" dirty="0" smtClean="0"/>
              <a:t>) Dissemination of 			 		environmental info.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Article 8 		Quality of environmental 					info.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Article 9 		Review of Directive by COM</a:t>
            </a:r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Objectives &amp; Outline Presentation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- 	</a:t>
            </a:r>
            <a:r>
              <a:rPr lang="en-IE" sz="2400" dirty="0" smtClean="0"/>
              <a:t>Introduce Aarhus Convention and EU law 	provisions governing the right of access to 	environmental information at Member State 	level</a:t>
            </a:r>
          </a:p>
          <a:p>
            <a:pPr>
              <a:buNone/>
            </a:pPr>
            <a:endParaRPr lang="en-IE" sz="2400" dirty="0" smtClean="0"/>
          </a:p>
          <a:p>
            <a:pPr>
              <a:buNone/>
            </a:pPr>
            <a:r>
              <a:rPr lang="en-IE" sz="2400" dirty="0" smtClean="0"/>
              <a:t>	-	Examine Directive 2003/4/EC on 	public access 	to environmental information</a:t>
            </a:r>
          </a:p>
          <a:p>
            <a:pPr>
              <a:buNone/>
            </a:pPr>
            <a:endParaRPr lang="en-IE" sz="2400" dirty="0" smtClean="0"/>
          </a:p>
          <a:p>
            <a:pPr>
              <a:buNone/>
            </a:pPr>
            <a:r>
              <a:rPr lang="en-IE" sz="2400" dirty="0" smtClean="0"/>
              <a:t>	-	Analyse CJEU case law on Directive 2003/4/EC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Directive 2003/4/EC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sz="2400" dirty="0" smtClean="0"/>
              <a:t>	</a:t>
            </a:r>
            <a:r>
              <a:rPr lang="en-IE" i="1" dirty="0" smtClean="0"/>
              <a:t>Report on the experience gained in the application of Directive 2003/4/EC  </a:t>
            </a:r>
            <a:r>
              <a:rPr lang="en-IE" dirty="0" smtClean="0"/>
              <a:t>COM (2012) 774, 17.12.12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A highly optimistic assessment given obvious problems with </a:t>
            </a:r>
            <a:r>
              <a:rPr lang="en-IE" u="sng" dirty="0" smtClean="0"/>
              <a:t>practical implementation</a:t>
            </a:r>
            <a:r>
              <a:rPr lang="en-IE" dirty="0" smtClean="0"/>
              <a:t> at Member State level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	</a:t>
            </a:r>
          </a:p>
          <a:p>
            <a:pPr>
              <a:buNone/>
            </a:pPr>
            <a:r>
              <a:rPr lang="en-IE" dirty="0" smtClean="0"/>
              <a:t>		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CJEU Jurisprudence on Directive 2003/4/EC: General Points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  <a:r>
              <a:rPr lang="en-IE" b="1" dirty="0" smtClean="0"/>
              <a:t>Recital 16: </a:t>
            </a:r>
          </a:p>
          <a:p>
            <a:pPr>
              <a:buNone/>
            </a:pPr>
            <a:r>
              <a:rPr lang="en-IE" dirty="0" smtClean="0"/>
              <a:t>	</a:t>
            </a:r>
          </a:p>
          <a:p>
            <a:pPr>
              <a:buNone/>
            </a:pPr>
            <a:r>
              <a:rPr lang="en-IE" dirty="0" smtClean="0"/>
              <a:t>	Confirms that the right to information means that disclosure of information “should be the general rule” </a:t>
            </a:r>
          </a:p>
          <a:p>
            <a:pPr>
              <a:buNone/>
            </a:pPr>
            <a:endParaRPr lang="en-IE" b="1" dirty="0" smtClean="0">
              <a:latin typeface="Calibri"/>
            </a:endParaRPr>
          </a:p>
          <a:p>
            <a:pPr>
              <a:buNone/>
            </a:pPr>
            <a:r>
              <a:rPr lang="en-IE" b="1" dirty="0" smtClean="0">
                <a:latin typeface="Calibri"/>
              </a:rPr>
              <a:t>	→</a:t>
            </a:r>
            <a:r>
              <a:rPr lang="en-IE" dirty="0" smtClean="0">
                <a:latin typeface="Calibri"/>
              </a:rPr>
              <a:t> 	</a:t>
            </a:r>
            <a:r>
              <a:rPr lang="en-IE" b="1" u="sng" dirty="0" smtClean="0"/>
              <a:t>a strong presumption in favour of disclosure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Public authorities are only permitted to refuse a request for access “in specific and clearly defined cases” 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CJEU Jurisprudence on Directive 2003/4/EC: General Points 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sz="2400" dirty="0" smtClean="0"/>
          </a:p>
          <a:p>
            <a:pPr>
              <a:buNone/>
            </a:pPr>
            <a:r>
              <a:rPr lang="en-IE" sz="2400" dirty="0" smtClean="0"/>
              <a:t>	</a:t>
            </a:r>
            <a:r>
              <a:rPr lang="en-IE" dirty="0" smtClean="0"/>
              <a:t>Directive 2003/4/EC aims to give effect to Aarhus Convention </a:t>
            </a:r>
          </a:p>
          <a:p>
            <a:pPr>
              <a:buNone/>
            </a:pPr>
            <a:endParaRPr lang="en-IE" b="1" dirty="0" smtClean="0">
              <a:latin typeface="Calibri"/>
            </a:endParaRPr>
          </a:p>
          <a:p>
            <a:pPr>
              <a:buNone/>
            </a:pPr>
            <a:r>
              <a:rPr lang="en-IE" b="1" dirty="0" smtClean="0">
                <a:latin typeface="Calibri"/>
              </a:rPr>
              <a:t>	→</a:t>
            </a:r>
            <a:r>
              <a:rPr lang="en-IE" dirty="0" smtClean="0">
                <a:latin typeface="Calibri"/>
              </a:rPr>
              <a:t>  </a:t>
            </a:r>
            <a:r>
              <a:rPr lang="en-IE" dirty="0" smtClean="0"/>
              <a:t>must be interpreted in light of the wording and aim of the Convention: </a:t>
            </a:r>
            <a:r>
              <a:rPr lang="en-IE" b="1" dirty="0" smtClean="0"/>
              <a:t>Case C-279/12, </a:t>
            </a:r>
            <a:r>
              <a:rPr lang="en-IE" b="1" i="1" dirty="0" smtClean="0"/>
              <a:t>Fish Legal </a:t>
            </a:r>
            <a:r>
              <a:rPr lang="en-IE" b="1" dirty="0" smtClean="0"/>
              <a:t>19 December 2013</a:t>
            </a:r>
            <a:r>
              <a:rPr lang="en-IE" dirty="0" smtClean="0"/>
              <a:t> </a:t>
            </a:r>
          </a:p>
          <a:p>
            <a:pPr>
              <a:buNone/>
            </a:pPr>
            <a:r>
              <a:rPr lang="en-IE" dirty="0" smtClean="0"/>
              <a:t>	</a:t>
            </a:r>
          </a:p>
          <a:p>
            <a:pPr>
              <a:buNone/>
            </a:pPr>
            <a:r>
              <a:rPr lang="en-IE" dirty="0" smtClean="0"/>
              <a:t>	Status and role of </a:t>
            </a:r>
            <a:r>
              <a:rPr lang="en-IE" i="1" dirty="0" smtClean="0"/>
              <a:t>Aarhus Convention: An Implementation Guide </a:t>
            </a:r>
            <a:r>
              <a:rPr lang="en-IE" dirty="0" smtClean="0"/>
              <a:t>(2</a:t>
            </a:r>
            <a:r>
              <a:rPr lang="en-IE" baseline="30000" dirty="0" smtClean="0"/>
              <a:t>nd</a:t>
            </a:r>
            <a:r>
              <a:rPr lang="en-IE" dirty="0" smtClean="0"/>
              <a:t> </a:t>
            </a:r>
            <a:r>
              <a:rPr lang="en-IE" dirty="0" err="1" smtClean="0"/>
              <a:t>ed</a:t>
            </a:r>
            <a:r>
              <a:rPr lang="en-IE" dirty="0" smtClean="0"/>
              <a:t>) 2014 </a:t>
            </a:r>
            <a:r>
              <a:rPr lang="en-IE" b="1" dirty="0" smtClean="0">
                <a:latin typeface="Calibri"/>
              </a:rPr>
              <a:t>→</a:t>
            </a:r>
            <a:r>
              <a:rPr lang="en-IE" dirty="0" smtClean="0"/>
              <a:t> No binding force, but “an explanatory document” that can be taken into consideration for the purpose of interpreting the Convention: 	</a:t>
            </a:r>
          </a:p>
          <a:p>
            <a:pPr>
              <a:buNone/>
            </a:pPr>
            <a:r>
              <a:rPr lang="en-IE" b="1" dirty="0" smtClean="0"/>
              <a:t>	Case C-279/12, </a:t>
            </a:r>
            <a:r>
              <a:rPr lang="en-IE" b="1" i="1" dirty="0" smtClean="0"/>
              <a:t>Fish Legal </a:t>
            </a:r>
            <a:r>
              <a:rPr lang="en-IE" b="1" dirty="0" smtClean="0"/>
              <a:t>19 December 2013</a:t>
            </a:r>
            <a:r>
              <a:rPr lang="en-IE" dirty="0" smtClean="0"/>
              <a:t> </a:t>
            </a:r>
          </a:p>
          <a:p>
            <a:pPr>
              <a:buNone/>
            </a:pPr>
            <a:endParaRPr lang="en-IE" sz="2400" dirty="0" smtClean="0"/>
          </a:p>
          <a:p>
            <a:pPr>
              <a:buNone/>
            </a:pPr>
            <a:r>
              <a:rPr lang="en-IE" sz="2400" dirty="0" smtClean="0"/>
              <a:t>	</a:t>
            </a:r>
            <a:endParaRPr lang="en-I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Key Points emerging from CJEU Jurisprudence on Directive 2003/4/EC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  <a:r>
              <a:rPr lang="en-IE" b="1" dirty="0" smtClean="0"/>
              <a:t>Article 2(1) 		Definition of “environmental 					information” 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Case C-266/09, </a:t>
            </a:r>
            <a:r>
              <a:rPr lang="en-IE" i="1" dirty="0" err="1" smtClean="0"/>
              <a:t>Stichting</a:t>
            </a:r>
            <a:r>
              <a:rPr lang="en-IE" i="1" dirty="0" smtClean="0"/>
              <a:t> </a:t>
            </a:r>
            <a:r>
              <a:rPr lang="en-IE" i="1" dirty="0" err="1" smtClean="0"/>
              <a:t>Natuur</a:t>
            </a:r>
            <a:r>
              <a:rPr lang="en-IE" i="1" dirty="0" smtClean="0"/>
              <a:t> en Milieu </a:t>
            </a:r>
            <a:r>
              <a:rPr lang="en-IE" dirty="0" smtClean="0"/>
              <a:t>16 December 2010 </a:t>
            </a:r>
          </a:p>
          <a:p>
            <a:pPr>
              <a:buNone/>
            </a:pPr>
            <a:r>
              <a:rPr lang="en-IE" dirty="0" smtClean="0"/>
              <a:t>	</a:t>
            </a:r>
          </a:p>
          <a:p>
            <a:pPr>
              <a:buNone/>
            </a:pPr>
            <a:r>
              <a:rPr lang="en-IE" dirty="0" smtClean="0"/>
              <a:t>	CJEU’s reasoning in [37] – [43] confirms a </a:t>
            </a:r>
            <a:r>
              <a:rPr lang="en-IE" u="sng" dirty="0" smtClean="0"/>
              <a:t>wide</a:t>
            </a:r>
            <a:r>
              <a:rPr lang="en-IE" dirty="0" smtClean="0"/>
              <a:t> definition</a:t>
            </a:r>
          </a:p>
          <a:p>
            <a:pPr>
              <a:buNone/>
            </a:pPr>
            <a:r>
              <a:rPr lang="en-IE" dirty="0" smtClean="0"/>
              <a:t>	</a:t>
            </a:r>
          </a:p>
          <a:p>
            <a:pPr>
              <a:buNone/>
            </a:pPr>
            <a:r>
              <a:rPr lang="en-IE" dirty="0" smtClean="0"/>
              <a:t>	Studies of residues &amp; reports on field trials in connection with a procedure for extending the authorisation of a product under Directive 91/414/EEC on the placing of plant protection products on the market </a:t>
            </a:r>
            <a:r>
              <a:rPr lang="en-IE" u="sng" dirty="0" smtClean="0"/>
              <a:t>fell within the definition</a:t>
            </a:r>
          </a:p>
          <a:p>
            <a:pPr>
              <a:buNone/>
            </a:pPr>
            <a:r>
              <a:rPr lang="en-IE" sz="2800" dirty="0" smtClean="0"/>
              <a:t>	</a:t>
            </a:r>
          </a:p>
          <a:p>
            <a:pPr>
              <a:buNone/>
            </a:pPr>
            <a:r>
              <a:rPr lang="en-IE" sz="2800" dirty="0" smtClean="0"/>
              <a:t>	</a:t>
            </a:r>
            <a:endParaRPr lang="en-IE" sz="2800" i="1" dirty="0" smtClean="0"/>
          </a:p>
          <a:p>
            <a:pPr>
              <a:buNone/>
            </a:pPr>
            <a:endParaRPr lang="en-IE" sz="2800" dirty="0" smtClean="0"/>
          </a:p>
          <a:p>
            <a:pPr>
              <a:buNone/>
            </a:pPr>
            <a:r>
              <a:rPr lang="en-IE" sz="2800" dirty="0" smtClean="0"/>
              <a:t>	</a:t>
            </a:r>
            <a:endParaRPr lang="en-I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Key Points emerging from CJEU Jurisprudence on Directive 2003/4/EC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  <a:r>
              <a:rPr lang="en-IE" b="1" dirty="0" smtClean="0"/>
              <a:t>Article 2(2) 		Definition of “public authority”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Member States may opt to exclude “bodies or institutions when acting in a judicial or </a:t>
            </a:r>
            <a:r>
              <a:rPr lang="en-IE" u="sng" dirty="0" smtClean="0"/>
              <a:t>legislative capacity</a:t>
            </a:r>
            <a:r>
              <a:rPr lang="en-IE" dirty="0" smtClean="0"/>
              <a:t>”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  <a:r>
              <a:rPr lang="en-IE" b="1" dirty="0" smtClean="0"/>
              <a:t>Case C-204/09, </a:t>
            </a:r>
            <a:r>
              <a:rPr lang="en-IE" b="1" i="1" dirty="0" err="1" smtClean="0"/>
              <a:t>Flachglas</a:t>
            </a:r>
            <a:r>
              <a:rPr lang="en-IE" b="1" i="1" dirty="0" smtClean="0"/>
              <a:t> </a:t>
            </a:r>
            <a:r>
              <a:rPr lang="en-IE" b="1" i="1" dirty="0" err="1" smtClean="0"/>
              <a:t>Torgau</a:t>
            </a:r>
            <a:r>
              <a:rPr lang="en-IE" b="1" dirty="0" smtClean="0"/>
              <a:t> 14 February 2012 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- 	Adopted a </a:t>
            </a:r>
            <a:r>
              <a:rPr lang="en-IE" u="sng" dirty="0" smtClean="0"/>
              <a:t>functional approach</a:t>
            </a:r>
            <a:r>
              <a:rPr lang="en-IE" dirty="0" smtClean="0"/>
              <a:t> to determine whether a  	“public authority” is acting in a legislative capacity</a:t>
            </a:r>
          </a:p>
          <a:p>
            <a:pPr>
              <a:buNone/>
            </a:pPr>
            <a:r>
              <a:rPr lang="en-IE" dirty="0" smtClean="0"/>
              <a:t>	-	Option to exclude is no longer available once legislative 	process has concluded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Key Points emerging from CJEU Jurisprudence on Directive 2003/4/EC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b="1" dirty="0" smtClean="0"/>
              <a:t>	Case C-515/11, </a:t>
            </a:r>
            <a:r>
              <a:rPr lang="en-IE" b="1" i="1" dirty="0" smtClean="0"/>
              <a:t>Deutsche </a:t>
            </a:r>
            <a:r>
              <a:rPr lang="en-IE" b="1" i="1" dirty="0" err="1" smtClean="0"/>
              <a:t>Umwelthilfe</a:t>
            </a:r>
            <a:r>
              <a:rPr lang="en-IE" b="1" i="1" dirty="0" smtClean="0"/>
              <a:t> </a:t>
            </a:r>
            <a:r>
              <a:rPr lang="en-IE" b="1" dirty="0" smtClean="0"/>
              <a:t>18 July 2013</a:t>
            </a:r>
          </a:p>
          <a:p>
            <a:pPr>
              <a:buNone/>
            </a:pPr>
            <a:endParaRPr lang="en-IE" i="1" dirty="0" smtClean="0"/>
          </a:p>
          <a:p>
            <a:pPr>
              <a:buNone/>
            </a:pPr>
            <a:r>
              <a:rPr lang="en-IE" i="1" dirty="0" smtClean="0"/>
              <a:t>	</a:t>
            </a:r>
            <a:r>
              <a:rPr lang="en-IE" dirty="0" smtClean="0"/>
              <a:t>A narrow interpretation of “legislative capacity” is to be applied - i.e. preparation of a law or a norm of equivalent rank to a law</a:t>
            </a:r>
          </a:p>
          <a:p>
            <a:pPr>
              <a:buNone/>
            </a:pPr>
            <a:r>
              <a:rPr lang="en-IE" dirty="0" smtClean="0"/>
              <a:t>	</a:t>
            </a:r>
          </a:p>
          <a:p>
            <a:pPr>
              <a:buNone/>
            </a:pPr>
            <a:r>
              <a:rPr lang="en-IE" dirty="0" smtClean="0"/>
              <a:t>	Derogation </a:t>
            </a:r>
            <a:r>
              <a:rPr lang="en-IE" u="sng" dirty="0" smtClean="0"/>
              <a:t>may not</a:t>
            </a:r>
            <a:r>
              <a:rPr lang="en-IE" dirty="0" smtClean="0"/>
              <a:t> be applied to Ministries when they prepare and adopt normative regulations which are of a lower rank than a law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Key Points emerging from CJEU Jurisprudence on Directive 2003/4/EC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b="1" dirty="0" smtClean="0"/>
          </a:p>
          <a:p>
            <a:pPr>
              <a:buNone/>
            </a:pPr>
            <a:r>
              <a:rPr lang="en-IE" b="1" dirty="0" smtClean="0"/>
              <a:t>	Case C-279/12, </a:t>
            </a:r>
            <a:r>
              <a:rPr lang="en-IE" b="1" i="1" dirty="0" smtClean="0"/>
              <a:t>Fish Legal </a:t>
            </a:r>
            <a:r>
              <a:rPr lang="en-IE" b="1" dirty="0" smtClean="0"/>
              <a:t>19 December 2013</a:t>
            </a:r>
          </a:p>
          <a:p>
            <a:pPr>
              <a:buNone/>
            </a:pPr>
            <a:r>
              <a:rPr lang="en-IE" dirty="0" smtClean="0"/>
              <a:t>	</a:t>
            </a:r>
          </a:p>
          <a:p>
            <a:pPr>
              <a:buNone/>
            </a:pPr>
            <a:r>
              <a:rPr lang="en-IE" dirty="0" smtClean="0"/>
              <a:t>	Whether the “privatised” commercial water companies in this case were “public authorities” for the purpose of Directive 2003/4/EC?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Article 2(2)(b): “any natural or legal person </a:t>
            </a:r>
            <a:r>
              <a:rPr lang="en-IE" u="sng" dirty="0" smtClean="0"/>
              <a:t>performing public administrative functions</a:t>
            </a:r>
            <a:r>
              <a:rPr lang="en-IE" dirty="0" smtClean="0"/>
              <a:t> under national law, including specific duties, activities or services in relation to the environment”</a:t>
            </a:r>
          </a:p>
          <a:p>
            <a:pPr>
              <a:buNone/>
            </a:pPr>
            <a:r>
              <a:rPr lang="en-IE" dirty="0" smtClean="0"/>
              <a:t>	</a:t>
            </a:r>
          </a:p>
          <a:p>
            <a:pPr>
              <a:buNone/>
            </a:pPr>
            <a:r>
              <a:rPr lang="en-IE" dirty="0" smtClean="0"/>
              <a:t>	</a:t>
            </a:r>
          </a:p>
          <a:p>
            <a:pPr>
              <a:buNone/>
            </a:pPr>
            <a:r>
              <a:rPr lang="en-IE" dirty="0" smtClean="0"/>
              <a:t>	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Key Points emerging from CJEU Jurisprudence on Directive 2003/4/EC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Were the “privatised” water companies </a:t>
            </a:r>
            <a:r>
              <a:rPr lang="en-IE" u="sng" dirty="0" smtClean="0"/>
              <a:t>performing public administrative functions </a:t>
            </a:r>
            <a:r>
              <a:rPr lang="en-IE" dirty="0" smtClean="0"/>
              <a:t>within meaning of Article 2(2)(b)?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Question to be asked here is: 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Whether the entity in question is vested, under the national law which is applicable to it, with </a:t>
            </a:r>
            <a:r>
              <a:rPr lang="en-IE" u="sng" dirty="0" smtClean="0"/>
              <a:t>special powers</a:t>
            </a:r>
            <a:r>
              <a:rPr lang="en-IE" dirty="0" smtClean="0"/>
              <a:t> beyond those which result from the normal rules applicable in relations between persons governed by private law? </a:t>
            </a:r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Key Points emerging from CJEU Jurisprudence on Directive 2003/4/EC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Article 2(2)(c) – reference to an entity that is “</a:t>
            </a:r>
            <a:r>
              <a:rPr lang="en-IE" u="sng" dirty="0" smtClean="0"/>
              <a:t>under the control of</a:t>
            </a:r>
            <a:r>
              <a:rPr lang="en-IE" dirty="0" smtClean="0"/>
              <a:t>” a body or person falling within Article 2(2)(a) or 2(2)(b)</a:t>
            </a:r>
          </a:p>
          <a:p>
            <a:pPr>
              <a:buNone/>
            </a:pPr>
            <a:r>
              <a:rPr lang="en-IE" dirty="0" smtClean="0"/>
              <a:t>	</a:t>
            </a:r>
          </a:p>
          <a:p>
            <a:pPr>
              <a:buNone/>
            </a:pPr>
            <a:r>
              <a:rPr lang="en-IE" dirty="0" smtClean="0"/>
              <a:t>	An entity is “under the control of” a public authority if it does not determine, in a genuinely autonomous manner, the way in which it provides those services, since the public authority is in a position to exert decisive influence on its action in the environmental field 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Key Points emerging from CJEU Jurisprudence on Directive 2003/4/EC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b="1" dirty="0" smtClean="0"/>
          </a:p>
          <a:p>
            <a:pPr>
              <a:buNone/>
            </a:pPr>
            <a:r>
              <a:rPr lang="en-IE" b="1" dirty="0" smtClean="0"/>
              <a:t>	Article 4 		Exceptions to right of access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Confidentiality of commercial &amp; industrial info. &amp;  confidentiality of proceedings of public authorities</a:t>
            </a:r>
          </a:p>
          <a:p>
            <a:pPr>
              <a:buNone/>
            </a:pPr>
            <a:r>
              <a:rPr lang="en-IE" dirty="0" smtClean="0"/>
              <a:t>	</a:t>
            </a:r>
          </a:p>
          <a:p>
            <a:pPr>
              <a:buNone/>
            </a:pPr>
            <a:r>
              <a:rPr lang="en-IE" dirty="0" smtClean="0"/>
              <a:t>	Case C-266/09, </a:t>
            </a:r>
            <a:r>
              <a:rPr lang="en-IE" i="1" dirty="0" err="1" smtClean="0"/>
              <a:t>Stichting</a:t>
            </a:r>
            <a:r>
              <a:rPr lang="en-IE" i="1" dirty="0" smtClean="0"/>
              <a:t> </a:t>
            </a:r>
            <a:r>
              <a:rPr lang="en-IE" i="1" dirty="0" err="1" smtClean="0"/>
              <a:t>Natuur</a:t>
            </a:r>
            <a:r>
              <a:rPr lang="en-IE" i="1" dirty="0" smtClean="0"/>
              <a:t> en Milieu</a:t>
            </a:r>
            <a:r>
              <a:rPr lang="en-IE" dirty="0" smtClean="0"/>
              <a:t> 16 December 2010</a:t>
            </a:r>
          </a:p>
          <a:p>
            <a:pPr>
              <a:buNone/>
            </a:pPr>
            <a:r>
              <a:rPr lang="en-IE" dirty="0" smtClean="0"/>
              <a:t>	Case C-204/09, </a:t>
            </a:r>
            <a:r>
              <a:rPr lang="en-IE" i="1" dirty="0" err="1" smtClean="0"/>
              <a:t>Flachglas</a:t>
            </a:r>
            <a:r>
              <a:rPr lang="en-IE" i="1" dirty="0" smtClean="0"/>
              <a:t> </a:t>
            </a:r>
            <a:r>
              <a:rPr lang="en-IE" i="1" dirty="0" err="1" smtClean="0"/>
              <a:t>Torgau</a:t>
            </a:r>
            <a:r>
              <a:rPr lang="en-IE" dirty="0" smtClean="0"/>
              <a:t> 14 February 2012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In every particular case, public authorities must weigh the public interest served by disclosure against the interest served by refusal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Objectives &amp; Outline Presentation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-	</a:t>
            </a:r>
            <a:r>
              <a:rPr lang="en-IE" sz="2400" dirty="0" smtClean="0"/>
              <a:t>Consider the role of </a:t>
            </a:r>
            <a:r>
              <a:rPr lang="en-IE" sz="2400" u="sng" dirty="0" smtClean="0"/>
              <a:t>the national judge</a:t>
            </a:r>
            <a:r>
              <a:rPr lang="en-IE" sz="2400" dirty="0" smtClean="0"/>
              <a:t> in 	environmental information disputes &amp; the	enforcement of information rights</a:t>
            </a:r>
          </a:p>
          <a:p>
            <a:pPr>
              <a:buNone/>
            </a:pPr>
            <a:endParaRPr lang="en-IE" sz="2400" dirty="0" smtClean="0"/>
          </a:p>
          <a:p>
            <a:pPr>
              <a:buNone/>
            </a:pPr>
            <a:r>
              <a:rPr lang="en-IE" sz="2400" dirty="0" smtClean="0"/>
              <a:t>	-	Identify and explore current issues around 	implementation and enforcement of Directive 	2003/4/EC at national level via a </a:t>
            </a:r>
            <a:r>
              <a:rPr lang="en-IE" sz="2400" b="1" u="sng" dirty="0" smtClean="0"/>
              <a:t>Case Study</a:t>
            </a:r>
          </a:p>
          <a:p>
            <a:pPr>
              <a:buNone/>
            </a:pPr>
            <a:endParaRPr lang="en-IE" sz="2400" dirty="0" smtClean="0"/>
          </a:p>
          <a:p>
            <a:pPr>
              <a:buNone/>
            </a:pPr>
            <a:r>
              <a:rPr lang="en-IE" sz="2400" dirty="0" smtClean="0"/>
              <a:t>	- 	Consider likely future developments</a:t>
            </a:r>
            <a:endParaRPr lang="en-I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Key Points emerging from CJEU Jurisprudence on Directive 2003/4/EC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sz="2400" dirty="0" smtClean="0"/>
          </a:p>
          <a:p>
            <a:pPr>
              <a:buNone/>
            </a:pPr>
            <a:r>
              <a:rPr lang="en-IE" sz="2400" dirty="0" smtClean="0"/>
              <a:t>	</a:t>
            </a:r>
            <a:r>
              <a:rPr lang="en-IE" dirty="0" smtClean="0"/>
              <a:t>When weighing the public interests served by disclosure against the interests served by refusal to disclose, can a public authority take into account </a:t>
            </a:r>
            <a:r>
              <a:rPr lang="en-IE" u="sng" dirty="0" smtClean="0"/>
              <a:t>cumulatively</a:t>
            </a:r>
            <a:r>
              <a:rPr lang="en-IE" dirty="0" smtClean="0"/>
              <a:t> a number of the grounds for refusal listed in Article 4(2)? </a:t>
            </a:r>
          </a:p>
          <a:p>
            <a:pPr>
              <a:buNone/>
            </a:pPr>
            <a:endParaRPr lang="en-IE" dirty="0" smtClean="0"/>
          </a:p>
          <a:p>
            <a:pPr algn="ctr">
              <a:buNone/>
            </a:pPr>
            <a:r>
              <a:rPr lang="en-IE" b="1" dirty="0" smtClean="0"/>
              <a:t>	</a:t>
            </a:r>
            <a:r>
              <a:rPr lang="en-IE" b="1" u="sng" dirty="0" smtClean="0"/>
              <a:t>OR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Must it weigh the interests served by refusal to disclose, </a:t>
            </a:r>
            <a:r>
              <a:rPr lang="en-IE" u="sng" dirty="0" smtClean="0"/>
              <a:t>one at a time</a:t>
            </a:r>
            <a:r>
              <a:rPr lang="en-IE" dirty="0" smtClean="0"/>
              <a:t> (i.e. exception by exception), against the public interests served by disclosure?</a:t>
            </a:r>
          </a:p>
          <a:p>
            <a:pPr>
              <a:buNone/>
            </a:pPr>
            <a:endParaRPr lang="en-IE" sz="2400" dirty="0" smtClean="0"/>
          </a:p>
          <a:p>
            <a:pPr>
              <a:buNone/>
            </a:pPr>
            <a:endParaRPr lang="en-I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Key Points emerging from CJEU Jurisprudence on Directive 2003/4/EC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b="1" dirty="0" smtClean="0"/>
          </a:p>
          <a:p>
            <a:pPr>
              <a:buNone/>
            </a:pPr>
            <a:r>
              <a:rPr lang="en-IE" b="1" dirty="0" smtClean="0"/>
              <a:t>	Case C-71/10, </a:t>
            </a:r>
            <a:r>
              <a:rPr lang="en-IE" b="1" i="1" dirty="0" smtClean="0"/>
              <a:t>Office of Communications v Information Commissioner</a:t>
            </a:r>
            <a:r>
              <a:rPr lang="en-IE" b="1" dirty="0" smtClean="0"/>
              <a:t> 28 July 2011</a:t>
            </a:r>
          </a:p>
          <a:p>
            <a:pPr>
              <a:buNone/>
            </a:pPr>
            <a:r>
              <a:rPr lang="en-IE" dirty="0" smtClean="0"/>
              <a:t>	</a:t>
            </a:r>
          </a:p>
          <a:p>
            <a:pPr>
              <a:buNone/>
            </a:pPr>
            <a:r>
              <a:rPr lang="en-IE" dirty="0" smtClean="0"/>
              <a:t>	When undertaking the balancing exercise, a public authority may evaluate the grounds for refusal to disclose set out in Article 4(2) cumulatively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The public interest served by disclosure, and the interests served by refusal to disclose, are two “overarching concepts” </a:t>
            </a:r>
          </a:p>
          <a:p>
            <a:pPr>
              <a:buNone/>
            </a:pPr>
            <a:r>
              <a:rPr lang="en-IE" dirty="0" smtClean="0"/>
              <a:t>	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Key Points emerging from CJEU Jurisprudence on Directive 2003/4/EC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  <a:r>
              <a:rPr lang="en-IE" b="1" dirty="0" smtClean="0"/>
              <a:t>Case C-204/09, </a:t>
            </a:r>
            <a:r>
              <a:rPr lang="en-IE" b="1" i="1" dirty="0" err="1" smtClean="0"/>
              <a:t>Flachglas</a:t>
            </a:r>
            <a:r>
              <a:rPr lang="en-IE" b="1" i="1" dirty="0" smtClean="0"/>
              <a:t> </a:t>
            </a:r>
            <a:r>
              <a:rPr lang="en-IE" b="1" i="1" dirty="0" err="1" smtClean="0"/>
              <a:t>Torgau</a:t>
            </a:r>
            <a:r>
              <a:rPr lang="en-IE" b="1" dirty="0" smtClean="0"/>
              <a:t> 14 February 2012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The exception in respect of confidentiality of proceedings of public authorities, </a:t>
            </a:r>
            <a:r>
              <a:rPr lang="en-IE" u="sng" dirty="0" smtClean="0"/>
              <a:t>where such confidentiality provided by law 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CJEU ruled that national law must provide </a:t>
            </a:r>
            <a:r>
              <a:rPr lang="en-IE" u="sng" dirty="0" smtClean="0"/>
              <a:t>an express measure</a:t>
            </a:r>
            <a:r>
              <a:rPr lang="en-IE" dirty="0" smtClean="0"/>
              <a:t> to this effect which clearly defines “proceedings” in this particular context</a:t>
            </a:r>
          </a:p>
          <a:p>
            <a:pPr>
              <a:buNone/>
            </a:pPr>
            <a:r>
              <a:rPr lang="en-IE" dirty="0" smtClean="0"/>
              <a:t>	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Key Points emerging from CJEU Jurisprudence on Directive 2003/4/EC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  <a:r>
              <a:rPr lang="en-IE" b="1" dirty="0" smtClean="0"/>
              <a:t>Case C-416/10, </a:t>
            </a:r>
            <a:r>
              <a:rPr lang="en-IE" b="1" i="1" dirty="0" err="1" smtClean="0"/>
              <a:t>Križan</a:t>
            </a:r>
            <a:r>
              <a:rPr lang="en-IE" b="1" i="1" dirty="0" smtClean="0"/>
              <a:t> </a:t>
            </a:r>
            <a:r>
              <a:rPr lang="en-IE" b="1" dirty="0" smtClean="0"/>
              <a:t>15 January 2013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Public participation rules in IPPC Directive (now Industrial Emissions Directive) must be interpreted in light of Aarhus Convention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The public must, in principle, have access to all info. relevant to the IPPC authorisation procedure from the beginning of that procedure 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Key Points emerging from CJEU Jurisprudence on Directive 2003/4/EC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In the context of an authorisation procedure for a landfill site under IPPC Directive, the public authority could not rely on </a:t>
            </a:r>
            <a:r>
              <a:rPr lang="en-IE" u="sng" dirty="0" smtClean="0"/>
              <a:t>the commercial confidentiality exception</a:t>
            </a:r>
            <a:r>
              <a:rPr lang="en-IE" dirty="0" smtClean="0"/>
              <a:t> in Directive 2003/4/EC to refuse to make the planning decision on </a:t>
            </a:r>
            <a:r>
              <a:rPr lang="en-IE" u="sng" dirty="0" smtClean="0"/>
              <a:t>the location</a:t>
            </a:r>
            <a:r>
              <a:rPr lang="en-IE" dirty="0" smtClean="0"/>
              <a:t> of the landfill site available to the public (!)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At [83] CJEU appears to suggest that “exceptionally” there may be situations where a planning decision may contain confidential commercial or industrial info. 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Key Points emerging from CJEU Jurisprudence on Directive 2003/4/EC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E" dirty="0" smtClean="0"/>
              <a:t>	</a:t>
            </a:r>
          </a:p>
          <a:p>
            <a:pPr>
              <a:buNone/>
            </a:pPr>
            <a:r>
              <a:rPr lang="en-IE" dirty="0" smtClean="0"/>
              <a:t>	An unlawful failure to make info. available to the public at the initial stage of </a:t>
            </a:r>
            <a:r>
              <a:rPr lang="en-IE" smtClean="0"/>
              <a:t>the procedure </a:t>
            </a:r>
            <a:r>
              <a:rPr lang="en-IE" dirty="0" smtClean="0"/>
              <a:t>may be remedied at a later stage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  <a:r>
              <a:rPr lang="en-IE" u="sng" dirty="0" smtClean="0"/>
              <a:t>But</a:t>
            </a:r>
            <a:r>
              <a:rPr lang="en-IE" dirty="0" smtClean="0"/>
              <a:t> only provided that all options and solutions remain open and that the public can still effectively influence the outcome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Principle of effectiveness of EU law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CJEU’s reasoning at [84] – [90]</a:t>
            </a:r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Key Points emerging from CJEU Jurisprudence on Directive 2003/4/EC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  <a:r>
              <a:rPr lang="en-IE" b="1" dirty="0" smtClean="0"/>
              <a:t>Article 5 		Charges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Pending reference for a preliminary ruling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  <a:r>
              <a:rPr lang="en-IE" b="1" dirty="0" smtClean="0"/>
              <a:t>Case C-71/14, </a:t>
            </a:r>
            <a:r>
              <a:rPr lang="en-IE" b="1" i="1" dirty="0" smtClean="0"/>
              <a:t>East Sussex County Council</a:t>
            </a:r>
            <a:endParaRPr lang="en-IE" dirty="0" smtClean="0"/>
          </a:p>
          <a:p>
            <a:pPr>
              <a:buNone/>
            </a:pPr>
            <a:r>
              <a:rPr lang="en-IE" dirty="0" smtClean="0"/>
              <a:t>	Reference to CJEU made on 10 February 2014 by First-tier Tribunal (Information Rights) United Kingdom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Concerns scope of a public authority’s power to charge for supply of info. under Article 5(2)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General Principles emerging from the CJEU Jurisprudence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Directive 2003/4/EC falls to be interpreted in light of wording and aims of the Aarhus Convention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Strong purposive approach to right to environmental info.  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Broad interpretation of </a:t>
            </a:r>
            <a:r>
              <a:rPr lang="en-IE" smtClean="0"/>
              <a:t>key definitions </a:t>
            </a:r>
            <a:r>
              <a:rPr lang="en-IE" dirty="0" smtClean="0"/>
              <a:t>	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Pragmatic approach to exceptions etc. 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Keen to ensure environmental rights are effective in practice 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Role of the National Judge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Determine disputes over a wide range of issues including: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 -	Is the info. at issue “environmental information”?</a:t>
            </a:r>
          </a:p>
          <a:p>
            <a:pPr>
              <a:buNone/>
            </a:pPr>
            <a:r>
              <a:rPr lang="en-IE" dirty="0" smtClean="0"/>
              <a:t>	-	Is the entity from whom info. is requested a “public 	authority”?</a:t>
            </a:r>
          </a:p>
          <a:p>
            <a:pPr>
              <a:buNone/>
            </a:pPr>
            <a:r>
              <a:rPr lang="en-IE" dirty="0" smtClean="0"/>
              <a:t>	-	Is the public authority entitled to rely on any exceptions 	to justify refusal to disclose?</a:t>
            </a:r>
          </a:p>
          <a:p>
            <a:pPr>
              <a:buNone/>
            </a:pPr>
            <a:r>
              <a:rPr lang="en-IE" dirty="0" smtClean="0"/>
              <a:t>	-	Is the public authority entitled to levy a charge in the 	particular circumstances?</a:t>
            </a:r>
          </a:p>
          <a:p>
            <a:pPr>
              <a:buNone/>
            </a:pPr>
            <a:r>
              <a:rPr lang="en-IE" dirty="0" smtClean="0"/>
              <a:t>	-	If so, does the charge exceed “a reasonable amount”?</a:t>
            </a:r>
          </a:p>
          <a:p>
            <a:pPr>
              <a:buNone/>
            </a:pPr>
            <a:r>
              <a:rPr lang="en-IE" dirty="0" smtClean="0"/>
              <a:t>	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Role of the National Judge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Recall general principles emerging from CJEU case law and the Court’s strong purposive approach to the right to environmental info.</a:t>
            </a:r>
          </a:p>
          <a:p>
            <a:pPr>
              <a:buNone/>
            </a:pPr>
            <a:endParaRPr lang="en-IE" u="sng" dirty="0" smtClean="0"/>
          </a:p>
          <a:p>
            <a:pPr>
              <a:buNone/>
            </a:pPr>
            <a:r>
              <a:rPr lang="en-IE" dirty="0" smtClean="0"/>
              <a:t>	</a:t>
            </a:r>
            <a:r>
              <a:rPr lang="en-IE" u="sng" dirty="0" smtClean="0"/>
              <a:t>Timely</a:t>
            </a:r>
            <a:r>
              <a:rPr lang="en-IE" dirty="0" smtClean="0"/>
              <a:t> determination of environmental info. disputes vital in practice and also mandatory under Aarhus Article 9(4)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Seek a preliminary ruling where necessary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“</a:t>
            </a:r>
            <a:r>
              <a:rPr lang="en-IE" u="sng" dirty="0" smtClean="0"/>
              <a:t>Champion</a:t>
            </a:r>
            <a:r>
              <a:rPr lang="en-IE" dirty="0" smtClean="0"/>
              <a:t>” the right of access to environmental information &amp; be alert to the potential for </a:t>
            </a:r>
            <a:r>
              <a:rPr lang="en-IE" u="sng" dirty="0" smtClean="0"/>
              <a:t>State liability</a:t>
            </a:r>
            <a:r>
              <a:rPr lang="en-IE" dirty="0" smtClean="0"/>
              <a:t> to arise 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Why is public access to environmental information important?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sz="2800" dirty="0" smtClean="0"/>
          </a:p>
          <a:p>
            <a:pPr algn="just">
              <a:buNone/>
            </a:pPr>
            <a:r>
              <a:rPr lang="en-IE" sz="2800" dirty="0" smtClean="0"/>
              <a:t>	</a:t>
            </a:r>
            <a:r>
              <a:rPr lang="en-IE" sz="2400" dirty="0" smtClean="0"/>
              <a:t>What role does information play in environmental governance?</a:t>
            </a:r>
          </a:p>
          <a:p>
            <a:pPr algn="just">
              <a:buNone/>
            </a:pPr>
            <a:r>
              <a:rPr lang="en-IE" sz="2400" dirty="0" smtClean="0"/>
              <a:t>	</a:t>
            </a:r>
          </a:p>
          <a:p>
            <a:pPr algn="just">
              <a:buNone/>
            </a:pPr>
            <a:r>
              <a:rPr lang="en-IE" sz="2400" dirty="0" smtClean="0"/>
              <a:t>	What are the justifications for the right of access to environmental information?</a:t>
            </a:r>
          </a:p>
          <a:p>
            <a:pPr algn="just">
              <a:buNone/>
            </a:pPr>
            <a:endParaRPr lang="en-IE" sz="2400" dirty="0" smtClean="0"/>
          </a:p>
          <a:p>
            <a:pPr>
              <a:buNone/>
            </a:pPr>
            <a:r>
              <a:rPr lang="en-IE" sz="2400" dirty="0" smtClean="0"/>
              <a:t>	-	Aarhus Convention: Recitals 7, 8, 9, 10 and 17  -	Directive 2003/4/EC:  Recital 1</a:t>
            </a:r>
          </a:p>
          <a:p>
            <a:pPr algn="just">
              <a:buNone/>
            </a:pPr>
            <a:endParaRPr lang="en-IE" sz="2400" dirty="0" smtClean="0"/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	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Role of the National Judge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There may be problems with national measures aimed at transposing Aarhus &amp; Directive 2003/4/EC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Tools at the national judge’s disposal to address  implementation gaps:</a:t>
            </a:r>
          </a:p>
          <a:p>
            <a:pPr>
              <a:buNone/>
            </a:pPr>
            <a:r>
              <a:rPr lang="en-IE" dirty="0" smtClean="0"/>
              <a:t>			</a:t>
            </a:r>
          </a:p>
          <a:p>
            <a:pPr>
              <a:buNone/>
            </a:pPr>
            <a:r>
              <a:rPr lang="en-IE" smtClean="0"/>
              <a:t>			- </a:t>
            </a:r>
            <a:r>
              <a:rPr lang="en-IE" dirty="0" smtClean="0"/>
              <a:t>direct effect</a:t>
            </a:r>
          </a:p>
          <a:p>
            <a:pPr>
              <a:buNone/>
            </a:pPr>
            <a:r>
              <a:rPr lang="en-IE" dirty="0" smtClean="0"/>
              <a:t>			- consistent interpretation</a:t>
            </a:r>
          </a:p>
          <a:p>
            <a:pPr>
              <a:buNone/>
            </a:pPr>
            <a:r>
              <a:rPr lang="en-IE" dirty="0" smtClean="0"/>
              <a:t>	</a:t>
            </a:r>
          </a:p>
          <a:p>
            <a:pPr>
              <a:buNone/>
            </a:pPr>
            <a:r>
              <a:rPr lang="en-IE" dirty="0" smtClean="0"/>
              <a:t>	Principle of effective judicial protection </a:t>
            </a:r>
          </a:p>
          <a:p>
            <a:pPr>
              <a:buNone/>
            </a:pPr>
            <a:r>
              <a:rPr lang="en-IE" dirty="0" smtClean="0"/>
              <a:t>	</a:t>
            </a:r>
          </a:p>
          <a:p>
            <a:pPr>
              <a:buNone/>
            </a:pPr>
            <a:r>
              <a:rPr lang="en-IE" dirty="0" smtClean="0"/>
              <a:t>	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Future Directions? 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Proactive dissemination of environmental information via electronic means </a:t>
            </a:r>
            <a:r>
              <a:rPr lang="en-IE" b="1" dirty="0" smtClean="0">
                <a:latin typeface="Calibri"/>
              </a:rPr>
              <a:t>→</a:t>
            </a:r>
            <a:r>
              <a:rPr lang="en-IE" dirty="0" smtClean="0"/>
              <a:t> reduce/eliminate need for requests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Greater awareness of environmental rights/Aarhus </a:t>
            </a:r>
            <a:r>
              <a:rPr lang="en-IE" b="1" dirty="0" smtClean="0">
                <a:latin typeface="Calibri"/>
              </a:rPr>
              <a:t>→</a:t>
            </a:r>
            <a:r>
              <a:rPr lang="en-IE" dirty="0" smtClean="0"/>
              <a:t> </a:t>
            </a:r>
          </a:p>
          <a:p>
            <a:pPr>
              <a:buNone/>
            </a:pPr>
            <a:r>
              <a:rPr lang="en-IE" dirty="0" smtClean="0"/>
              <a:t>	more requests for access &amp; demands on public authorities</a:t>
            </a:r>
          </a:p>
          <a:p>
            <a:pPr>
              <a:buNone/>
            </a:pPr>
            <a:r>
              <a:rPr lang="en-IE" dirty="0" smtClean="0"/>
              <a:t>	</a:t>
            </a:r>
          </a:p>
          <a:p>
            <a:pPr>
              <a:buNone/>
            </a:pPr>
            <a:r>
              <a:rPr lang="en-IE" dirty="0" smtClean="0"/>
              <a:t>	Resources to support the rights conferred by the Aarhus Convention &amp; EU law </a:t>
            </a:r>
            <a:r>
              <a:rPr lang="en-IE" b="1" dirty="0" smtClean="0">
                <a:latin typeface="Calibri"/>
              </a:rPr>
              <a:t>→</a:t>
            </a:r>
            <a:r>
              <a:rPr lang="en-IE" dirty="0" smtClean="0">
                <a:latin typeface="Calibri"/>
              </a:rPr>
              <a:t> </a:t>
            </a:r>
            <a:r>
              <a:rPr lang="en-IE" dirty="0" smtClean="0"/>
              <a:t>requires political will &amp; leadership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Training for public authorities </a:t>
            </a:r>
            <a:r>
              <a:rPr lang="en-IE" b="1" dirty="0" smtClean="0">
                <a:latin typeface="Calibri"/>
              </a:rPr>
              <a:t>→</a:t>
            </a:r>
            <a:r>
              <a:rPr lang="en-IE" dirty="0" smtClean="0"/>
              <a:t> avoid disputes arising in the first place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Legal Framework: Three Levels of Legal Authority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2000240"/>
            <a:ext cx="7623175" cy="4114800"/>
          </a:xfrm>
        </p:spPr>
        <p:txBody>
          <a:bodyPr/>
          <a:lstStyle/>
          <a:p>
            <a:pPr>
              <a:buNone/>
            </a:pPr>
            <a:endParaRPr lang="de-DE" sz="2400" dirty="0" smtClean="0"/>
          </a:p>
          <a:p>
            <a:pPr>
              <a:buNone/>
            </a:pPr>
            <a:r>
              <a:rPr lang="de-DE" sz="2400" dirty="0" smtClean="0"/>
              <a:t>	-	Aarhus Convention </a:t>
            </a:r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r>
              <a:rPr lang="de-DE" sz="2400" dirty="0" smtClean="0"/>
              <a:t>	-	Directive 2003/4/EC </a:t>
            </a:r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r>
              <a:rPr lang="de-DE" sz="2400" dirty="0" smtClean="0"/>
              <a:t>	-	National measures designed to transpose 	Aarhus and EU law obligations </a:t>
            </a:r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b="1" dirty="0" smtClean="0"/>
              <a:t>Complex Interactions between Multiple Sources of Legal Authority</a:t>
            </a:r>
            <a:endParaRPr lang="en-IE" b="1" dirty="0">
              <a:solidFill>
                <a:srgbClr val="558ED5"/>
              </a:solidFill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1524000" y="1844824"/>
          <a:ext cx="609600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IE" b="1" dirty="0" smtClean="0"/>
              <a:t>Complex Interactions between Multiple Enforcement Mechanisms</a:t>
            </a:r>
            <a:endParaRPr lang="en-IE" b="1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1524000" y="1844824"/>
          <a:ext cx="609600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Aarhus Convention &amp; Access to Environmental Information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Recital 17		Public authorities hold environmental 				info. </a:t>
            </a:r>
            <a:r>
              <a:rPr lang="en-IE" u="sng" dirty="0" smtClean="0"/>
              <a:t>in the public interest</a:t>
            </a:r>
          </a:p>
          <a:p>
            <a:pPr>
              <a:buNone/>
            </a:pPr>
            <a:r>
              <a:rPr lang="en-IE" dirty="0" smtClean="0"/>
              <a:t>		</a:t>
            </a:r>
          </a:p>
          <a:p>
            <a:pPr>
              <a:buNone/>
            </a:pPr>
            <a:r>
              <a:rPr lang="en-IE" dirty="0" smtClean="0"/>
              <a:t>	Article 2  		Key definitions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Article 4  		Right of access to 						environmental info.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Article 5 		Collection &amp; dissemination 					of environmental info.</a:t>
            </a:r>
          </a:p>
          <a:p>
            <a:pPr>
              <a:buNone/>
            </a:pPr>
            <a:endParaRPr lang="en-IE" sz="2800" b="1" dirty="0" smtClean="0"/>
          </a:p>
          <a:p>
            <a:pPr>
              <a:buNone/>
            </a:pPr>
            <a:endParaRPr lang="en-IE" sz="2800" b="1" dirty="0" smtClean="0"/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Aarhus Convention &amp; Access to Environmental Information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Article 9(1) 		Right of access to a review 					procedure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Article 9(4)		Sets down minimum standards for 				review procedures – must provide 				adequate &amp; effective remedies, 				including injunctive relief, and must be 			fair, equitable, timely and not 					prohibitively expensive 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	Article 9(5)		Info. for public about review procedures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ERA PP Vorlage neu</Template>
  <TotalTime>1882</TotalTime>
  <Words>282</Words>
  <Application>Microsoft Office PowerPoint</Application>
  <PresentationFormat>On-screen Show (4:3)</PresentationFormat>
  <Paragraphs>390</Paragraphs>
  <Slides>41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Standarddesign</vt:lpstr>
      <vt:lpstr>Access to Information  in Environmental Matters</vt:lpstr>
      <vt:lpstr>Objectives &amp; Outline Presentation</vt:lpstr>
      <vt:lpstr>Objectives &amp; Outline Presentation</vt:lpstr>
      <vt:lpstr>Why is public access to environmental information important?</vt:lpstr>
      <vt:lpstr>Legal Framework: Three Levels of Legal Authority</vt:lpstr>
      <vt:lpstr>Complex Interactions between Multiple Sources of Legal Authority</vt:lpstr>
      <vt:lpstr>Complex Interactions between Multiple Enforcement Mechanisms</vt:lpstr>
      <vt:lpstr>Aarhus Convention &amp; Access to Environmental Information</vt:lpstr>
      <vt:lpstr>Aarhus Convention &amp; Access to Environmental Information</vt:lpstr>
      <vt:lpstr>EU Law – Directive 2003/4/EC</vt:lpstr>
      <vt:lpstr>Directive 2003/4/EC</vt:lpstr>
      <vt:lpstr>Directive 2003/4/EC</vt:lpstr>
      <vt:lpstr>Directive 2003/4/EC</vt:lpstr>
      <vt:lpstr>Directive 2003/4/EC</vt:lpstr>
      <vt:lpstr>Directive 2003/4/EC</vt:lpstr>
      <vt:lpstr>Directive 2003/4/EC</vt:lpstr>
      <vt:lpstr>Directive 2003/4/EC</vt:lpstr>
      <vt:lpstr>Directive 2003/4/EC: Access to Justice </vt:lpstr>
      <vt:lpstr>Directive 2003/4/EC</vt:lpstr>
      <vt:lpstr>Directive 2003/4/EC</vt:lpstr>
      <vt:lpstr>CJEU Jurisprudence on Directive 2003/4/EC: General Points </vt:lpstr>
      <vt:lpstr>CJEU Jurisprudence on Directive 2003/4/EC: General Points </vt:lpstr>
      <vt:lpstr>Key Points emerging from CJEU Jurisprudence on Directive 2003/4/EC</vt:lpstr>
      <vt:lpstr>Key Points emerging from CJEU Jurisprudence on Directive 2003/4/EC</vt:lpstr>
      <vt:lpstr>Key Points emerging from CJEU Jurisprudence on Directive 2003/4/EC</vt:lpstr>
      <vt:lpstr>Key Points emerging from CJEU Jurisprudence on Directive 2003/4/EC</vt:lpstr>
      <vt:lpstr>Key Points emerging from CJEU Jurisprudence on Directive 2003/4/EC</vt:lpstr>
      <vt:lpstr>Key Points emerging from CJEU Jurisprudence on Directive 2003/4/EC</vt:lpstr>
      <vt:lpstr>Key Points emerging from CJEU Jurisprudence on Directive 2003/4/EC</vt:lpstr>
      <vt:lpstr>Key Points emerging from CJEU Jurisprudence on Directive 2003/4/EC</vt:lpstr>
      <vt:lpstr>Key Points emerging from CJEU Jurisprudence on Directive 2003/4/EC</vt:lpstr>
      <vt:lpstr>Key Points emerging from CJEU Jurisprudence on Directive 2003/4/EC</vt:lpstr>
      <vt:lpstr>Key Points emerging from CJEU Jurisprudence on Directive 2003/4/EC</vt:lpstr>
      <vt:lpstr>Key Points emerging from CJEU Jurisprudence on Directive 2003/4/EC</vt:lpstr>
      <vt:lpstr>Key Points emerging from CJEU Jurisprudence on Directive 2003/4/EC</vt:lpstr>
      <vt:lpstr>Key Points emerging from CJEU Jurisprudence on Directive 2003/4/EC</vt:lpstr>
      <vt:lpstr>General Principles emerging from the CJEU Jurisprudence</vt:lpstr>
      <vt:lpstr>Role of the National Judge</vt:lpstr>
      <vt:lpstr>Role of the National Judge</vt:lpstr>
      <vt:lpstr>Role of the National Judge</vt:lpstr>
      <vt:lpstr>Future Directions?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lawyers for Europe:   The Academy of European Law</dc:title>
  <dc:creator>Windows User</dc:creator>
  <cp:lastModifiedBy>aryall</cp:lastModifiedBy>
  <cp:revision>154</cp:revision>
  <dcterms:created xsi:type="dcterms:W3CDTF">2010-08-05T12:57:03Z</dcterms:created>
  <dcterms:modified xsi:type="dcterms:W3CDTF">2015-02-10T14:13:23Z</dcterms:modified>
</cp:coreProperties>
</file>