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91" r:id="rId2"/>
    <p:sldId id="290" r:id="rId3"/>
    <p:sldId id="304" r:id="rId4"/>
    <p:sldId id="321" r:id="rId5"/>
    <p:sldId id="336" r:id="rId6"/>
    <p:sldId id="337" r:id="rId7"/>
    <p:sldId id="339" r:id="rId8"/>
    <p:sldId id="294" r:id="rId9"/>
    <p:sldId id="342" r:id="rId10"/>
    <p:sldId id="340" r:id="rId11"/>
    <p:sldId id="343" r:id="rId12"/>
    <p:sldId id="316" r:id="rId13"/>
    <p:sldId id="344" r:id="rId14"/>
    <p:sldId id="345" r:id="rId15"/>
    <p:sldId id="347" r:id="rId16"/>
    <p:sldId id="350" r:id="rId17"/>
    <p:sldId id="348" r:id="rId18"/>
    <p:sldId id="349" r:id="rId19"/>
    <p:sldId id="351" r:id="rId20"/>
    <p:sldId id="317" r:id="rId21"/>
    <p:sldId id="352" r:id="rId22"/>
    <p:sldId id="353" r:id="rId23"/>
    <p:sldId id="354" r:id="rId24"/>
    <p:sldId id="355" r:id="rId25"/>
    <p:sldId id="320" r:id="rId26"/>
    <p:sldId id="357" r:id="rId27"/>
    <p:sldId id="359" r:id="rId28"/>
    <p:sldId id="360" r:id="rId29"/>
    <p:sldId id="367" r:id="rId30"/>
    <p:sldId id="356" r:id="rId31"/>
    <p:sldId id="362" r:id="rId32"/>
    <p:sldId id="361" r:id="rId33"/>
    <p:sldId id="323" r:id="rId34"/>
    <p:sldId id="364" r:id="rId35"/>
    <p:sldId id="365" r:id="rId36"/>
    <p:sldId id="366" r:id="rId37"/>
    <p:sldId id="328" r:id="rId38"/>
    <p:sldId id="333" r:id="rId39"/>
    <p:sldId id="334" r:id="rId40"/>
    <p:sldId id="338" r:id="rId41"/>
    <p:sldId id="335" r:id="rId42"/>
  </p:sldIdLst>
  <p:sldSz cx="9144000" cy="6858000" type="screen4x3"/>
  <p:notesSz cx="6669088"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8B"/>
    <a:srgbClr val="976F45"/>
    <a:srgbClr val="88827E"/>
    <a:srgbClr val="00003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91297" autoAdjust="0"/>
  </p:normalViewPr>
  <p:slideViewPr>
    <p:cSldViewPr>
      <p:cViewPr>
        <p:scale>
          <a:sx n="63" d="100"/>
          <a:sy n="63" d="100"/>
        </p:scale>
        <p:origin x="-126" y="-144"/>
      </p:cViewPr>
      <p:guideLst>
        <p:guide orient="horz" pos="2160"/>
        <p:guide pos="2880"/>
      </p:guideLst>
    </p:cSldViewPr>
  </p:slideViewPr>
  <p:outlineViewPr>
    <p:cViewPr>
      <p:scale>
        <a:sx n="33" d="100"/>
        <a:sy n="33" d="100"/>
      </p:scale>
      <p:origin x="0" y="2184"/>
    </p:cViewPr>
  </p:outlineViewPr>
  <p:notesTextViewPr>
    <p:cViewPr>
      <p:scale>
        <a:sx n="100" d="100"/>
        <a:sy n="100" d="100"/>
      </p:scale>
      <p:origin x="0" y="0"/>
    </p:cViewPr>
  </p:notesTextViewPr>
  <p:notesViewPr>
    <p:cSldViewPr>
      <p:cViewPr varScale="1">
        <p:scale>
          <a:sx n="50" d="100"/>
          <a:sy n="50" d="100"/>
        </p:scale>
        <p:origin x="-1926"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2FCD743F-2339-49D2-80C4-93F4ABC24BC0}" type="datetimeFigureOut">
              <a:rPr lang="de-DE" smtClean="0"/>
              <a:pPr/>
              <a:t>19.03.2015</a:t>
            </a:fld>
            <a:endParaRPr lang="de-DE"/>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BCD9C54-3864-4CC5-9FF3-E19C3FE9EAEA}" type="slidenum">
              <a:rPr lang="de-DE" smtClean="0"/>
              <a:pPr/>
              <a:t>‹Nr.›</a:t>
            </a:fld>
            <a:endParaRPr lang="de-DE"/>
          </a:p>
        </p:txBody>
      </p:sp>
    </p:spTree>
    <p:extLst>
      <p:ext uri="{BB962C8B-B14F-4D97-AF65-F5344CB8AC3E}">
        <p14:creationId xmlns:p14="http://schemas.microsoft.com/office/powerpoint/2010/main" val="941247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32C4C043-B238-4CE3-AB07-22B471DEE159}" type="datetimeFigureOut">
              <a:rPr lang="pl-PL" smtClean="0"/>
              <a:t>2015-03-19</a:t>
            </a:fld>
            <a:endParaRPr lang="pl-PL"/>
          </a:p>
        </p:txBody>
      </p:sp>
      <p:sp>
        <p:nvSpPr>
          <p:cNvPr id="4" name="Symbol zastępczy obrazu slajd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D01232CC-11E0-4011-BB49-7BA49A5F579A}" type="slidenum">
              <a:rPr lang="pl-PL" smtClean="0"/>
              <a:t>‹Nr.›</a:t>
            </a:fld>
            <a:endParaRPr lang="pl-PL"/>
          </a:p>
        </p:txBody>
      </p:sp>
    </p:spTree>
    <p:extLst>
      <p:ext uri="{BB962C8B-B14F-4D97-AF65-F5344CB8AC3E}">
        <p14:creationId xmlns:p14="http://schemas.microsoft.com/office/powerpoint/2010/main" val="196589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a:p>
            <a:endParaRPr lang="pl-PL" dirty="0" smtClean="0"/>
          </a:p>
          <a:p>
            <a:endParaRPr lang="pl-PL" dirty="0" smtClean="0"/>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D01232CC-11E0-4011-BB49-7BA49A5F579A}" type="slidenum">
              <a:rPr lang="pl-PL" smtClean="0"/>
              <a:t>2</a:t>
            </a:fld>
            <a:endParaRPr lang="pl-PL"/>
          </a:p>
        </p:txBody>
      </p:sp>
    </p:spTree>
    <p:extLst>
      <p:ext uri="{BB962C8B-B14F-4D97-AF65-F5344CB8AC3E}">
        <p14:creationId xmlns:p14="http://schemas.microsoft.com/office/powerpoint/2010/main" val="127570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a:p>
            <a:endParaRPr lang="pl-PL" dirty="0" smtClean="0"/>
          </a:p>
          <a:p>
            <a:endParaRPr lang="pl-PL" dirty="0" smtClean="0"/>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D01232CC-11E0-4011-BB49-7BA49A5F579A}" type="slidenum">
              <a:rPr lang="pl-PL" smtClean="0"/>
              <a:t>3</a:t>
            </a:fld>
            <a:endParaRPr lang="pl-PL"/>
          </a:p>
        </p:txBody>
      </p:sp>
    </p:spTree>
    <p:extLst>
      <p:ext uri="{BB962C8B-B14F-4D97-AF65-F5344CB8AC3E}">
        <p14:creationId xmlns:p14="http://schemas.microsoft.com/office/powerpoint/2010/main" val="127570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a:p>
            <a:endParaRPr lang="pl-PL" dirty="0" smtClean="0"/>
          </a:p>
          <a:p>
            <a:endParaRPr lang="pl-PL" dirty="0" smtClean="0"/>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D01232CC-11E0-4011-BB49-7BA49A5F579A}" type="slidenum">
              <a:rPr lang="pl-PL" smtClean="0"/>
              <a:t>4</a:t>
            </a:fld>
            <a:endParaRPr lang="pl-PL"/>
          </a:p>
        </p:txBody>
      </p:sp>
    </p:spTree>
    <p:extLst>
      <p:ext uri="{BB962C8B-B14F-4D97-AF65-F5344CB8AC3E}">
        <p14:creationId xmlns:p14="http://schemas.microsoft.com/office/powerpoint/2010/main" val="127570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a:p>
            <a:endParaRPr lang="pl-PL" dirty="0" smtClean="0"/>
          </a:p>
          <a:p>
            <a:endParaRPr lang="pl-PL" dirty="0" smtClean="0"/>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D01232CC-11E0-4011-BB49-7BA49A5F579A}" type="slidenum">
              <a:rPr lang="pl-PL" smtClean="0"/>
              <a:t>5</a:t>
            </a:fld>
            <a:endParaRPr lang="pl-PL"/>
          </a:p>
        </p:txBody>
      </p:sp>
    </p:spTree>
    <p:extLst>
      <p:ext uri="{BB962C8B-B14F-4D97-AF65-F5344CB8AC3E}">
        <p14:creationId xmlns:p14="http://schemas.microsoft.com/office/powerpoint/2010/main" val="127570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a:p>
            <a:endParaRPr lang="pl-PL" dirty="0" smtClean="0"/>
          </a:p>
          <a:p>
            <a:endParaRPr lang="pl-PL" dirty="0" smtClean="0"/>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D01232CC-11E0-4011-BB49-7BA49A5F579A}" type="slidenum">
              <a:rPr lang="pl-PL" smtClean="0"/>
              <a:t>6</a:t>
            </a:fld>
            <a:endParaRPr lang="pl-PL"/>
          </a:p>
        </p:txBody>
      </p:sp>
    </p:spTree>
    <p:extLst>
      <p:ext uri="{BB962C8B-B14F-4D97-AF65-F5344CB8AC3E}">
        <p14:creationId xmlns:p14="http://schemas.microsoft.com/office/powerpoint/2010/main" val="127570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5"/>
          <p:cNvSpPr>
            <a:spLocks noGrp="1" noChangeArrowheads="1"/>
          </p:cNvSpPr>
          <p:nvPr>
            <p:ph type="ftr" sz="quarter" idx="10"/>
          </p:nvPr>
        </p:nvSpPr>
        <p:spPr>
          <a:ln/>
        </p:spPr>
        <p:txBody>
          <a:bodyPr/>
          <a:lstStyle>
            <a:lvl1pPr>
              <a:defRPr/>
            </a:lvl1pPr>
          </a:lstStyle>
          <a:p>
            <a:endParaRPr lang="de-DE"/>
          </a:p>
        </p:txBody>
      </p:sp>
      <p:sp>
        <p:nvSpPr>
          <p:cNvPr id="5"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endParaRPr lang="de-DE"/>
          </a:p>
        </p:txBody>
      </p:sp>
      <p:sp>
        <p:nvSpPr>
          <p:cNvPr id="5"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744538"/>
            <a:ext cx="1909762" cy="5351462"/>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815975" y="744538"/>
            <a:ext cx="5580063" cy="5351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endParaRPr lang="de-DE"/>
          </a:p>
        </p:txBody>
      </p:sp>
      <p:sp>
        <p:nvSpPr>
          <p:cNvPr id="5"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5975" y="744538"/>
            <a:ext cx="6702425" cy="838200"/>
          </a:xfrm>
        </p:spPr>
        <p:txBody>
          <a:bodyPr/>
          <a:lstStyle/>
          <a:p>
            <a:r>
              <a:rPr lang="en-US" smtClean="0"/>
              <a:t>Click to edit Master title style</a:t>
            </a:r>
            <a:endParaRPr lang="de-DE"/>
          </a:p>
        </p:txBody>
      </p:sp>
      <p:sp>
        <p:nvSpPr>
          <p:cNvPr id="3" name="Chart Placeholder 2"/>
          <p:cNvSpPr>
            <a:spLocks noGrp="1"/>
          </p:cNvSpPr>
          <p:nvPr>
            <p:ph type="chart" sz="half" idx="1"/>
          </p:nvPr>
        </p:nvSpPr>
        <p:spPr>
          <a:xfrm>
            <a:off x="835025" y="1981200"/>
            <a:ext cx="3735388" cy="4114800"/>
          </a:xfrm>
        </p:spPr>
        <p:txBody>
          <a:bodyPr/>
          <a:lstStyle/>
          <a:p>
            <a:pPr lvl="0"/>
            <a:r>
              <a:rPr lang="en-US" noProof="0" smtClean="0"/>
              <a:t>Click icon to add chart</a:t>
            </a:r>
            <a:endParaRPr lang="de-DE" noProof="0" smtClean="0"/>
          </a:p>
        </p:txBody>
      </p:sp>
      <p:sp>
        <p:nvSpPr>
          <p:cNvPr id="4" name="Text Placeholder 3"/>
          <p:cNvSpPr>
            <a:spLocks noGrp="1"/>
          </p:cNvSpPr>
          <p:nvPr>
            <p:ph type="body" sz="half" idx="2"/>
          </p:nvPr>
        </p:nvSpPr>
        <p:spPr>
          <a:xfrm>
            <a:off x="4722813" y="1981200"/>
            <a:ext cx="37353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endParaRPr lang="de-DE"/>
          </a:p>
        </p:txBody>
      </p:sp>
      <p:sp>
        <p:nvSpPr>
          <p:cNvPr id="6"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endParaRPr lang="de-DE"/>
          </a:p>
        </p:txBody>
      </p:sp>
      <p:sp>
        <p:nvSpPr>
          <p:cNvPr id="5"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de-DE"/>
          </a:p>
        </p:txBody>
      </p:sp>
      <p:sp>
        <p:nvSpPr>
          <p:cNvPr id="5"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835025" y="1981200"/>
            <a:ext cx="37353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22813" y="1981200"/>
            <a:ext cx="37353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endParaRPr lang="de-DE"/>
          </a:p>
        </p:txBody>
      </p:sp>
      <p:sp>
        <p:nvSpPr>
          <p:cNvPr id="6"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
          <p:cNvSpPr>
            <a:spLocks noGrp="1" noChangeArrowheads="1"/>
          </p:cNvSpPr>
          <p:nvPr>
            <p:ph type="ftr" sz="quarter" idx="10"/>
          </p:nvPr>
        </p:nvSpPr>
        <p:spPr>
          <a:ln/>
        </p:spPr>
        <p:txBody>
          <a:bodyPr/>
          <a:lstStyle>
            <a:lvl1pPr>
              <a:defRPr/>
            </a:lvl1pPr>
          </a:lstStyle>
          <a:p>
            <a:endParaRPr lang="de-DE"/>
          </a:p>
        </p:txBody>
      </p:sp>
      <p:sp>
        <p:nvSpPr>
          <p:cNvPr id="8"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5"/>
          <p:cNvSpPr>
            <a:spLocks noGrp="1" noChangeArrowheads="1"/>
          </p:cNvSpPr>
          <p:nvPr>
            <p:ph type="ftr" sz="quarter" idx="10"/>
          </p:nvPr>
        </p:nvSpPr>
        <p:spPr>
          <a:ln/>
        </p:spPr>
        <p:txBody>
          <a:bodyPr/>
          <a:lstStyle>
            <a:lvl1pPr>
              <a:defRPr/>
            </a:lvl1pPr>
          </a:lstStyle>
          <a:p>
            <a:endParaRPr lang="de-DE"/>
          </a:p>
        </p:txBody>
      </p:sp>
      <p:sp>
        <p:nvSpPr>
          <p:cNvPr id="4"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de-DE"/>
          </a:p>
        </p:txBody>
      </p:sp>
      <p:sp>
        <p:nvSpPr>
          <p:cNvPr id="3"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de-DE"/>
          </a:p>
        </p:txBody>
      </p:sp>
      <p:sp>
        <p:nvSpPr>
          <p:cNvPr id="6"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de-DE"/>
          </a:p>
        </p:txBody>
      </p:sp>
      <p:sp>
        <p:nvSpPr>
          <p:cNvPr id="6" name="Rectangle 6"/>
          <p:cNvSpPr>
            <a:spLocks noGrp="1" noChangeArrowheads="1"/>
          </p:cNvSpPr>
          <p:nvPr>
            <p:ph type="sldNum" sz="quarter" idx="11"/>
          </p:nvPr>
        </p:nvSpPr>
        <p:spPr>
          <a:ln/>
        </p:spPr>
        <p:txBody>
          <a:bodyPr/>
          <a:lstStyle>
            <a:lvl1pPr>
              <a:defRPr/>
            </a:lvl1pPr>
          </a:lstStyle>
          <a:p>
            <a:fld id="{EFD8EC98-65D3-4D00-B804-19A1A1B70309}"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584" y="764704"/>
            <a:ext cx="67024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Klicken Sie, um das Titelformat</a:t>
            </a:r>
          </a:p>
        </p:txBody>
      </p:sp>
      <p:sp>
        <p:nvSpPr>
          <p:cNvPr id="1027" name="Rectangle 3"/>
          <p:cNvSpPr>
            <a:spLocks noGrp="1" noChangeArrowheads="1"/>
          </p:cNvSpPr>
          <p:nvPr>
            <p:ph type="body" idx="1"/>
          </p:nvPr>
        </p:nvSpPr>
        <p:spPr bwMode="auto">
          <a:xfrm>
            <a:off x="835025" y="1981200"/>
            <a:ext cx="76231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133C8B"/>
                </a:solidFill>
                <a:latin typeface="+mn-lt"/>
              </a:defRPr>
            </a:lvl1pPr>
          </a:lstStyle>
          <a:p>
            <a:endParaRPr lang="de-DE"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133C8B"/>
                </a:solidFill>
                <a:latin typeface="+mn-lt"/>
              </a:defRPr>
            </a:lvl1pPr>
          </a:lstStyle>
          <a:p>
            <a:fld id="{EFD8EC98-65D3-4D00-B804-19A1A1B70309}" type="slidenum">
              <a:rPr lang="de-DE" smtClean="0"/>
              <a:pPr/>
              <a:t>‹Nr.›</a:t>
            </a:fld>
            <a:endParaRPr lang="de-DE" dirty="0"/>
          </a:p>
        </p:txBody>
      </p:sp>
      <p:sp>
        <p:nvSpPr>
          <p:cNvPr id="1032" name="Rectangle 8"/>
          <p:cNvSpPr>
            <a:spLocks noChangeArrowheads="1"/>
          </p:cNvSpPr>
          <p:nvPr/>
        </p:nvSpPr>
        <p:spPr bwMode="auto">
          <a:xfrm>
            <a:off x="0" y="2060848"/>
            <a:ext cx="685800" cy="4797152"/>
          </a:xfrm>
          <a:prstGeom prst="rect">
            <a:avLst/>
          </a:prstGeom>
          <a:solidFill>
            <a:srgbClr val="88827E"/>
          </a:solidFill>
          <a:ln w="9525">
            <a:noFill/>
            <a:miter lim="800000"/>
            <a:headEnd/>
            <a:tailEnd/>
          </a:ln>
          <a:effectLst/>
        </p:spPr>
        <p:txBody>
          <a:bodyPr wrap="none" anchor="ctr"/>
          <a:lstStyle/>
          <a:p>
            <a:pPr>
              <a:defRPr/>
            </a:pPr>
            <a:endParaRPr lang="de-DE">
              <a:latin typeface="Times New Roman" pitchFamily="18" charset="0"/>
            </a:endParaRPr>
          </a:p>
        </p:txBody>
      </p:sp>
      <p:sp>
        <p:nvSpPr>
          <p:cNvPr id="1033" name="Rectangle 9"/>
          <p:cNvSpPr>
            <a:spLocks noChangeArrowheads="1"/>
          </p:cNvSpPr>
          <p:nvPr/>
        </p:nvSpPr>
        <p:spPr bwMode="auto">
          <a:xfrm>
            <a:off x="0" y="0"/>
            <a:ext cx="685800" cy="228600"/>
          </a:xfrm>
          <a:prstGeom prst="rect">
            <a:avLst/>
          </a:prstGeom>
          <a:solidFill>
            <a:srgbClr val="88827E"/>
          </a:solidFill>
          <a:ln w="9525">
            <a:noFill/>
            <a:miter lim="800000"/>
            <a:headEnd/>
            <a:tailEnd/>
          </a:ln>
          <a:effectLst/>
        </p:spPr>
        <p:txBody>
          <a:bodyPr wrap="none" anchor="ctr"/>
          <a:lstStyle/>
          <a:p>
            <a:pPr>
              <a:defRPr/>
            </a:pPr>
            <a:endParaRPr lang="de-DE">
              <a:latin typeface="Times New Roman" pitchFamily="18" charset="0"/>
            </a:endParaRPr>
          </a:p>
        </p:txBody>
      </p:sp>
      <p:sp>
        <p:nvSpPr>
          <p:cNvPr id="1034" name="Rectangle 10"/>
          <p:cNvSpPr>
            <a:spLocks noChangeArrowheads="1"/>
          </p:cNvSpPr>
          <p:nvPr/>
        </p:nvSpPr>
        <p:spPr bwMode="auto">
          <a:xfrm>
            <a:off x="685800" y="0"/>
            <a:ext cx="8458200" cy="228600"/>
          </a:xfrm>
          <a:prstGeom prst="rect">
            <a:avLst/>
          </a:prstGeom>
          <a:solidFill>
            <a:srgbClr val="133C8B"/>
          </a:solidFill>
          <a:ln w="9525">
            <a:noFill/>
            <a:miter lim="800000"/>
            <a:headEnd/>
            <a:tailEnd/>
          </a:ln>
          <a:effectLst/>
        </p:spPr>
        <p:txBody>
          <a:bodyPr wrap="none" anchor="ctr"/>
          <a:lstStyle/>
          <a:p>
            <a:pPr>
              <a:defRPr/>
            </a:pPr>
            <a:endParaRPr lang="de-DE">
              <a:latin typeface="Times New Roman" pitchFamily="18" charset="0"/>
            </a:endParaRPr>
          </a:p>
        </p:txBody>
      </p:sp>
      <p:sp>
        <p:nvSpPr>
          <p:cNvPr id="1043" name="Line 19"/>
          <p:cNvSpPr>
            <a:spLocks noChangeShapeType="1"/>
          </p:cNvSpPr>
          <p:nvPr/>
        </p:nvSpPr>
        <p:spPr bwMode="auto">
          <a:xfrm>
            <a:off x="687388" y="1811338"/>
            <a:ext cx="8456612" cy="0"/>
          </a:xfrm>
          <a:prstGeom prst="line">
            <a:avLst/>
          </a:prstGeom>
          <a:noFill/>
          <a:ln w="38100">
            <a:solidFill>
              <a:srgbClr val="133C8B"/>
            </a:solidFill>
            <a:round/>
            <a:headEnd/>
            <a:tailEnd/>
          </a:ln>
          <a:effectLst/>
        </p:spPr>
        <p:txBody>
          <a:bodyPr/>
          <a:lstStyle/>
          <a:p>
            <a:pPr>
              <a:defRPr/>
            </a:pPr>
            <a:endParaRPr lang="de-DE">
              <a:latin typeface="Times New Roman" pitchFamily="18" charset="0"/>
            </a:endParaRPr>
          </a:p>
        </p:txBody>
      </p:sp>
      <p:pic>
        <p:nvPicPr>
          <p:cNvPr id="2" name="Grafik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9592" y="6276511"/>
            <a:ext cx="562331" cy="464857"/>
          </a:xfrm>
          <a:prstGeom prst="rect">
            <a:avLst/>
          </a:prstGeom>
        </p:spPr>
      </p:pic>
      <p:pic>
        <p:nvPicPr>
          <p:cNvPr id="3" name="Grafik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91680" y="6309368"/>
            <a:ext cx="623743" cy="432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2800">
          <a:solidFill>
            <a:srgbClr val="133C8B"/>
          </a:solidFill>
          <a:latin typeface="+mj-lt"/>
          <a:ea typeface="+mj-ea"/>
          <a:cs typeface="+mj-cs"/>
        </a:defRPr>
      </a:lvl1pPr>
      <a:lvl2pPr algn="l" rtl="0" eaLnBrk="1" fontAlgn="base" hangingPunct="1">
        <a:spcBef>
          <a:spcPct val="0"/>
        </a:spcBef>
        <a:spcAft>
          <a:spcPct val="0"/>
        </a:spcAft>
        <a:defRPr sz="2800">
          <a:solidFill>
            <a:srgbClr val="214077"/>
          </a:solidFill>
          <a:latin typeface="Trebuchet MS" pitchFamily="34" charset="0"/>
        </a:defRPr>
      </a:lvl2pPr>
      <a:lvl3pPr algn="l" rtl="0" eaLnBrk="1" fontAlgn="base" hangingPunct="1">
        <a:spcBef>
          <a:spcPct val="0"/>
        </a:spcBef>
        <a:spcAft>
          <a:spcPct val="0"/>
        </a:spcAft>
        <a:defRPr sz="2800">
          <a:solidFill>
            <a:srgbClr val="214077"/>
          </a:solidFill>
          <a:latin typeface="Trebuchet MS" pitchFamily="34" charset="0"/>
        </a:defRPr>
      </a:lvl3pPr>
      <a:lvl4pPr algn="l" rtl="0" eaLnBrk="1" fontAlgn="base" hangingPunct="1">
        <a:spcBef>
          <a:spcPct val="0"/>
        </a:spcBef>
        <a:spcAft>
          <a:spcPct val="0"/>
        </a:spcAft>
        <a:defRPr sz="2800">
          <a:solidFill>
            <a:srgbClr val="214077"/>
          </a:solidFill>
          <a:latin typeface="Trebuchet MS" pitchFamily="34" charset="0"/>
        </a:defRPr>
      </a:lvl4pPr>
      <a:lvl5pPr algn="l" rtl="0" eaLnBrk="1" fontAlgn="base" hangingPunct="1">
        <a:spcBef>
          <a:spcPct val="0"/>
        </a:spcBef>
        <a:spcAft>
          <a:spcPct val="0"/>
        </a:spcAft>
        <a:defRPr sz="2800">
          <a:solidFill>
            <a:srgbClr val="214077"/>
          </a:solidFill>
          <a:latin typeface="Trebuchet MS" pitchFamily="34" charset="0"/>
        </a:defRPr>
      </a:lvl5pPr>
      <a:lvl6pPr marL="457200" algn="l" rtl="0" eaLnBrk="1" fontAlgn="base" hangingPunct="1">
        <a:spcBef>
          <a:spcPct val="0"/>
        </a:spcBef>
        <a:spcAft>
          <a:spcPct val="0"/>
        </a:spcAft>
        <a:defRPr sz="2800">
          <a:solidFill>
            <a:srgbClr val="214077"/>
          </a:solidFill>
          <a:latin typeface="Trebuchet MS" pitchFamily="34" charset="0"/>
        </a:defRPr>
      </a:lvl6pPr>
      <a:lvl7pPr marL="914400" algn="l" rtl="0" eaLnBrk="1" fontAlgn="base" hangingPunct="1">
        <a:spcBef>
          <a:spcPct val="0"/>
        </a:spcBef>
        <a:spcAft>
          <a:spcPct val="0"/>
        </a:spcAft>
        <a:defRPr sz="2800">
          <a:solidFill>
            <a:srgbClr val="214077"/>
          </a:solidFill>
          <a:latin typeface="Trebuchet MS" pitchFamily="34" charset="0"/>
        </a:defRPr>
      </a:lvl7pPr>
      <a:lvl8pPr marL="1371600" algn="l" rtl="0" eaLnBrk="1" fontAlgn="base" hangingPunct="1">
        <a:spcBef>
          <a:spcPct val="0"/>
        </a:spcBef>
        <a:spcAft>
          <a:spcPct val="0"/>
        </a:spcAft>
        <a:defRPr sz="2800">
          <a:solidFill>
            <a:srgbClr val="214077"/>
          </a:solidFill>
          <a:latin typeface="Trebuchet MS" pitchFamily="34" charset="0"/>
        </a:defRPr>
      </a:lvl8pPr>
      <a:lvl9pPr marL="1828800" algn="l" rtl="0" eaLnBrk="1" fontAlgn="base" hangingPunct="1">
        <a:spcBef>
          <a:spcPct val="0"/>
        </a:spcBef>
        <a:spcAft>
          <a:spcPct val="0"/>
        </a:spcAft>
        <a:defRPr sz="2800">
          <a:solidFill>
            <a:srgbClr val="214077"/>
          </a:solidFill>
          <a:latin typeface="Trebuchet MS" pitchFamily="34"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rgbClr val="133C8B"/>
          </a:solidFill>
          <a:latin typeface="+mn-lt"/>
          <a:ea typeface="+mn-ea"/>
          <a:cs typeface="+mn-cs"/>
        </a:defRPr>
      </a:lvl1pPr>
      <a:lvl2pPr marL="742950" indent="-285750" algn="l" rtl="0" eaLnBrk="1" fontAlgn="base" hangingPunct="1">
        <a:spcBef>
          <a:spcPct val="20000"/>
        </a:spcBef>
        <a:spcAft>
          <a:spcPct val="0"/>
        </a:spcAft>
        <a:buChar char="–"/>
        <a:defRPr>
          <a:solidFill>
            <a:srgbClr val="133C8B"/>
          </a:solidFill>
          <a:latin typeface="+mn-lt"/>
        </a:defRPr>
      </a:lvl2pPr>
      <a:lvl3pPr marL="1143000" indent="-228600" algn="l" rtl="0" eaLnBrk="1" fontAlgn="base" hangingPunct="1">
        <a:spcBef>
          <a:spcPct val="20000"/>
        </a:spcBef>
        <a:spcAft>
          <a:spcPct val="0"/>
        </a:spcAft>
        <a:buChar char="•"/>
        <a:defRPr>
          <a:solidFill>
            <a:srgbClr val="133C8B"/>
          </a:solidFill>
          <a:latin typeface="+mn-lt"/>
        </a:defRPr>
      </a:lvl3pPr>
      <a:lvl4pPr marL="1600200" indent="-228600" algn="l" rtl="0" eaLnBrk="1" fontAlgn="base" hangingPunct="1">
        <a:spcBef>
          <a:spcPct val="20000"/>
        </a:spcBef>
        <a:spcAft>
          <a:spcPct val="0"/>
        </a:spcAft>
        <a:buChar char="–"/>
        <a:defRPr sz="2000">
          <a:solidFill>
            <a:srgbClr val="214077"/>
          </a:solidFill>
          <a:latin typeface="+mn-lt"/>
        </a:defRPr>
      </a:lvl4pPr>
      <a:lvl5pPr marL="2057400" indent="-228600" algn="l" rtl="0" eaLnBrk="1" fontAlgn="base" hangingPunct="1">
        <a:spcBef>
          <a:spcPct val="20000"/>
        </a:spcBef>
        <a:spcAft>
          <a:spcPct val="0"/>
        </a:spcAft>
        <a:buChar char="»"/>
        <a:defRPr sz="2000">
          <a:solidFill>
            <a:srgbClr val="214077"/>
          </a:solidFill>
          <a:latin typeface="+mn-lt"/>
        </a:defRPr>
      </a:lvl5pPr>
      <a:lvl6pPr marL="2514600" indent="-228600" algn="l" rtl="0" eaLnBrk="1" fontAlgn="base" hangingPunct="1">
        <a:spcBef>
          <a:spcPct val="20000"/>
        </a:spcBef>
        <a:spcAft>
          <a:spcPct val="0"/>
        </a:spcAft>
        <a:buChar char="»"/>
        <a:defRPr sz="2000">
          <a:solidFill>
            <a:srgbClr val="214077"/>
          </a:solidFill>
          <a:latin typeface="+mn-lt"/>
        </a:defRPr>
      </a:lvl6pPr>
      <a:lvl7pPr marL="2971800" indent="-228600" algn="l" rtl="0" eaLnBrk="1" fontAlgn="base" hangingPunct="1">
        <a:spcBef>
          <a:spcPct val="20000"/>
        </a:spcBef>
        <a:spcAft>
          <a:spcPct val="0"/>
        </a:spcAft>
        <a:buChar char="»"/>
        <a:defRPr sz="2000">
          <a:solidFill>
            <a:srgbClr val="214077"/>
          </a:solidFill>
          <a:latin typeface="+mn-lt"/>
        </a:defRPr>
      </a:lvl7pPr>
      <a:lvl8pPr marL="3429000" indent="-228600" algn="l" rtl="0" eaLnBrk="1" fontAlgn="base" hangingPunct="1">
        <a:spcBef>
          <a:spcPct val="20000"/>
        </a:spcBef>
        <a:spcAft>
          <a:spcPct val="0"/>
        </a:spcAft>
        <a:buChar char="»"/>
        <a:defRPr sz="2000">
          <a:solidFill>
            <a:srgbClr val="214077"/>
          </a:solidFill>
          <a:latin typeface="+mn-lt"/>
        </a:defRPr>
      </a:lvl8pPr>
      <a:lvl9pPr marL="3886200" indent="-228600" algn="l" rtl="0" eaLnBrk="1" fontAlgn="base" hangingPunct="1">
        <a:spcBef>
          <a:spcPct val="20000"/>
        </a:spcBef>
        <a:spcAft>
          <a:spcPct val="0"/>
        </a:spcAft>
        <a:buChar char="»"/>
        <a:defRPr sz="2000">
          <a:solidFill>
            <a:srgbClr val="214077"/>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2204864"/>
            <a:ext cx="7702624" cy="1872208"/>
          </a:xfrm>
        </p:spPr>
        <p:txBody>
          <a:bodyPr/>
          <a:lstStyle/>
          <a:p>
            <a:pPr algn="ctr"/>
            <a:r>
              <a:rPr lang="en-GB" b="1" cap="small" dirty="0">
                <a:latin typeface="Lucida Sans Unicode" pitchFamily="34" charset="0"/>
                <a:cs typeface="Lucida Sans Unicode" pitchFamily="34" charset="0"/>
              </a:rPr>
              <a:t>Aarhus Convention and the </a:t>
            </a:r>
            <a:r>
              <a:rPr lang="hu-HU" b="1" cap="small" dirty="0" err="1" smtClean="0">
                <a:latin typeface="Lucida Sans Unicode" pitchFamily="34" charset="0"/>
                <a:cs typeface="Lucida Sans Unicode" pitchFamily="34" charset="0"/>
              </a:rPr>
              <a:t>eu</a:t>
            </a:r>
            <a:r>
              <a:rPr lang="en-GB" b="1" cap="small" dirty="0" smtClean="0">
                <a:latin typeface="Lucida Sans Unicode" pitchFamily="34" charset="0"/>
                <a:cs typeface="Lucida Sans Unicode" pitchFamily="34" charset="0"/>
              </a:rPr>
              <a:t>: </a:t>
            </a:r>
            <a:r>
              <a:rPr lang="hu-HU" b="1" cap="small" dirty="0" err="1" smtClean="0">
                <a:latin typeface="Lucida Sans Unicode" pitchFamily="34" charset="0"/>
                <a:cs typeface="Lucida Sans Unicode" pitchFamily="34" charset="0"/>
              </a:rPr>
              <a:t>participatory</a:t>
            </a:r>
            <a:r>
              <a:rPr lang="hu-HU" b="1" cap="small" dirty="0" smtClean="0">
                <a:latin typeface="Lucida Sans Unicode" pitchFamily="34" charset="0"/>
                <a:cs typeface="Lucida Sans Unicode" pitchFamily="34" charset="0"/>
              </a:rPr>
              <a:t> and </a:t>
            </a:r>
            <a:r>
              <a:rPr lang="hu-HU" b="1" cap="small" dirty="0" err="1" smtClean="0">
                <a:latin typeface="Lucida Sans Unicode" pitchFamily="34" charset="0"/>
                <a:cs typeface="Lucida Sans Unicode" pitchFamily="34" charset="0"/>
              </a:rPr>
              <a:t>procedural</a:t>
            </a:r>
            <a:r>
              <a:rPr lang="hu-HU" b="1" cap="small" dirty="0" smtClean="0">
                <a:latin typeface="Lucida Sans Unicode" pitchFamily="34" charset="0"/>
                <a:cs typeface="Lucida Sans Unicode" pitchFamily="34" charset="0"/>
              </a:rPr>
              <a:t> </a:t>
            </a:r>
            <a:r>
              <a:rPr lang="hu-HU" b="1" cap="small" dirty="0" err="1" smtClean="0">
                <a:latin typeface="Lucida Sans Unicode" pitchFamily="34" charset="0"/>
                <a:cs typeface="Lucida Sans Unicode" pitchFamily="34" charset="0"/>
              </a:rPr>
              <a:t>rights</a:t>
            </a:r>
            <a:endParaRPr lang="pl-PL" b="1" dirty="0"/>
          </a:p>
        </p:txBody>
      </p:sp>
      <p:sp>
        <p:nvSpPr>
          <p:cNvPr id="3" name="Podtytuł 2"/>
          <p:cNvSpPr>
            <a:spLocks noGrp="1"/>
          </p:cNvSpPr>
          <p:nvPr>
            <p:ph type="subTitle" idx="1"/>
          </p:nvPr>
        </p:nvSpPr>
        <p:spPr/>
        <p:txBody>
          <a:bodyPr/>
          <a:lstStyle/>
          <a:p>
            <a:endParaRPr lang="pl-PL" dirty="0"/>
          </a:p>
          <a:p>
            <a:r>
              <a:rPr lang="en-US" dirty="0"/>
              <a:t> PARTICIPATORY AND PROCEDURAL RIGHTS IN ENVIRONMENTAL MATTERS </a:t>
            </a:r>
          </a:p>
          <a:p>
            <a:r>
              <a:rPr lang="pl-PL" b="1" dirty="0"/>
              <a:t>Trier, </a:t>
            </a:r>
            <a:r>
              <a:rPr lang="hu-HU" b="1" dirty="0" smtClean="0"/>
              <a:t>4-6th </a:t>
            </a:r>
            <a:r>
              <a:rPr lang="hu-HU" b="1" dirty="0" err="1" smtClean="0"/>
              <a:t>March</a:t>
            </a:r>
            <a:r>
              <a:rPr lang="de-DE" b="1" dirty="0" smtClean="0"/>
              <a:t> 2015</a:t>
            </a:r>
            <a:endParaRPr lang="pl-PL" dirty="0"/>
          </a:p>
        </p:txBody>
      </p:sp>
    </p:spTree>
    <p:extLst>
      <p:ext uri="{BB962C8B-B14F-4D97-AF65-F5344CB8AC3E}">
        <p14:creationId xmlns:p14="http://schemas.microsoft.com/office/powerpoint/2010/main" val="2048874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smtClean="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pPr fontAlgn="auto">
              <a:spcAft>
                <a:spcPts val="0"/>
              </a:spcAft>
              <a:buClr>
                <a:srgbClr val="69AE00"/>
              </a:buClr>
              <a:defRPr/>
            </a:pPr>
            <a:r>
              <a:rPr lang="hu-HU" sz="2100" smtClean="0">
                <a:latin typeface="Times New Roman" panose="02020603050405020304" pitchFamily="18" charset="0"/>
                <a:ea typeface="+mj-ea"/>
                <a:cs typeface="Times New Roman" panose="02020603050405020304" pitchFamily="18" charset="0"/>
              </a:rPr>
              <a:t>para </a:t>
            </a:r>
            <a:r>
              <a:rPr lang="en-GB" sz="2100" smtClean="0">
                <a:latin typeface="Times New Roman" panose="02020603050405020304" pitchFamily="18" charset="0"/>
                <a:ea typeface="+mj-ea"/>
                <a:cs typeface="Times New Roman" panose="02020603050405020304" pitchFamily="18" charset="0"/>
              </a:rPr>
              <a:t>52</a:t>
            </a:r>
            <a:r>
              <a:rPr lang="hu-HU" sz="2100" smtClean="0">
                <a:latin typeface="Times New Roman" panose="02020603050405020304" pitchFamily="18" charset="0"/>
                <a:ea typeface="+mj-ea"/>
                <a:cs typeface="Times New Roman" panose="02020603050405020304" pitchFamily="18" charset="0"/>
              </a:rPr>
              <a:t>: </a:t>
            </a:r>
            <a:r>
              <a:rPr lang="en-GB" sz="2100" smtClean="0">
                <a:latin typeface="Times New Roman" panose="02020603050405020304" pitchFamily="18" charset="0"/>
                <a:ea typeface="+mj-ea"/>
                <a:cs typeface="Times New Roman" panose="02020603050405020304" pitchFamily="18" charset="0"/>
              </a:rPr>
              <a:t>Article 9(3) of the Aarhus Convention does not have direct effect in EU law. </a:t>
            </a:r>
            <a:endParaRPr lang="hu-HU" sz="2100" smtClean="0">
              <a:latin typeface="Times New Roman" panose="02020603050405020304" pitchFamily="18" charset="0"/>
              <a:ea typeface="+mj-ea"/>
              <a:cs typeface="Times New Roman" panose="02020603050405020304" pitchFamily="18" charset="0"/>
            </a:endParaRPr>
          </a:p>
          <a:p>
            <a:pPr fontAlgn="auto">
              <a:spcAft>
                <a:spcPts val="0"/>
              </a:spcAft>
              <a:buClr>
                <a:srgbClr val="69AE00"/>
              </a:buClr>
              <a:defRPr/>
            </a:pPr>
            <a:r>
              <a:rPr lang="en-GB" sz="2100" smtClean="0">
                <a:latin typeface="Times New Roman" panose="02020603050405020304" pitchFamily="18" charset="0"/>
                <a:ea typeface="+mj-ea"/>
                <a:cs typeface="Times New Roman" panose="02020603050405020304" pitchFamily="18" charset="0"/>
              </a:rPr>
              <a:t>court to interpret, to the fullest extent possible, the procedural rules relating to the conditions to be met in order to bring administrative or judicial proceedings in accordance with the objectives of Article 9(3) of that convention </a:t>
            </a:r>
            <a:endParaRPr lang="hu-HU" sz="2100" smtClean="0">
              <a:latin typeface="Times New Roman" panose="02020603050405020304" pitchFamily="18" charset="0"/>
              <a:ea typeface="+mj-ea"/>
              <a:cs typeface="Times New Roman" panose="02020603050405020304" pitchFamily="18" charset="0"/>
            </a:endParaRPr>
          </a:p>
          <a:p>
            <a:pPr fontAlgn="auto">
              <a:spcAft>
                <a:spcPts val="0"/>
              </a:spcAft>
              <a:buClr>
                <a:srgbClr val="69AE00"/>
              </a:buClr>
              <a:defRPr/>
            </a:pPr>
            <a:r>
              <a:rPr lang="en-GB" sz="2100" smtClean="0">
                <a:latin typeface="Times New Roman" panose="02020603050405020304" pitchFamily="18" charset="0"/>
                <a:ea typeface="+mj-ea"/>
                <a:cs typeface="Times New Roman" panose="02020603050405020304" pitchFamily="18" charset="0"/>
              </a:rPr>
              <a:t>and the objective of effective judicial protection of the rights conferred by EU law, in order to enable an environmental protection organisation, such as the zoskupenie, to challenge before a court a decision taken liable to be contrary to EU environmental law. </a:t>
            </a:r>
          </a:p>
          <a:p>
            <a:pPr marL="0" indent="0" fontAlgn="auto">
              <a:spcAft>
                <a:spcPts val="0"/>
              </a:spcAft>
              <a:buClr>
                <a:srgbClr val="69AE00"/>
              </a:buClr>
              <a:buFont typeface="Arial" pitchFamily="34" charset="0"/>
              <a:buNone/>
              <a:defRPr/>
            </a:pPr>
            <a:r>
              <a:rPr lang="hu-HU" sz="2100" smtClean="0">
                <a:latin typeface="Times New Roman" panose="02020603050405020304" pitchFamily="18" charset="0"/>
                <a:ea typeface="+mj-ea"/>
                <a:cs typeface="Times New Roman" panose="02020603050405020304" pitchFamily="18" charset="0"/>
              </a:rPr>
              <a:t>Broader ramifications:</a:t>
            </a:r>
          </a:p>
          <a:p>
            <a:pPr marL="0" indent="0" fontAlgn="auto">
              <a:spcAft>
                <a:spcPts val="0"/>
              </a:spcAft>
              <a:buClr>
                <a:srgbClr val="69AE00"/>
              </a:buClr>
              <a:buFont typeface="Arial" pitchFamily="34" charset="0"/>
              <a:buNone/>
              <a:defRPr/>
            </a:pPr>
            <a:r>
              <a:rPr lang="hu-HU" sz="2100" smtClean="0">
                <a:latin typeface="Times New Roman" panose="02020603050405020304" pitchFamily="18" charset="0"/>
                <a:ea typeface="+mj-ea"/>
                <a:cs typeface="Times New Roman" panose="02020603050405020304" pitchFamily="18" charset="0"/>
              </a:rPr>
              <a:t>- NGO standing across the full-breadth of EU ENV secondary law</a:t>
            </a:r>
            <a:endParaRPr lang="de-DE" sz="2100" smtClean="0">
              <a:latin typeface="Times New Roman" panose="02020603050405020304" pitchFamily="18" charset="0"/>
              <a:ea typeface="+mj-ea"/>
              <a:cs typeface="Times New Roman" panose="02020603050405020304" pitchFamily="18" charset="0"/>
            </a:endParaRPr>
          </a:p>
          <a:p>
            <a:pPr marL="0" indent="0" fontAlgn="auto">
              <a:spcAft>
                <a:spcPts val="0"/>
              </a:spcAft>
              <a:buClr>
                <a:srgbClr val="69AE00"/>
              </a:buClr>
              <a:buFont typeface="Arial" pitchFamily="34" charset="0"/>
              <a:buNone/>
              <a:defRPr/>
            </a:pPr>
            <a:endParaRPr lang="pl-PL" dirty="0">
              <a:latin typeface="Times New Roman" panose="02020603050405020304" pitchFamily="18" charset="0"/>
              <a:ea typeface="ＭＳ Ｐゴシック" pitchFamily="-1" charset="-128"/>
              <a:cs typeface="Times New Roman" panose="02020603050405020304" pitchFamily="18" charset="0"/>
            </a:endParaRPr>
          </a:p>
        </p:txBody>
      </p:sp>
    </p:spTree>
    <p:extLst>
      <p:ext uri="{BB962C8B-B14F-4D97-AF65-F5344CB8AC3E}">
        <p14:creationId xmlns:p14="http://schemas.microsoft.com/office/powerpoint/2010/main" val="1810840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endParaRPr lang="en-GB" sz="1500" dirty="0">
              <a:latin typeface="+mj-lt"/>
              <a:ea typeface="+mj-ea"/>
              <a:cs typeface="+mj-cs"/>
            </a:endParaRPr>
          </a:p>
          <a:p>
            <a:r>
              <a:rPr lang="en-GB" sz="2500" b="1" dirty="0" err="1" smtClean="0">
                <a:latin typeface="+mj-lt"/>
                <a:ea typeface="+mj-ea"/>
                <a:cs typeface="+mj-cs"/>
              </a:rPr>
              <a:t>Trianel</a:t>
            </a:r>
            <a:r>
              <a:rPr lang="en-GB" sz="2500" b="1" dirty="0" smtClean="0">
                <a:latin typeface="+mj-lt"/>
                <a:ea typeface="+mj-ea"/>
                <a:cs typeface="+mj-cs"/>
              </a:rPr>
              <a:t>-case</a:t>
            </a:r>
            <a:r>
              <a:rPr lang="en-GB" sz="2500" dirty="0" smtClean="0">
                <a:latin typeface="+mj-lt"/>
                <a:ea typeface="+mj-ea"/>
                <a:cs typeface="+mj-cs"/>
              </a:rPr>
              <a:t> </a:t>
            </a:r>
            <a:r>
              <a:rPr lang="en-GB" sz="2500" dirty="0">
                <a:latin typeface="+mj-lt"/>
                <a:ea typeface="+mj-ea"/>
                <a:cs typeface="+mj-cs"/>
              </a:rPr>
              <a:t>(C-115/09): </a:t>
            </a:r>
          </a:p>
          <a:p>
            <a:r>
              <a:rPr lang="en-GB" sz="2500" dirty="0">
                <a:latin typeface="+mj-lt"/>
                <a:ea typeface="+mj-ea"/>
                <a:cs typeface="+mj-cs"/>
              </a:rPr>
              <a:t> Building of a coal-fired power-plant</a:t>
            </a:r>
          </a:p>
          <a:p>
            <a:r>
              <a:rPr lang="en-GB" sz="2500" dirty="0">
                <a:latin typeface="+mj-lt"/>
                <a:ea typeface="+mj-ea"/>
                <a:cs typeface="+mj-cs"/>
              </a:rPr>
              <a:t> Public participation during the </a:t>
            </a:r>
            <a:r>
              <a:rPr lang="en-GB" sz="2500" dirty="0" err="1">
                <a:latin typeface="+mj-lt"/>
                <a:ea typeface="+mj-ea"/>
                <a:cs typeface="+mj-cs"/>
              </a:rPr>
              <a:t>permiting</a:t>
            </a:r>
            <a:r>
              <a:rPr lang="en-GB" sz="2500" dirty="0">
                <a:latin typeface="+mj-lt"/>
                <a:ea typeface="+mj-ea"/>
                <a:cs typeface="+mj-cs"/>
              </a:rPr>
              <a:t> procedure</a:t>
            </a:r>
          </a:p>
          <a:p>
            <a:r>
              <a:rPr lang="en-GB" sz="2500" dirty="0">
                <a:latin typeface="+mj-lt"/>
                <a:ea typeface="+mj-ea"/>
                <a:cs typeface="+mj-cs"/>
              </a:rPr>
              <a:t> In DE law even an NGO needed to prove </a:t>
            </a:r>
            <a:r>
              <a:rPr lang="en-GB" sz="2500" dirty="0" err="1">
                <a:latin typeface="+mj-lt"/>
                <a:ea typeface="+mj-ea"/>
                <a:cs typeface="+mj-cs"/>
              </a:rPr>
              <a:t>impairement</a:t>
            </a:r>
            <a:r>
              <a:rPr lang="en-GB" sz="2500" dirty="0">
                <a:latin typeface="+mj-lt"/>
                <a:ea typeface="+mj-ea"/>
                <a:cs typeface="+mj-cs"/>
              </a:rPr>
              <a:t> of a right (</a:t>
            </a:r>
            <a:r>
              <a:rPr lang="en-GB" sz="2500" dirty="0" err="1">
                <a:latin typeface="+mj-lt"/>
                <a:ea typeface="+mj-ea"/>
                <a:cs typeface="+mj-cs"/>
              </a:rPr>
              <a:t>shutznormtheorie</a:t>
            </a:r>
            <a:r>
              <a:rPr lang="en-GB" sz="2500" dirty="0">
                <a:latin typeface="+mj-lt"/>
                <a:ea typeface="+mj-ea"/>
                <a:cs typeface="+mj-cs"/>
              </a:rPr>
              <a:t>)</a:t>
            </a:r>
          </a:p>
          <a:p>
            <a:r>
              <a:rPr lang="en-GB" sz="2500" dirty="0">
                <a:latin typeface="+mj-lt"/>
                <a:ea typeface="+mj-ea"/>
                <a:cs typeface="+mj-cs"/>
              </a:rPr>
              <a:t> the DE court asked whether the NGOs should have a privileged status based on EU law (EIA and IPPC Directives).</a:t>
            </a:r>
          </a:p>
        </p:txBody>
      </p:sp>
    </p:spTree>
    <p:extLst>
      <p:ext uri="{BB962C8B-B14F-4D97-AF65-F5344CB8AC3E}">
        <p14:creationId xmlns:p14="http://schemas.microsoft.com/office/powerpoint/2010/main" val="2465531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r>
              <a:rPr lang="en-GB" sz="1600" dirty="0"/>
              <a:t>At the </a:t>
            </a:r>
            <a:r>
              <a:rPr lang="en-GB" sz="1600" dirty="0" smtClean="0"/>
              <a:t>occasion </a:t>
            </a:r>
            <a:r>
              <a:rPr lang="en-GB" sz="1600" dirty="0"/>
              <a:t>of the </a:t>
            </a:r>
            <a:r>
              <a:rPr lang="en-GB" sz="1600" b="1" dirty="0"/>
              <a:t>hearing </a:t>
            </a:r>
            <a:r>
              <a:rPr lang="en-GB" sz="1600" dirty="0"/>
              <a:t>of the case</a:t>
            </a:r>
          </a:p>
          <a:p>
            <a:r>
              <a:rPr lang="en-GB" sz="1600" dirty="0"/>
              <a:t>both parties and the ones intervening had the possibility to defend their </a:t>
            </a:r>
            <a:r>
              <a:rPr lang="en-GB" sz="1600" dirty="0" smtClean="0"/>
              <a:t>res</a:t>
            </a:r>
            <a:r>
              <a:rPr lang="hu-HU" sz="1600" dirty="0" smtClean="0"/>
              <a:t>p</a:t>
            </a:r>
            <a:r>
              <a:rPr lang="en-GB" sz="1600" dirty="0" err="1" smtClean="0"/>
              <a:t>ective</a:t>
            </a:r>
            <a:r>
              <a:rPr lang="en-GB" sz="1600" dirty="0" smtClean="0"/>
              <a:t> </a:t>
            </a:r>
            <a:r>
              <a:rPr lang="en-GB" sz="1600" dirty="0"/>
              <a:t>views</a:t>
            </a:r>
          </a:p>
          <a:p>
            <a:r>
              <a:rPr lang="en-GB" sz="1600" b="1" u="sng" dirty="0"/>
              <a:t>Advocate-General Eleanor Sharpston </a:t>
            </a:r>
            <a:r>
              <a:rPr lang="en-GB" sz="1600" dirty="0"/>
              <a:t>in her wisdom asked the following questions based on an imaginary situational exercise:</a:t>
            </a:r>
          </a:p>
          <a:p>
            <a:r>
              <a:rPr lang="en-GB" sz="1600" dirty="0" smtClean="0"/>
              <a:t>Let </a:t>
            </a:r>
            <a:r>
              <a:rPr lang="en-GB" sz="1600" dirty="0"/>
              <a:t>us imagine two situations:</a:t>
            </a:r>
          </a:p>
          <a:p>
            <a:r>
              <a:rPr lang="en-GB" sz="1600" b="1" u="sng" dirty="0"/>
              <a:t>First scenario</a:t>
            </a:r>
            <a:r>
              <a:rPr lang="en-GB" sz="1600" u="sng" dirty="0"/>
              <a:t>: </a:t>
            </a:r>
            <a:r>
              <a:rPr lang="en-GB" sz="1600" dirty="0"/>
              <a:t>building of a power plant next to a river</a:t>
            </a:r>
          </a:p>
          <a:p>
            <a:r>
              <a:rPr lang="en-GB" sz="1600" dirty="0"/>
              <a:t>A Village in the vicinity of the planned construction</a:t>
            </a:r>
          </a:p>
          <a:p>
            <a:r>
              <a:rPr lang="en-GB" sz="1600" dirty="0"/>
              <a:t>Does anybody have standing? Answer: YES</a:t>
            </a:r>
          </a:p>
          <a:p>
            <a:r>
              <a:rPr lang="en-GB" sz="1600" b="1" u="sng" dirty="0"/>
              <a:t>Second scenario</a:t>
            </a:r>
            <a:r>
              <a:rPr lang="en-GB" sz="1600" dirty="0"/>
              <a:t>: same power plant, but no villages nearby, in fact no inhabitants in a very large diameter</a:t>
            </a:r>
          </a:p>
          <a:p>
            <a:r>
              <a:rPr lang="en-GB" sz="1600" dirty="0"/>
              <a:t>Would anybody have standing? NO (in contradiction with Aarhus) </a:t>
            </a:r>
          </a:p>
          <a:p>
            <a:r>
              <a:rPr lang="en-GB" sz="1600" dirty="0"/>
              <a:t>The situational exercise effectively demonstrated the flaw in the German system, namely that there are situations, where nobody can challenge an omission, act or a decision affecting the environment.</a:t>
            </a:r>
          </a:p>
          <a:p>
            <a:endParaRPr lang="en-GB" sz="1600" dirty="0"/>
          </a:p>
          <a:p>
            <a:endParaRPr lang="pl-PL" sz="1600" dirty="0"/>
          </a:p>
        </p:txBody>
      </p:sp>
    </p:spTree>
    <p:extLst>
      <p:ext uri="{BB962C8B-B14F-4D97-AF65-F5344CB8AC3E}">
        <p14:creationId xmlns:p14="http://schemas.microsoft.com/office/powerpoint/2010/main" val="2172318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r>
              <a:rPr lang="hu-HU" sz="2200" b="1" dirty="0" err="1" smtClean="0"/>
              <a:t>Swedish</a:t>
            </a:r>
            <a:r>
              <a:rPr lang="hu-HU" sz="2200" b="1" dirty="0" smtClean="0"/>
              <a:t> </a:t>
            </a:r>
            <a:r>
              <a:rPr lang="hu-HU" sz="2200" b="1" dirty="0" err="1" smtClean="0"/>
              <a:t>case</a:t>
            </a:r>
            <a:r>
              <a:rPr lang="hu-HU" sz="2200" b="1" dirty="0" smtClean="0"/>
              <a:t> (</a:t>
            </a:r>
            <a:r>
              <a:rPr lang="hu-HU" sz="2200" b="1" dirty="0" err="1" smtClean="0"/>
              <a:t>Djurgaarden</a:t>
            </a:r>
            <a:r>
              <a:rPr lang="hu-HU" sz="2200" b="1" dirty="0" smtClean="0"/>
              <a:t>)</a:t>
            </a:r>
            <a:endParaRPr lang="hu-HU" sz="2200" dirty="0"/>
          </a:p>
          <a:p>
            <a:r>
              <a:rPr lang="hu-HU" sz="2200" dirty="0" smtClean="0"/>
              <a:t>Main </a:t>
            </a:r>
            <a:r>
              <a:rPr lang="hu-HU" sz="2200" dirty="0" err="1" smtClean="0"/>
              <a:t>facts</a:t>
            </a:r>
            <a:r>
              <a:rPr lang="hu-HU" sz="2200" dirty="0" smtClean="0"/>
              <a:t>: </a:t>
            </a:r>
            <a:r>
              <a:rPr lang="hu-HU" sz="2200" dirty="0" err="1" smtClean="0"/>
              <a:t>not</a:t>
            </a:r>
            <a:r>
              <a:rPr lang="hu-HU" sz="2200" dirty="0" smtClean="0"/>
              <a:t> </a:t>
            </a:r>
            <a:r>
              <a:rPr lang="hu-HU" sz="2200" dirty="0" err="1" smtClean="0"/>
              <a:t>possible</a:t>
            </a:r>
            <a:r>
              <a:rPr lang="hu-HU" sz="2200" dirty="0" smtClean="0"/>
              <a:t> </a:t>
            </a:r>
            <a:r>
              <a:rPr lang="hu-HU" sz="2200" dirty="0" err="1" smtClean="0"/>
              <a:t>for</a:t>
            </a:r>
            <a:r>
              <a:rPr lang="hu-HU" sz="2200" dirty="0" smtClean="0"/>
              <a:t> </a:t>
            </a:r>
            <a:r>
              <a:rPr lang="hu-HU" sz="2200" dirty="0" err="1" smtClean="0"/>
              <a:t>to</a:t>
            </a:r>
            <a:r>
              <a:rPr lang="hu-HU" sz="2200" dirty="0" smtClean="0"/>
              <a:t> go </a:t>
            </a:r>
            <a:r>
              <a:rPr lang="hu-HU" sz="2200" dirty="0" err="1" smtClean="0"/>
              <a:t>to</a:t>
            </a:r>
            <a:r>
              <a:rPr lang="hu-HU" sz="2200" dirty="0" smtClean="0"/>
              <a:t> </a:t>
            </a:r>
            <a:r>
              <a:rPr lang="hu-HU" sz="2200" dirty="0" err="1" smtClean="0"/>
              <a:t>court</a:t>
            </a:r>
            <a:r>
              <a:rPr lang="hu-HU" sz="2200" dirty="0" smtClean="0"/>
              <a:t> </a:t>
            </a:r>
            <a:r>
              <a:rPr lang="hu-HU" sz="2200" dirty="0" err="1" smtClean="0"/>
              <a:t>after</a:t>
            </a:r>
            <a:r>
              <a:rPr lang="hu-HU" sz="2200" dirty="0" smtClean="0"/>
              <a:t> </a:t>
            </a:r>
            <a:r>
              <a:rPr lang="hu-HU" sz="2200" dirty="0" err="1" smtClean="0"/>
              <a:t>having</a:t>
            </a:r>
            <a:r>
              <a:rPr lang="hu-HU" sz="2200" dirty="0" smtClean="0"/>
              <a:t> </a:t>
            </a:r>
            <a:r>
              <a:rPr lang="hu-HU" sz="2200" dirty="0" err="1" smtClean="0"/>
              <a:t>participated</a:t>
            </a:r>
            <a:r>
              <a:rPr lang="hu-HU" sz="2200" dirty="0" smtClean="0"/>
              <a:t> </a:t>
            </a:r>
            <a:r>
              <a:rPr lang="hu-HU" sz="2200" dirty="0" err="1" smtClean="0"/>
              <a:t>at</a:t>
            </a:r>
            <a:r>
              <a:rPr lang="hu-HU" sz="2200" dirty="0" smtClean="0"/>
              <a:t> </a:t>
            </a:r>
            <a:r>
              <a:rPr lang="hu-HU" sz="2200" dirty="0" err="1" smtClean="0"/>
              <a:t>the</a:t>
            </a:r>
            <a:r>
              <a:rPr lang="hu-HU" sz="2200" dirty="0" smtClean="0"/>
              <a:t> </a:t>
            </a:r>
            <a:r>
              <a:rPr lang="hu-HU" sz="2200" dirty="0" err="1" smtClean="0"/>
              <a:t>previous</a:t>
            </a:r>
            <a:r>
              <a:rPr lang="hu-HU" sz="2200" dirty="0" smtClean="0"/>
              <a:t> </a:t>
            </a:r>
            <a:r>
              <a:rPr lang="hu-HU" sz="2200" dirty="0" err="1" smtClean="0"/>
              <a:t>level</a:t>
            </a:r>
            <a:r>
              <a:rPr lang="hu-HU" sz="2200" dirty="0" smtClean="0"/>
              <a:t> of </a:t>
            </a:r>
            <a:r>
              <a:rPr lang="hu-HU" sz="2200" dirty="0" err="1" smtClean="0"/>
              <a:t>the</a:t>
            </a:r>
            <a:r>
              <a:rPr lang="hu-HU" sz="2200" dirty="0" smtClean="0"/>
              <a:t> </a:t>
            </a:r>
            <a:r>
              <a:rPr lang="hu-HU" sz="2200" dirty="0" err="1" smtClean="0"/>
              <a:t>administrative</a:t>
            </a:r>
            <a:r>
              <a:rPr lang="hu-HU" sz="2200" dirty="0" smtClean="0"/>
              <a:t> </a:t>
            </a:r>
            <a:r>
              <a:rPr lang="hu-HU" sz="2200" dirty="0" err="1" smtClean="0"/>
              <a:t>process</a:t>
            </a:r>
            <a:endParaRPr lang="hu-HU" sz="2200" dirty="0" smtClean="0"/>
          </a:p>
          <a:p>
            <a:r>
              <a:rPr lang="hu-HU" sz="2200" dirty="0" err="1" smtClean="0"/>
              <a:t>To</a:t>
            </a:r>
            <a:r>
              <a:rPr lang="hu-HU" sz="2200" dirty="0" smtClean="0"/>
              <a:t> </a:t>
            </a:r>
            <a:r>
              <a:rPr lang="hu-HU" sz="2200" dirty="0" err="1" smtClean="0"/>
              <a:t>make</a:t>
            </a:r>
            <a:r>
              <a:rPr lang="hu-HU" sz="2200" dirty="0" smtClean="0"/>
              <a:t> </a:t>
            </a:r>
            <a:r>
              <a:rPr lang="hu-HU" sz="2200" dirty="0" err="1" smtClean="0"/>
              <a:t>things</a:t>
            </a:r>
            <a:r>
              <a:rPr lang="hu-HU" sz="2200" dirty="0" smtClean="0"/>
              <a:t> </a:t>
            </a:r>
            <a:r>
              <a:rPr lang="hu-HU" sz="2200" dirty="0" err="1" smtClean="0"/>
              <a:t>worse</a:t>
            </a:r>
            <a:r>
              <a:rPr lang="hu-HU" sz="2200" dirty="0" smtClean="0"/>
              <a:t>: </a:t>
            </a:r>
            <a:r>
              <a:rPr lang="hu-HU" sz="2200" dirty="0" err="1" smtClean="0"/>
              <a:t>only</a:t>
            </a:r>
            <a:r>
              <a:rPr lang="hu-HU" sz="2200" dirty="0" smtClean="0"/>
              <a:t> </a:t>
            </a:r>
            <a:r>
              <a:rPr lang="hu-HU" sz="2200" dirty="0" err="1" smtClean="0"/>
              <a:t>NGOs</a:t>
            </a:r>
            <a:r>
              <a:rPr lang="hu-HU" sz="2200" dirty="0" smtClean="0"/>
              <a:t> </a:t>
            </a:r>
            <a:r>
              <a:rPr lang="hu-HU" sz="2200" dirty="0" err="1" smtClean="0"/>
              <a:t>who</a:t>
            </a:r>
            <a:r>
              <a:rPr lang="hu-HU" sz="2200" dirty="0" smtClean="0"/>
              <a:t> </a:t>
            </a:r>
            <a:r>
              <a:rPr lang="hu-HU" sz="2200" dirty="0" err="1" smtClean="0"/>
              <a:t>have</a:t>
            </a:r>
            <a:r>
              <a:rPr lang="hu-HU" sz="2200" dirty="0" smtClean="0"/>
              <a:t> </a:t>
            </a:r>
            <a:r>
              <a:rPr lang="hu-HU" sz="2200" dirty="0" err="1" smtClean="0"/>
              <a:t>at</a:t>
            </a:r>
            <a:r>
              <a:rPr lang="hu-HU" sz="2200" dirty="0" smtClean="0"/>
              <a:t> </a:t>
            </a:r>
            <a:r>
              <a:rPr lang="hu-HU" sz="2200" dirty="0" err="1" smtClean="0"/>
              <a:t>least</a:t>
            </a:r>
            <a:r>
              <a:rPr lang="hu-HU" sz="2200" dirty="0" smtClean="0"/>
              <a:t> 2000 </a:t>
            </a:r>
            <a:r>
              <a:rPr lang="hu-HU" sz="2200" dirty="0" err="1" smtClean="0"/>
              <a:t>members</a:t>
            </a:r>
            <a:r>
              <a:rPr lang="hu-HU" sz="2200" dirty="0" smtClean="0"/>
              <a:t> </a:t>
            </a:r>
            <a:endParaRPr lang="en-GB" sz="2200" dirty="0"/>
          </a:p>
          <a:p>
            <a:r>
              <a:rPr lang="pl-PL" sz="2200" dirty="0" smtClean="0"/>
              <a:t>Court rules: </a:t>
            </a:r>
          </a:p>
          <a:p>
            <a:r>
              <a:rPr lang="pl-PL" sz="2200" dirty="0" smtClean="0"/>
              <a:t>Access to justice regardless of the role played in the previous stage of participation</a:t>
            </a:r>
          </a:p>
          <a:p>
            <a:r>
              <a:rPr lang="pl-PL" sz="2200" dirty="0" smtClean="0"/>
              <a:t>Standing is too restrictive in this national case</a:t>
            </a:r>
          </a:p>
          <a:p>
            <a:r>
              <a:rPr lang="pl-PL" sz="2200" dirty="0" smtClean="0"/>
              <a:t>AS a consequence: was changed to 100 members</a:t>
            </a:r>
          </a:p>
          <a:p>
            <a:endParaRPr lang="pl-PL" sz="2200" dirty="0"/>
          </a:p>
          <a:p>
            <a:endParaRPr lang="pl-PL" sz="1600" dirty="0"/>
          </a:p>
        </p:txBody>
      </p:sp>
    </p:spTree>
    <p:extLst>
      <p:ext uri="{BB962C8B-B14F-4D97-AF65-F5344CB8AC3E}">
        <p14:creationId xmlns:p14="http://schemas.microsoft.com/office/powerpoint/2010/main" val="518485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r>
              <a:rPr lang="pl-PL" sz="2800" b="1" dirty="0" smtClean="0"/>
              <a:t>Costs related rulings (1 IE and 2 UK cases):</a:t>
            </a:r>
          </a:p>
          <a:p>
            <a:r>
              <a:rPr lang="pl-PL" sz="2800" dirty="0" smtClean="0"/>
              <a:t>Mere discretionary parctice in Member States is not an acceptable way of transposing EU law,</a:t>
            </a:r>
          </a:p>
          <a:p>
            <a:r>
              <a:rPr lang="pl-PL" sz="2800" dirty="0" smtClean="0"/>
              <a:t>Meaning of legal costs: any costs having to do with participating in the procedure (lawyers, evidence, expeets, court duties),</a:t>
            </a:r>
          </a:p>
          <a:p>
            <a:endParaRPr lang="pl-PL" sz="2200" dirty="0" smtClean="0"/>
          </a:p>
          <a:p>
            <a:endParaRPr lang="pl-PL" sz="2200" dirty="0" smtClean="0"/>
          </a:p>
          <a:p>
            <a:pPr marL="0" indent="0">
              <a:buNone/>
            </a:pPr>
            <a:endParaRPr lang="pl-PL" sz="2200" dirty="0"/>
          </a:p>
          <a:p>
            <a:endParaRPr lang="pl-PL" sz="1600" dirty="0"/>
          </a:p>
        </p:txBody>
      </p:sp>
    </p:spTree>
    <p:extLst>
      <p:ext uri="{BB962C8B-B14F-4D97-AF65-F5344CB8AC3E}">
        <p14:creationId xmlns:p14="http://schemas.microsoft.com/office/powerpoint/2010/main" val="100759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799449" y="1916832"/>
            <a:ext cx="7553399" cy="4616152"/>
          </a:xfrm>
        </p:spPr>
        <p:txBody>
          <a:bodyPr/>
          <a:lstStyle/>
          <a:p>
            <a:r>
              <a:rPr lang="pl-PL" sz="2800" b="1" dirty="0" smtClean="0"/>
              <a:t>Costs related rulings (1 IE and 2 UK cases):</a:t>
            </a:r>
          </a:p>
          <a:p>
            <a:r>
              <a:rPr lang="pl-PL" sz="2200" dirty="0" smtClean="0"/>
              <a:t>Objective </a:t>
            </a:r>
            <a:r>
              <a:rPr lang="pl-PL" sz="2200" dirty="0"/>
              <a:t>and subjective criteria to be </a:t>
            </a:r>
            <a:r>
              <a:rPr lang="pl-PL" sz="2200" dirty="0" smtClean="0"/>
              <a:t>assessed,</a:t>
            </a:r>
            <a:endParaRPr lang="pl-PL" sz="2200" dirty="0"/>
          </a:p>
          <a:p>
            <a:r>
              <a:rPr lang="pl-PL" sz="2200" dirty="0"/>
              <a:t>A number of considerations to determine whether or not costs in a specific case are prohibitive or </a:t>
            </a:r>
            <a:r>
              <a:rPr lang="pl-PL" sz="2200" dirty="0" smtClean="0"/>
              <a:t>not (Take into account personal means, frivolous nature, legal aid, etc.)</a:t>
            </a:r>
            <a:endParaRPr lang="pl-PL" sz="2200" dirty="0"/>
          </a:p>
          <a:p>
            <a:r>
              <a:rPr lang="pl-PL" sz="2200" dirty="0" smtClean="0"/>
              <a:t>All </a:t>
            </a:r>
            <a:r>
              <a:rPr lang="pl-PL" sz="2200" dirty="0"/>
              <a:t>instances are covered by the </a:t>
            </a:r>
            <a:r>
              <a:rPr lang="pl-PL" sz="2200" dirty="0" smtClean="0"/>
              <a:t>requirement of not prohibitively costly pocedures</a:t>
            </a:r>
          </a:p>
          <a:p>
            <a:r>
              <a:rPr lang="pl-PL" sz="2200" dirty="0" smtClean="0"/>
              <a:t>Mutatis mutandis: all access to justice rules are to cover all instances</a:t>
            </a:r>
          </a:p>
          <a:p>
            <a:r>
              <a:rPr lang="pl-PL" sz="2200" dirty="0" smtClean="0"/>
              <a:t>Injunctive relief is also covered by the requirement</a:t>
            </a:r>
            <a:endParaRPr lang="pl-PL" sz="2200" dirty="0"/>
          </a:p>
          <a:p>
            <a:pPr marL="0" indent="0">
              <a:buNone/>
            </a:pPr>
            <a:endParaRPr lang="pl-PL" sz="2200" dirty="0"/>
          </a:p>
          <a:p>
            <a:endParaRPr lang="pl-PL" sz="1600" dirty="0"/>
          </a:p>
        </p:txBody>
      </p:sp>
    </p:spTree>
    <p:extLst>
      <p:ext uri="{BB962C8B-B14F-4D97-AF65-F5344CB8AC3E}">
        <p14:creationId xmlns:p14="http://schemas.microsoft.com/office/powerpoint/2010/main" val="244962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pl-PL" sz="2100" dirty="0" smtClean="0"/>
              <a:t>Solvay and Boxus cases: </a:t>
            </a:r>
          </a:p>
          <a:p>
            <a:pPr marL="0" indent="0">
              <a:buNone/>
            </a:pPr>
            <a:r>
              <a:rPr lang="pl-PL" sz="2100" b="1" dirty="0" smtClean="0"/>
              <a:t>Main facts of the cases:</a:t>
            </a:r>
          </a:p>
          <a:p>
            <a:pPr marL="0" indent="0">
              <a:buNone/>
            </a:pPr>
            <a:r>
              <a:rPr lang="pl-PL" sz="2100" dirty="0" smtClean="0"/>
              <a:t>Possibility to challenge in court legislative acts</a:t>
            </a:r>
          </a:p>
          <a:p>
            <a:pPr marL="0" indent="0">
              <a:buNone/>
            </a:pPr>
            <a:r>
              <a:rPr lang="pl-PL" sz="2100" dirty="0" smtClean="0"/>
              <a:t>The EIA Directive does not allow challenging legislative acts under Article 1 (4)</a:t>
            </a:r>
          </a:p>
          <a:p>
            <a:pPr marL="0" indent="0">
              <a:buNone/>
            </a:pPr>
            <a:r>
              <a:rPr lang="pl-PL" sz="2100" dirty="0"/>
              <a:t>W</a:t>
            </a:r>
            <a:r>
              <a:rPr lang="pl-PL" sz="2100" dirty="0" smtClean="0"/>
              <a:t>allone decree adopting administrative permits (Airport)</a:t>
            </a:r>
          </a:p>
          <a:p>
            <a:pPr marL="0" indent="0">
              <a:buNone/>
            </a:pPr>
            <a:r>
              <a:rPr lang="pl-PL" sz="2100" dirty="0" smtClean="0"/>
              <a:t>Court ruled:</a:t>
            </a:r>
          </a:p>
          <a:p>
            <a:pPr marL="0" indent="0">
              <a:buNone/>
            </a:pPr>
            <a:r>
              <a:rPr lang="pl-PL" sz="2100" dirty="0" smtClean="0"/>
              <a:t>National courts to assess whether or not the legsilative act was adopted with the sole purpose of circumventing the EIA Directive’s access to justice rules</a:t>
            </a:r>
            <a:r>
              <a:rPr lang="pl-PL" sz="2200" dirty="0" smtClean="0"/>
              <a:t> </a:t>
            </a:r>
          </a:p>
          <a:p>
            <a:pPr marL="0" indent="0">
              <a:buNone/>
            </a:pPr>
            <a:r>
              <a:rPr lang="pl-PL" sz="2200" dirty="0" smtClean="0"/>
              <a:t>National judges as Consitutional judges</a:t>
            </a:r>
          </a:p>
          <a:p>
            <a:pPr marL="0" indent="0">
              <a:buNone/>
            </a:pPr>
            <a:r>
              <a:rPr lang="pl-PL" sz="2200" dirty="0" smtClean="0"/>
              <a:t>  </a:t>
            </a:r>
            <a:endParaRPr lang="pl-PL" sz="2200" dirty="0"/>
          </a:p>
          <a:p>
            <a:endParaRPr lang="pl-PL" sz="1600" dirty="0"/>
          </a:p>
        </p:txBody>
      </p:sp>
    </p:spTree>
    <p:extLst>
      <p:ext uri="{BB962C8B-B14F-4D97-AF65-F5344CB8AC3E}">
        <p14:creationId xmlns:p14="http://schemas.microsoft.com/office/powerpoint/2010/main" val="2808302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hu-HU" dirty="0" smtClean="0"/>
              <a:t>National </a:t>
            </a:r>
            <a:r>
              <a:rPr lang="hu-HU" dirty="0" err="1" smtClean="0"/>
              <a:t>practices</a:t>
            </a:r>
            <a:r>
              <a:rPr lang="hu-HU" dirty="0" smtClean="0"/>
              <a:t> and </a:t>
            </a:r>
            <a:r>
              <a:rPr lang="hu-HU" dirty="0" err="1" smtClean="0"/>
              <a:t>access</a:t>
            </a:r>
            <a:r>
              <a:rPr lang="hu-HU" dirty="0" smtClean="0"/>
              <a:t> </a:t>
            </a:r>
            <a:r>
              <a:rPr lang="hu-HU" dirty="0" err="1" smtClean="0"/>
              <a:t>to</a:t>
            </a:r>
            <a:r>
              <a:rPr lang="hu-HU" dirty="0" smtClean="0"/>
              <a:t> </a:t>
            </a:r>
            <a:r>
              <a:rPr lang="hu-HU" dirty="0" err="1" smtClean="0"/>
              <a:t>justice</a:t>
            </a:r>
            <a:endParaRPr lang="pl-PL" dirty="0"/>
          </a:p>
        </p:txBody>
      </p:sp>
      <p:sp>
        <p:nvSpPr>
          <p:cNvPr id="3" name="Symbol zastępczy zawartości 2"/>
          <p:cNvSpPr>
            <a:spLocks noGrp="1"/>
          </p:cNvSpPr>
          <p:nvPr>
            <p:ph idx="1"/>
          </p:nvPr>
        </p:nvSpPr>
        <p:spPr>
          <a:xfrm>
            <a:off x="835025" y="1981200"/>
            <a:ext cx="7553399" cy="4616152"/>
          </a:xfrm>
        </p:spPr>
        <p:txBody>
          <a:bodyPr/>
          <a:lstStyle/>
          <a:p>
            <a:r>
              <a:rPr lang="pl-PL" dirty="0" smtClean="0"/>
              <a:t>Some examples of national systems that can be considered to be not compliant with Aarhus</a:t>
            </a:r>
          </a:p>
          <a:p>
            <a:r>
              <a:rPr lang="pl-PL" dirty="0" smtClean="0"/>
              <a:t>Prohibitively expensive rules extending to </a:t>
            </a:r>
            <a:r>
              <a:rPr lang="pl-PL" b="1" dirty="0" smtClean="0"/>
              <a:t>cross-undertakings in damages</a:t>
            </a:r>
            <a:r>
              <a:rPr lang="pl-PL" dirty="0" smtClean="0"/>
              <a:t>, in a ES case </a:t>
            </a:r>
            <a:r>
              <a:rPr lang="pl-PL" b="1" dirty="0" smtClean="0"/>
              <a:t>41 million EUR </a:t>
            </a:r>
            <a:r>
              <a:rPr lang="pl-PL" dirty="0" smtClean="0"/>
              <a:t>were set as a requirement</a:t>
            </a:r>
          </a:p>
          <a:p>
            <a:r>
              <a:rPr lang="pl-PL" dirty="0" smtClean="0"/>
              <a:t>In a common law jurisdiction a claimant was charged </a:t>
            </a:r>
            <a:r>
              <a:rPr lang="pl-PL" b="1" dirty="0" smtClean="0"/>
              <a:t>1 million</a:t>
            </a:r>
            <a:r>
              <a:rPr lang="pl-PL" dirty="0" smtClean="0"/>
              <a:t> EUROS for going to court</a:t>
            </a:r>
          </a:p>
          <a:p>
            <a:r>
              <a:rPr lang="pl-PL" b="1" dirty="0" smtClean="0"/>
              <a:t>5 years of existence</a:t>
            </a:r>
            <a:r>
              <a:rPr lang="pl-PL" dirty="0" smtClean="0"/>
              <a:t> was set as a precondition for standing for NGOs (in CY and SI, but now is reduced) </a:t>
            </a:r>
          </a:p>
          <a:p>
            <a:r>
              <a:rPr lang="pl-PL" dirty="0" smtClean="0"/>
              <a:t>NGOs </a:t>
            </a:r>
            <a:r>
              <a:rPr lang="pl-PL" b="1" dirty="0" smtClean="0"/>
              <a:t>penalised</a:t>
            </a:r>
            <a:r>
              <a:rPr lang="pl-PL" dirty="0" smtClean="0"/>
              <a:t> for going to court in the interest of the environment </a:t>
            </a:r>
          </a:p>
          <a:p>
            <a:r>
              <a:rPr lang="pl-PL" dirty="0" smtClean="0"/>
              <a:t>Some examples of courts not looking into the </a:t>
            </a:r>
            <a:r>
              <a:rPr lang="pl-PL" b="1" dirty="0" smtClean="0"/>
              <a:t>merits of the case</a:t>
            </a:r>
            <a:r>
              <a:rPr lang="pl-PL" dirty="0" smtClean="0"/>
              <a:t> at all </a:t>
            </a:r>
            <a:endParaRPr lang="pl-PL" dirty="0"/>
          </a:p>
        </p:txBody>
      </p:sp>
    </p:spTree>
    <p:extLst>
      <p:ext uri="{BB962C8B-B14F-4D97-AF65-F5344CB8AC3E}">
        <p14:creationId xmlns:p14="http://schemas.microsoft.com/office/powerpoint/2010/main" val="1424701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Case-law - Questions on access to justice still open </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pl-PL" sz="2350" dirty="0" smtClean="0"/>
              <a:t>There is until now no case-law on the following issues:</a:t>
            </a:r>
          </a:p>
          <a:p>
            <a:pPr>
              <a:buFontTx/>
              <a:buChar char="-"/>
            </a:pPr>
            <a:r>
              <a:rPr lang="pl-PL" sz="2350" b="1" dirty="0" smtClean="0"/>
              <a:t>non-discrimination principle</a:t>
            </a:r>
            <a:r>
              <a:rPr lang="pl-PL" sz="2350" dirty="0" smtClean="0"/>
              <a:t> – what are the conditions applicable to NGOs coming from another Member State?</a:t>
            </a:r>
          </a:p>
          <a:p>
            <a:pPr>
              <a:buFontTx/>
              <a:buChar char="-"/>
            </a:pPr>
            <a:r>
              <a:rPr lang="pl-PL" sz="2350" b="1" dirty="0" smtClean="0"/>
              <a:t>Preclusion</a:t>
            </a:r>
            <a:r>
              <a:rPr lang="pl-PL" sz="2350" dirty="0" smtClean="0"/>
              <a:t>, what are the limits – on-going DE and AT cases</a:t>
            </a:r>
          </a:p>
          <a:p>
            <a:pPr>
              <a:buFontTx/>
              <a:buChar char="-"/>
            </a:pPr>
            <a:r>
              <a:rPr lang="pl-PL" sz="2350" dirty="0" smtClean="0"/>
              <a:t>Is there a limit to the requirement for </a:t>
            </a:r>
            <a:r>
              <a:rPr lang="pl-PL" sz="2350" b="1" dirty="0" smtClean="0"/>
              <a:t>period of existence</a:t>
            </a:r>
            <a:r>
              <a:rPr lang="pl-PL" sz="2350" dirty="0" smtClean="0"/>
              <a:t> for NGOs (ad-hoc, 1-3 years?)</a:t>
            </a:r>
          </a:p>
          <a:p>
            <a:pPr>
              <a:buFontTx/>
              <a:buChar char="-"/>
            </a:pPr>
            <a:r>
              <a:rPr lang="pl-PL" sz="2350" dirty="0" smtClean="0"/>
              <a:t>What is </a:t>
            </a:r>
            <a:r>
              <a:rPr lang="pl-PL" sz="2350" b="1" dirty="0" smtClean="0"/>
              <a:t>timely</a:t>
            </a:r>
            <a:r>
              <a:rPr lang="pl-PL" sz="2350" dirty="0" smtClean="0"/>
              <a:t> procedure? Environmnetal cases should get a </a:t>
            </a:r>
            <a:r>
              <a:rPr lang="pl-PL" sz="2350" b="1" dirty="0" smtClean="0"/>
              <a:t>special priority</a:t>
            </a:r>
            <a:r>
              <a:rPr lang="pl-PL" sz="2350" dirty="0" smtClean="0"/>
              <a:t> status under procedural law?</a:t>
            </a:r>
          </a:p>
          <a:p>
            <a:pPr>
              <a:buFontTx/>
              <a:buChar char="-"/>
            </a:pPr>
            <a:endParaRPr lang="pl-PL" sz="2200" dirty="0" smtClean="0"/>
          </a:p>
          <a:p>
            <a:pPr>
              <a:buFontTx/>
              <a:buChar char="-"/>
            </a:pPr>
            <a:endParaRPr lang="pl-PL" sz="2200" dirty="0" smtClean="0"/>
          </a:p>
          <a:p>
            <a:pPr>
              <a:buFontTx/>
              <a:buChar char="-"/>
            </a:pPr>
            <a:endParaRPr lang="pl-PL" sz="2200" dirty="0"/>
          </a:p>
        </p:txBody>
      </p:sp>
    </p:spTree>
    <p:extLst>
      <p:ext uri="{BB962C8B-B14F-4D97-AF65-F5344CB8AC3E}">
        <p14:creationId xmlns:p14="http://schemas.microsoft.com/office/powerpoint/2010/main" val="2937137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Case-law - Questions on access to justice still open </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pl-PL" sz="2350" dirty="0" smtClean="0"/>
              <a:t>There is until now no case-law on the following issues:</a:t>
            </a:r>
          </a:p>
          <a:p>
            <a:pPr>
              <a:buFontTx/>
              <a:buChar char="-"/>
            </a:pPr>
            <a:r>
              <a:rPr lang="pl-PL" sz="2350" b="1" dirty="0" smtClean="0"/>
              <a:t>Screening decisions</a:t>
            </a:r>
            <a:r>
              <a:rPr lang="pl-PL" sz="2350" dirty="0" smtClean="0"/>
              <a:t> under the EIA Directive – can these be challenged or not (already before the CJEU). </a:t>
            </a:r>
          </a:p>
          <a:p>
            <a:pPr>
              <a:buFontTx/>
              <a:buChar char="-"/>
            </a:pPr>
            <a:r>
              <a:rPr lang="pl-PL" sz="2350" b="1" dirty="0" smtClean="0"/>
              <a:t>Scope of review scrutiny by judges</a:t>
            </a:r>
            <a:r>
              <a:rPr lang="pl-PL" sz="2350" dirty="0" smtClean="0"/>
              <a:t>, what is exactly the limit of substantive and procedural legality?</a:t>
            </a:r>
          </a:p>
          <a:p>
            <a:pPr>
              <a:buFontTx/>
              <a:buChar char="-"/>
            </a:pPr>
            <a:r>
              <a:rPr lang="pl-PL" sz="2350" dirty="0" smtClean="0"/>
              <a:t>Are Article 9 (4) requirements also applicable to Article 9 (3) cases?</a:t>
            </a:r>
          </a:p>
          <a:p>
            <a:pPr>
              <a:buFontTx/>
              <a:buChar char="-"/>
            </a:pPr>
            <a:r>
              <a:rPr lang="pl-PL" sz="2350" dirty="0" smtClean="0"/>
              <a:t>Does Article 9 (4) have direct effect?</a:t>
            </a:r>
          </a:p>
          <a:p>
            <a:pPr>
              <a:buFontTx/>
              <a:buChar char="-"/>
            </a:pPr>
            <a:endParaRPr lang="pl-PL" sz="2350" dirty="0" smtClean="0"/>
          </a:p>
          <a:p>
            <a:pPr>
              <a:buFontTx/>
              <a:buChar char="-"/>
            </a:pPr>
            <a:endParaRPr lang="pl-PL" sz="2200" dirty="0" smtClean="0"/>
          </a:p>
          <a:p>
            <a:pPr>
              <a:buFontTx/>
              <a:buChar char="-"/>
            </a:pPr>
            <a:endParaRPr lang="pl-PL" sz="2200" dirty="0" smtClean="0"/>
          </a:p>
          <a:p>
            <a:pPr>
              <a:buFontTx/>
              <a:buChar char="-"/>
            </a:pPr>
            <a:endParaRPr lang="pl-PL" sz="2200" dirty="0"/>
          </a:p>
        </p:txBody>
      </p:sp>
    </p:spTree>
    <p:extLst>
      <p:ext uri="{BB962C8B-B14F-4D97-AF65-F5344CB8AC3E}">
        <p14:creationId xmlns:p14="http://schemas.microsoft.com/office/powerpoint/2010/main" val="86033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Content</a:t>
            </a:r>
            <a:endParaRPr lang="pl-PL" dirty="0"/>
          </a:p>
        </p:txBody>
      </p:sp>
      <p:sp>
        <p:nvSpPr>
          <p:cNvPr id="3" name="Symbol zastępczy zawartości 2"/>
          <p:cNvSpPr>
            <a:spLocks noGrp="1"/>
          </p:cNvSpPr>
          <p:nvPr>
            <p:ph idx="1"/>
          </p:nvPr>
        </p:nvSpPr>
        <p:spPr/>
        <p:txBody>
          <a:bodyPr/>
          <a:lstStyle/>
          <a:p>
            <a:r>
              <a:rPr lang="hu-HU" sz="3000" dirty="0" smtClean="0">
                <a:latin typeface="Tahoma" pitchFamily="34" charset="0"/>
              </a:rPr>
              <a:t>The </a:t>
            </a:r>
            <a:r>
              <a:rPr lang="hu-HU" sz="3000" dirty="0" err="1" smtClean="0">
                <a:latin typeface="Tahoma" pitchFamily="34" charset="0"/>
              </a:rPr>
              <a:t>spirit</a:t>
            </a:r>
            <a:r>
              <a:rPr lang="hu-HU" sz="3000" dirty="0" smtClean="0">
                <a:latin typeface="Tahoma" pitchFamily="34" charset="0"/>
              </a:rPr>
              <a:t> of </a:t>
            </a:r>
            <a:r>
              <a:rPr lang="hu-HU" sz="3000" dirty="0" err="1" smtClean="0">
                <a:latin typeface="Tahoma" pitchFamily="34" charset="0"/>
              </a:rPr>
              <a:t>access</a:t>
            </a:r>
            <a:r>
              <a:rPr lang="hu-HU" sz="3000" dirty="0" smtClean="0">
                <a:latin typeface="Tahoma" pitchFamily="34" charset="0"/>
              </a:rPr>
              <a:t> </a:t>
            </a:r>
            <a:r>
              <a:rPr lang="hu-HU" sz="3000" dirty="0" err="1" smtClean="0">
                <a:latin typeface="Tahoma" pitchFamily="34" charset="0"/>
              </a:rPr>
              <a:t>to</a:t>
            </a:r>
            <a:r>
              <a:rPr lang="hu-HU" sz="3000" dirty="0" smtClean="0">
                <a:latin typeface="Tahoma" pitchFamily="34" charset="0"/>
              </a:rPr>
              <a:t> </a:t>
            </a:r>
            <a:r>
              <a:rPr lang="hu-HU" sz="3000" dirty="0" err="1" smtClean="0">
                <a:latin typeface="Tahoma" pitchFamily="34" charset="0"/>
              </a:rPr>
              <a:t>justice</a:t>
            </a:r>
            <a:r>
              <a:rPr lang="hu-HU" sz="3000" dirty="0" smtClean="0">
                <a:latin typeface="Tahoma" pitchFamily="34" charset="0"/>
              </a:rPr>
              <a:t> </a:t>
            </a:r>
          </a:p>
          <a:p>
            <a:r>
              <a:rPr lang="hu-HU" sz="3000" dirty="0" err="1" smtClean="0">
                <a:latin typeface="Tahoma" pitchFamily="34" charset="0"/>
              </a:rPr>
              <a:t>Case-law</a:t>
            </a:r>
            <a:r>
              <a:rPr lang="hu-HU" sz="3000" dirty="0" smtClean="0">
                <a:latin typeface="Tahoma" pitchFamily="34" charset="0"/>
              </a:rPr>
              <a:t> </a:t>
            </a:r>
            <a:r>
              <a:rPr lang="hu-HU" sz="3000" dirty="0">
                <a:latin typeface="Tahoma" pitchFamily="34" charset="0"/>
              </a:rPr>
              <a:t>of </a:t>
            </a:r>
            <a:r>
              <a:rPr lang="hu-HU" sz="3000" dirty="0" err="1">
                <a:latin typeface="Tahoma" pitchFamily="34" charset="0"/>
              </a:rPr>
              <a:t>the</a:t>
            </a:r>
            <a:r>
              <a:rPr lang="hu-HU" sz="3000" dirty="0">
                <a:latin typeface="Tahoma" pitchFamily="34" charset="0"/>
              </a:rPr>
              <a:t> </a:t>
            </a:r>
            <a:r>
              <a:rPr lang="hu-HU" sz="3000" dirty="0" err="1">
                <a:latin typeface="Tahoma" pitchFamily="34" charset="0"/>
              </a:rPr>
              <a:t>Court</a:t>
            </a:r>
            <a:r>
              <a:rPr lang="hu-HU" sz="3000" dirty="0">
                <a:latin typeface="Tahoma" pitchFamily="34" charset="0"/>
              </a:rPr>
              <a:t> </a:t>
            </a:r>
            <a:r>
              <a:rPr lang="hu-HU" sz="3000" dirty="0" err="1">
                <a:latin typeface="Tahoma" pitchFamily="34" charset="0"/>
              </a:rPr>
              <a:t>of</a:t>
            </a:r>
            <a:r>
              <a:rPr lang="hu-HU" sz="3000" dirty="0">
                <a:latin typeface="Tahoma" pitchFamily="34" charset="0"/>
              </a:rPr>
              <a:t> </a:t>
            </a:r>
            <a:r>
              <a:rPr lang="hu-HU" sz="3000" dirty="0" err="1">
                <a:latin typeface="Tahoma" pitchFamily="34" charset="0"/>
              </a:rPr>
              <a:t>Justice</a:t>
            </a:r>
            <a:r>
              <a:rPr lang="hu-HU" sz="3000" dirty="0">
                <a:latin typeface="Tahoma" pitchFamily="34" charset="0"/>
              </a:rPr>
              <a:t> </a:t>
            </a:r>
            <a:r>
              <a:rPr lang="hu-HU" sz="3000" dirty="0" err="1">
                <a:latin typeface="Tahoma" pitchFamily="34" charset="0"/>
              </a:rPr>
              <a:t>of</a:t>
            </a:r>
            <a:r>
              <a:rPr lang="hu-HU" sz="3000" dirty="0">
                <a:latin typeface="Tahoma" pitchFamily="34" charset="0"/>
              </a:rPr>
              <a:t> </a:t>
            </a:r>
            <a:r>
              <a:rPr lang="hu-HU" sz="3000" dirty="0" err="1">
                <a:latin typeface="Tahoma" pitchFamily="34" charset="0"/>
              </a:rPr>
              <a:t>the</a:t>
            </a:r>
            <a:r>
              <a:rPr lang="hu-HU" sz="3000" dirty="0">
                <a:latin typeface="Tahoma" pitchFamily="34" charset="0"/>
              </a:rPr>
              <a:t> </a:t>
            </a:r>
            <a:r>
              <a:rPr lang="hu-HU" sz="3000" dirty="0" smtClean="0">
                <a:latin typeface="Tahoma" pitchFamily="34" charset="0"/>
              </a:rPr>
              <a:t>EU </a:t>
            </a:r>
            <a:r>
              <a:rPr lang="hu-HU" sz="3000" dirty="0" err="1" smtClean="0">
                <a:latin typeface="Tahoma" pitchFamily="34" charset="0"/>
              </a:rPr>
              <a:t>on</a:t>
            </a:r>
            <a:r>
              <a:rPr lang="hu-HU" sz="3000" dirty="0" smtClean="0">
                <a:latin typeface="Tahoma" pitchFamily="34" charset="0"/>
              </a:rPr>
              <a:t> </a:t>
            </a:r>
            <a:r>
              <a:rPr lang="hu-HU" sz="3000" dirty="0" err="1" smtClean="0">
                <a:latin typeface="Tahoma" pitchFamily="34" charset="0"/>
              </a:rPr>
              <a:t>access</a:t>
            </a:r>
            <a:r>
              <a:rPr lang="hu-HU" sz="3000" dirty="0" smtClean="0">
                <a:latin typeface="Tahoma" pitchFamily="34" charset="0"/>
              </a:rPr>
              <a:t> </a:t>
            </a:r>
            <a:r>
              <a:rPr lang="hu-HU" sz="3000" dirty="0" err="1" smtClean="0">
                <a:latin typeface="Tahoma" pitchFamily="34" charset="0"/>
              </a:rPr>
              <a:t>to</a:t>
            </a:r>
            <a:r>
              <a:rPr lang="hu-HU" sz="3000" dirty="0" smtClean="0">
                <a:latin typeface="Tahoma" pitchFamily="34" charset="0"/>
              </a:rPr>
              <a:t> </a:t>
            </a:r>
            <a:r>
              <a:rPr lang="hu-HU" sz="3000" dirty="0" err="1" smtClean="0">
                <a:latin typeface="Tahoma" pitchFamily="34" charset="0"/>
              </a:rPr>
              <a:t>justice</a:t>
            </a:r>
            <a:r>
              <a:rPr lang="hu-HU" sz="3000" dirty="0" smtClean="0">
                <a:latin typeface="Tahoma" pitchFamily="34" charset="0"/>
              </a:rPr>
              <a:t> </a:t>
            </a:r>
            <a:r>
              <a:rPr lang="hu-HU" sz="3000" dirty="0" err="1" smtClean="0">
                <a:latin typeface="Tahoma" pitchFamily="34" charset="0"/>
              </a:rPr>
              <a:t>in</a:t>
            </a:r>
            <a:r>
              <a:rPr lang="hu-HU" sz="3000" dirty="0" smtClean="0">
                <a:latin typeface="Tahoma" pitchFamily="34" charset="0"/>
              </a:rPr>
              <a:t> </a:t>
            </a:r>
            <a:r>
              <a:rPr lang="hu-HU" sz="3000" dirty="0" err="1" smtClean="0">
                <a:latin typeface="Tahoma" pitchFamily="34" charset="0"/>
              </a:rPr>
              <a:t>environmental</a:t>
            </a:r>
            <a:r>
              <a:rPr lang="hu-HU" sz="3000" dirty="0" smtClean="0">
                <a:latin typeface="Tahoma" pitchFamily="34" charset="0"/>
              </a:rPr>
              <a:t> </a:t>
            </a:r>
            <a:r>
              <a:rPr lang="hu-HU" sz="3000" dirty="0" err="1" smtClean="0">
                <a:latin typeface="Tahoma" pitchFamily="34" charset="0"/>
              </a:rPr>
              <a:t>matters</a:t>
            </a:r>
            <a:endParaRPr lang="hu-HU" sz="3000" dirty="0" smtClean="0">
              <a:latin typeface="Tahoma" pitchFamily="34" charset="0"/>
            </a:endParaRPr>
          </a:p>
          <a:p>
            <a:r>
              <a:rPr lang="hu-HU" sz="3000" dirty="0" err="1" smtClean="0">
                <a:latin typeface="Tahoma" pitchFamily="34" charset="0"/>
              </a:rPr>
              <a:t>Driving</a:t>
            </a:r>
            <a:r>
              <a:rPr lang="hu-HU" sz="3000" dirty="0" smtClean="0">
                <a:latin typeface="Tahoma" pitchFamily="34" charset="0"/>
              </a:rPr>
              <a:t> </a:t>
            </a:r>
            <a:r>
              <a:rPr lang="hu-HU" sz="3000" dirty="0" err="1" smtClean="0">
                <a:latin typeface="Tahoma" pitchFamily="34" charset="0"/>
              </a:rPr>
              <a:t>forces</a:t>
            </a:r>
            <a:r>
              <a:rPr lang="hu-HU" sz="3000" dirty="0" smtClean="0">
                <a:latin typeface="Tahoma" pitchFamily="34" charset="0"/>
              </a:rPr>
              <a:t> </a:t>
            </a:r>
            <a:r>
              <a:rPr lang="hu-HU" sz="3000" dirty="0" err="1" smtClean="0">
                <a:latin typeface="Tahoma" pitchFamily="34" charset="0"/>
              </a:rPr>
              <a:t>behind</a:t>
            </a:r>
            <a:r>
              <a:rPr lang="hu-HU" sz="3000" dirty="0" smtClean="0">
                <a:latin typeface="Tahoma" pitchFamily="34" charset="0"/>
              </a:rPr>
              <a:t> </a:t>
            </a:r>
            <a:r>
              <a:rPr lang="hu-HU" sz="3000" dirty="0" err="1" smtClean="0">
                <a:latin typeface="Tahoma" pitchFamily="34" charset="0"/>
              </a:rPr>
              <a:t>the</a:t>
            </a:r>
            <a:r>
              <a:rPr lang="hu-HU" sz="3000" dirty="0" smtClean="0">
                <a:latin typeface="Tahoma" pitchFamily="34" charset="0"/>
              </a:rPr>
              <a:t> </a:t>
            </a:r>
            <a:r>
              <a:rPr lang="hu-HU" sz="3000" dirty="0" err="1" smtClean="0">
                <a:latin typeface="Tahoma" pitchFamily="34" charset="0"/>
              </a:rPr>
              <a:t>case-law</a:t>
            </a:r>
            <a:endParaRPr lang="hu-HU" sz="3000" dirty="0">
              <a:latin typeface="Tahoma" pitchFamily="34" charset="0"/>
            </a:endParaRPr>
          </a:p>
          <a:p>
            <a:r>
              <a:rPr lang="hu-HU" sz="3000" dirty="0" smtClean="0">
                <a:latin typeface="Tahoma" pitchFamily="34" charset="0"/>
              </a:rPr>
              <a:t>National </a:t>
            </a:r>
            <a:r>
              <a:rPr lang="hu-HU" sz="3000" dirty="0" err="1" smtClean="0">
                <a:latin typeface="Tahoma" pitchFamily="34" charset="0"/>
              </a:rPr>
              <a:t>trends</a:t>
            </a:r>
            <a:r>
              <a:rPr lang="hu-HU" sz="3000" dirty="0" smtClean="0">
                <a:latin typeface="Tahoma" pitchFamily="34" charset="0"/>
              </a:rPr>
              <a:t> and </a:t>
            </a:r>
            <a:r>
              <a:rPr lang="hu-HU" sz="3000" dirty="0" err="1" smtClean="0">
                <a:latin typeface="Tahoma" pitchFamily="34" charset="0"/>
              </a:rPr>
              <a:t>considerations</a:t>
            </a:r>
            <a:r>
              <a:rPr lang="hu-HU" sz="3000" dirty="0" smtClean="0">
                <a:latin typeface="Tahoma" pitchFamily="34" charset="0"/>
              </a:rPr>
              <a:t> of </a:t>
            </a:r>
            <a:r>
              <a:rPr lang="hu-HU" sz="3000" dirty="0" err="1" smtClean="0">
                <a:latin typeface="Tahoma" pitchFamily="34" charset="0"/>
              </a:rPr>
              <a:t>judges</a:t>
            </a:r>
            <a:r>
              <a:rPr lang="hu-HU" sz="3000" dirty="0" smtClean="0">
                <a:latin typeface="Tahoma" pitchFamily="34" charset="0"/>
              </a:rPr>
              <a:t> </a:t>
            </a:r>
            <a:r>
              <a:rPr lang="hu-HU" sz="3000" dirty="0" err="1" smtClean="0">
                <a:latin typeface="Tahoma" pitchFamily="34" charset="0"/>
              </a:rPr>
              <a:t>applying</a:t>
            </a:r>
            <a:r>
              <a:rPr lang="hu-HU" sz="3000" dirty="0" smtClean="0">
                <a:latin typeface="Tahoma" pitchFamily="34" charset="0"/>
              </a:rPr>
              <a:t> EU </a:t>
            </a:r>
            <a:r>
              <a:rPr lang="hu-HU" sz="3000" dirty="0" err="1" smtClean="0">
                <a:latin typeface="Tahoma" pitchFamily="34" charset="0"/>
              </a:rPr>
              <a:t>law</a:t>
            </a:r>
            <a:endParaRPr lang="hu-HU" sz="3000" dirty="0" smtClean="0">
              <a:latin typeface="Tahoma" pitchFamily="34" charset="0"/>
            </a:endParaRPr>
          </a:p>
          <a:p>
            <a:r>
              <a:rPr lang="hu-HU" sz="3000" dirty="0" err="1" smtClean="0">
                <a:latin typeface="Tahoma" pitchFamily="34" charset="0"/>
              </a:rPr>
              <a:t>Conclusions</a:t>
            </a:r>
            <a:endParaRPr lang="pl-PL" sz="3000" dirty="0" smtClean="0"/>
          </a:p>
        </p:txBody>
      </p:sp>
    </p:spTree>
    <p:extLst>
      <p:ext uri="{BB962C8B-B14F-4D97-AF65-F5344CB8AC3E}">
        <p14:creationId xmlns:p14="http://schemas.microsoft.com/office/powerpoint/2010/main" val="3709095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en-GB" sz="2200" dirty="0"/>
              <a:t>Two main driving forces of developing case-law:</a:t>
            </a:r>
          </a:p>
          <a:p>
            <a:pPr marL="0" indent="0">
              <a:buNone/>
            </a:pPr>
            <a:r>
              <a:rPr lang="en-GB" sz="2200" dirty="0"/>
              <a:t>1) Role of the Commission and related powers granted by the Treaty</a:t>
            </a:r>
          </a:p>
          <a:p>
            <a:pPr marL="0" indent="0">
              <a:buNone/>
            </a:pPr>
            <a:r>
              <a:rPr lang="en-GB" sz="2200" dirty="0"/>
              <a:t>Article 17 EU and role of </a:t>
            </a:r>
            <a:r>
              <a:rPr lang="en-GB" sz="2200" b="1" u="sng" dirty="0"/>
              <a:t>« Guardian of the Treaties »</a:t>
            </a:r>
          </a:p>
          <a:p>
            <a:pPr marL="0" indent="0">
              <a:buNone/>
            </a:pPr>
            <a:r>
              <a:rPr lang="en-GB" sz="2200" dirty="0"/>
              <a:t>Specific powers of articles 258 TFEU et 260 TFEU </a:t>
            </a:r>
            <a:br>
              <a:rPr lang="en-GB" sz="2200" dirty="0"/>
            </a:br>
            <a:endParaRPr lang="en-GB" sz="2200" dirty="0"/>
          </a:p>
          <a:p>
            <a:pPr marL="0" indent="0">
              <a:buNone/>
            </a:pPr>
            <a:r>
              <a:rPr lang="en-GB" sz="2200" dirty="0"/>
              <a:t>2) </a:t>
            </a:r>
            <a:r>
              <a:rPr lang="en-GB" sz="2200" b="1" dirty="0"/>
              <a:t>Role of national judges </a:t>
            </a:r>
            <a:r>
              <a:rPr lang="en-GB" sz="2200" dirty="0"/>
              <a:t>and role of the </a:t>
            </a:r>
            <a:r>
              <a:rPr lang="en-GB" sz="2200" b="1" dirty="0"/>
              <a:t>Court of Justice </a:t>
            </a:r>
            <a:r>
              <a:rPr lang="en-GB" sz="2200" dirty="0"/>
              <a:t>of the European Union</a:t>
            </a:r>
          </a:p>
          <a:p>
            <a:pPr marL="0" indent="0">
              <a:buNone/>
            </a:pPr>
            <a:r>
              <a:rPr lang="en-GB" sz="2200" dirty="0"/>
              <a:t>The concept of « direct effect »</a:t>
            </a:r>
          </a:p>
          <a:p>
            <a:pPr marL="0" indent="0">
              <a:buNone/>
            </a:pPr>
            <a:r>
              <a:rPr lang="en-GB" sz="2200" dirty="0"/>
              <a:t>The possibility to ask questions from the European Court of the European Union (</a:t>
            </a:r>
            <a:r>
              <a:rPr lang="en-GB" sz="2200" b="1" dirty="0"/>
              <a:t>preliminary references</a:t>
            </a:r>
            <a:r>
              <a:rPr lang="en-GB" sz="2200" dirty="0"/>
              <a:t>)</a:t>
            </a:r>
          </a:p>
          <a:p>
            <a:pPr marL="0" indent="0">
              <a:buNone/>
            </a:pPr>
            <a:endParaRPr lang="pl-PL" sz="2200" dirty="0"/>
          </a:p>
        </p:txBody>
      </p:sp>
    </p:spTree>
    <p:extLst>
      <p:ext uri="{BB962C8B-B14F-4D97-AF65-F5344CB8AC3E}">
        <p14:creationId xmlns:p14="http://schemas.microsoft.com/office/powerpoint/2010/main" val="3339629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a:t>
            </a:r>
            <a:r>
              <a:rPr lang="en-GB" dirty="0" smtClean="0"/>
              <a:t>EU</a:t>
            </a:r>
            <a:r>
              <a:rPr lang="hu-HU" dirty="0" smtClean="0"/>
              <a:t> – </a:t>
            </a:r>
            <a:r>
              <a:rPr lang="hu-HU" dirty="0" err="1" smtClean="0"/>
              <a:t>driving</a:t>
            </a:r>
            <a:r>
              <a:rPr lang="hu-HU" dirty="0" smtClean="0"/>
              <a:t> </a:t>
            </a:r>
            <a:r>
              <a:rPr lang="hu-HU" dirty="0" err="1" smtClean="0"/>
              <a:t>forces</a:t>
            </a:r>
            <a:r>
              <a:rPr lang="hu-HU" dirty="0" smtClean="0"/>
              <a:t> (1) - </a:t>
            </a:r>
            <a:r>
              <a:rPr lang="hu-HU" dirty="0" err="1" smtClean="0"/>
              <a:t>Commission</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en-US" sz="2200" dirty="0"/>
              <a:t>Article 17 TUE</a:t>
            </a:r>
          </a:p>
          <a:p>
            <a:pPr marL="0" indent="0">
              <a:buNone/>
            </a:pPr>
            <a:r>
              <a:rPr lang="en-US" sz="2200" dirty="0"/>
              <a:t>“1. The Commission shall promote the general interest of</a:t>
            </a:r>
          </a:p>
          <a:p>
            <a:pPr marL="0" indent="0">
              <a:buNone/>
            </a:pPr>
            <a:r>
              <a:rPr lang="en-US" sz="2200" dirty="0"/>
              <a:t>the Union and take appropriate initiatives to that end. It</a:t>
            </a:r>
          </a:p>
          <a:p>
            <a:pPr marL="0" indent="0">
              <a:buNone/>
            </a:pPr>
            <a:r>
              <a:rPr lang="en-US" sz="2200" dirty="0"/>
              <a:t>shall  </a:t>
            </a:r>
            <a:r>
              <a:rPr lang="en-US" sz="2200" b="1" dirty="0"/>
              <a:t>ensure  the  application  of  the  Treaties</a:t>
            </a:r>
            <a:r>
              <a:rPr lang="en-US" sz="2200" dirty="0"/>
              <a:t>,  and  of</a:t>
            </a:r>
          </a:p>
          <a:p>
            <a:pPr marL="0" indent="0">
              <a:buNone/>
            </a:pPr>
            <a:r>
              <a:rPr lang="en-US" sz="2200" dirty="0"/>
              <a:t>measures adopted by the institutions pursuant to them. It</a:t>
            </a:r>
          </a:p>
          <a:p>
            <a:pPr marL="0" indent="0">
              <a:buNone/>
            </a:pPr>
            <a:r>
              <a:rPr lang="en-US" sz="2200" dirty="0"/>
              <a:t>shall </a:t>
            </a:r>
            <a:r>
              <a:rPr lang="en-US" sz="2200" b="1" dirty="0"/>
              <a:t> oversee  the  application  of  Union  law </a:t>
            </a:r>
            <a:r>
              <a:rPr lang="en-US" sz="2200" dirty="0"/>
              <a:t> under  </a:t>
            </a:r>
            <a:r>
              <a:rPr lang="en-US" sz="2200" dirty="0" smtClean="0"/>
              <a:t>the</a:t>
            </a:r>
            <a:r>
              <a:rPr lang="hu-HU" sz="2200" dirty="0" smtClean="0"/>
              <a:t> </a:t>
            </a:r>
            <a:r>
              <a:rPr lang="en-US" sz="2200" dirty="0" smtClean="0"/>
              <a:t>control </a:t>
            </a:r>
            <a:r>
              <a:rPr lang="en-US" sz="2200" dirty="0"/>
              <a:t>of the Court of Justice of the European Union.(…)</a:t>
            </a:r>
          </a:p>
          <a:p>
            <a:pPr marL="0" indent="0">
              <a:buNone/>
            </a:pPr>
            <a:r>
              <a:rPr lang="en-US" sz="2200" dirty="0"/>
              <a:t>2.  Union  </a:t>
            </a:r>
            <a:r>
              <a:rPr lang="en-US" sz="2200" b="1" dirty="0"/>
              <a:t>legislative  acts</a:t>
            </a:r>
            <a:r>
              <a:rPr lang="en-US" sz="2200" dirty="0"/>
              <a:t>  may  only  be  adopted  on  </a:t>
            </a:r>
            <a:r>
              <a:rPr lang="en-US" sz="2200" dirty="0" smtClean="0"/>
              <a:t>the</a:t>
            </a:r>
            <a:r>
              <a:rPr lang="hu-HU" sz="2200" dirty="0" smtClean="0"/>
              <a:t> </a:t>
            </a:r>
            <a:r>
              <a:rPr lang="en-US" sz="2200" dirty="0" smtClean="0"/>
              <a:t>basis  </a:t>
            </a:r>
            <a:r>
              <a:rPr lang="en-US" sz="2200" dirty="0"/>
              <a:t>of  a  Commission  proposal,  except  where  the</a:t>
            </a:r>
          </a:p>
          <a:p>
            <a:pPr marL="0" indent="0">
              <a:buNone/>
            </a:pPr>
            <a:r>
              <a:rPr lang="en-US" sz="2200" dirty="0"/>
              <a:t>Treaties provide otherwise. (…)”</a:t>
            </a:r>
            <a:endParaRPr lang="pl-PL" sz="2200" dirty="0"/>
          </a:p>
        </p:txBody>
      </p:sp>
    </p:spTree>
    <p:extLst>
      <p:ext uri="{BB962C8B-B14F-4D97-AF65-F5344CB8AC3E}">
        <p14:creationId xmlns:p14="http://schemas.microsoft.com/office/powerpoint/2010/main" val="2128621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a:t>
            </a:r>
            <a:r>
              <a:rPr lang="en-GB" dirty="0" smtClean="0"/>
              <a:t>EU</a:t>
            </a:r>
            <a:r>
              <a:rPr lang="hu-HU" dirty="0" smtClean="0"/>
              <a:t> – </a:t>
            </a:r>
            <a:r>
              <a:rPr lang="hu-HU" dirty="0" err="1" smtClean="0"/>
              <a:t>driving</a:t>
            </a:r>
            <a:r>
              <a:rPr lang="hu-HU" dirty="0" smtClean="0"/>
              <a:t> </a:t>
            </a:r>
            <a:r>
              <a:rPr lang="hu-HU" dirty="0" err="1" smtClean="0"/>
              <a:t>forces</a:t>
            </a:r>
            <a:r>
              <a:rPr lang="hu-HU" dirty="0" smtClean="0"/>
              <a:t> (2) - </a:t>
            </a:r>
            <a:r>
              <a:rPr lang="hu-HU" dirty="0" err="1" smtClean="0"/>
              <a:t>Commission</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en-US" sz="2100" dirty="0"/>
              <a:t>Arts. 258, 259 &amp; 260 TFEU. - Art 258 states:</a:t>
            </a:r>
          </a:p>
          <a:p>
            <a:pPr marL="0" indent="0">
              <a:buNone/>
            </a:pPr>
            <a:r>
              <a:rPr lang="en-US" sz="2100" dirty="0"/>
              <a:t>“If the Commission considers that a Member State has failed to </a:t>
            </a:r>
            <a:r>
              <a:rPr lang="en-US" sz="2100" dirty="0" smtClean="0"/>
              <a:t>fulfil </a:t>
            </a:r>
            <a:r>
              <a:rPr lang="en-US" sz="2100" dirty="0"/>
              <a:t>an obligation under the Treaties, it shall deliver a </a:t>
            </a:r>
            <a:r>
              <a:rPr lang="en-US" sz="2100" b="1" dirty="0"/>
              <a:t>reasoned </a:t>
            </a:r>
            <a:r>
              <a:rPr lang="en-US" sz="2100" b="1" dirty="0" smtClean="0"/>
              <a:t>opinion</a:t>
            </a:r>
            <a:r>
              <a:rPr lang="en-US" sz="2100" dirty="0" smtClean="0"/>
              <a:t> </a:t>
            </a:r>
            <a:r>
              <a:rPr lang="en-US" sz="2100" dirty="0"/>
              <a:t>on the matter after giving the State concerned the </a:t>
            </a:r>
            <a:r>
              <a:rPr lang="en-US" sz="2100" dirty="0" smtClean="0"/>
              <a:t>opportunity </a:t>
            </a:r>
            <a:r>
              <a:rPr lang="en-US" sz="2100" dirty="0"/>
              <a:t>to submit its observations. </a:t>
            </a:r>
          </a:p>
          <a:p>
            <a:pPr marL="0" indent="0">
              <a:buNone/>
            </a:pPr>
            <a:r>
              <a:rPr lang="en-US" sz="2100" dirty="0"/>
              <a:t>If the State concerned does not comply with the opinion </a:t>
            </a:r>
            <a:r>
              <a:rPr lang="en-US" sz="2100" dirty="0" smtClean="0"/>
              <a:t>within</a:t>
            </a:r>
            <a:r>
              <a:rPr lang="hu-HU" sz="2100" dirty="0" smtClean="0"/>
              <a:t> </a:t>
            </a:r>
            <a:r>
              <a:rPr lang="en-US" sz="2100" dirty="0" smtClean="0"/>
              <a:t>the </a:t>
            </a:r>
            <a:r>
              <a:rPr lang="en-US" sz="2100" dirty="0"/>
              <a:t>period laid down by the Commission, the latter may </a:t>
            </a:r>
            <a:r>
              <a:rPr lang="en-US" sz="2100" b="1" dirty="0"/>
              <a:t>bring the </a:t>
            </a:r>
            <a:r>
              <a:rPr lang="en-US" sz="2100" b="1" dirty="0" smtClean="0"/>
              <a:t>matter </a:t>
            </a:r>
            <a:r>
              <a:rPr lang="en-US" sz="2100" b="1" dirty="0"/>
              <a:t>before the Court of Justice</a:t>
            </a:r>
            <a:r>
              <a:rPr lang="en-US" sz="2100" dirty="0"/>
              <a:t> of the European Union.”</a:t>
            </a:r>
          </a:p>
          <a:p>
            <a:pPr marL="0" indent="0">
              <a:buNone/>
            </a:pPr>
            <a:r>
              <a:rPr lang="en-US" sz="2100" dirty="0"/>
              <a:t>Purpose:  to  enable  the  Court  of  Justice  to  determine</a:t>
            </a:r>
          </a:p>
          <a:p>
            <a:pPr marL="0" indent="0">
              <a:buNone/>
            </a:pPr>
            <a:r>
              <a:rPr lang="en-US" sz="2100" dirty="0"/>
              <a:t>whether a MS has fulfilled its obligations under EU Law</a:t>
            </a:r>
            <a:endParaRPr lang="pl-PL" sz="2100" dirty="0"/>
          </a:p>
        </p:txBody>
      </p:sp>
    </p:spTree>
    <p:extLst>
      <p:ext uri="{BB962C8B-B14F-4D97-AF65-F5344CB8AC3E}">
        <p14:creationId xmlns:p14="http://schemas.microsoft.com/office/powerpoint/2010/main" val="1478560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a:t>
            </a:r>
            <a:r>
              <a:rPr lang="en-GB" dirty="0" smtClean="0"/>
              <a:t>EU</a:t>
            </a:r>
            <a:r>
              <a:rPr lang="hu-HU" dirty="0" smtClean="0"/>
              <a:t> – </a:t>
            </a:r>
            <a:r>
              <a:rPr lang="hu-HU" dirty="0" err="1" smtClean="0"/>
              <a:t>driving</a:t>
            </a:r>
            <a:r>
              <a:rPr lang="hu-HU" dirty="0" smtClean="0"/>
              <a:t> </a:t>
            </a:r>
            <a:r>
              <a:rPr lang="hu-HU" dirty="0" err="1" smtClean="0"/>
              <a:t>forces</a:t>
            </a:r>
            <a:r>
              <a:rPr lang="hu-HU" dirty="0" smtClean="0"/>
              <a:t> (3) - </a:t>
            </a:r>
            <a:r>
              <a:rPr lang="hu-HU" dirty="0" err="1" smtClean="0"/>
              <a:t>Commission</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en-US" sz="2100" dirty="0" smtClean="0"/>
              <a:t>Before </a:t>
            </a:r>
            <a:r>
              <a:rPr lang="en-US" sz="2100" dirty="0"/>
              <a:t>bringing the case before the Court, the Commission </a:t>
            </a:r>
          </a:p>
          <a:p>
            <a:pPr marL="0" indent="0">
              <a:buNone/>
            </a:pPr>
            <a:r>
              <a:rPr lang="en-US" sz="2100" dirty="0"/>
              <a:t>conducts a preliminary investigation (</a:t>
            </a:r>
            <a:r>
              <a:rPr lang="en-US" sz="2100" b="1" dirty="0"/>
              <a:t>pre-litigation </a:t>
            </a:r>
          </a:p>
          <a:p>
            <a:pPr marL="0" indent="0">
              <a:buNone/>
            </a:pPr>
            <a:r>
              <a:rPr lang="en-US" sz="2100" b="1" dirty="0"/>
              <a:t>phase</a:t>
            </a:r>
            <a:r>
              <a:rPr lang="en-US" sz="2100" dirty="0"/>
              <a:t>) in which the MS concerned is given the opportunity </a:t>
            </a:r>
          </a:p>
          <a:p>
            <a:pPr marL="0" indent="0">
              <a:buNone/>
            </a:pPr>
            <a:r>
              <a:rPr lang="en-US" sz="2100" dirty="0"/>
              <a:t>to </a:t>
            </a:r>
            <a:r>
              <a:rPr lang="en-US" sz="2100" b="1" dirty="0"/>
              <a:t>reply to the complaints</a:t>
            </a:r>
            <a:r>
              <a:rPr lang="en-US" sz="2100" dirty="0"/>
              <a:t> addressed to it</a:t>
            </a:r>
          </a:p>
          <a:p>
            <a:pPr marL="0" indent="0">
              <a:buNone/>
            </a:pPr>
            <a:r>
              <a:rPr lang="en-US" sz="2100" dirty="0"/>
              <a:t>If this does not result in the MS terminating the failure, an </a:t>
            </a:r>
          </a:p>
          <a:p>
            <a:pPr marL="0" indent="0">
              <a:buNone/>
            </a:pPr>
            <a:r>
              <a:rPr lang="en-US" sz="2100" b="1" dirty="0"/>
              <a:t>action of infringement</a:t>
            </a:r>
            <a:r>
              <a:rPr lang="en-US" sz="2100" dirty="0"/>
              <a:t> may be brought before the Court</a:t>
            </a:r>
          </a:p>
          <a:p>
            <a:pPr marL="0" indent="0">
              <a:buNone/>
            </a:pPr>
            <a:r>
              <a:rPr lang="en-US" sz="2100" dirty="0"/>
              <a:t>If the Court finds that an obligation has not been fulfilled, </a:t>
            </a:r>
          </a:p>
          <a:p>
            <a:pPr marL="0" indent="0">
              <a:buNone/>
            </a:pPr>
            <a:r>
              <a:rPr lang="en-US" sz="2100" dirty="0"/>
              <a:t>the MS must bring the failure to an end without delay</a:t>
            </a:r>
          </a:p>
          <a:p>
            <a:pPr marL="0" indent="0">
              <a:buNone/>
            </a:pPr>
            <a:r>
              <a:rPr lang="en-US" sz="2100" dirty="0"/>
              <a:t>In case of non-compliance with this first </a:t>
            </a:r>
            <a:r>
              <a:rPr lang="en-US" sz="2100" dirty="0" smtClean="0"/>
              <a:t>judgment</a:t>
            </a:r>
            <a:r>
              <a:rPr lang="en-US" sz="2100" dirty="0"/>
              <a:t>, the </a:t>
            </a:r>
          </a:p>
          <a:p>
            <a:pPr marL="0" indent="0">
              <a:buNone/>
            </a:pPr>
            <a:r>
              <a:rPr lang="en-US" sz="2100" dirty="0"/>
              <a:t>Court may impose on the MS a fixed or periodic financial </a:t>
            </a:r>
          </a:p>
          <a:p>
            <a:pPr marL="0" indent="0">
              <a:buNone/>
            </a:pPr>
            <a:r>
              <a:rPr lang="hu-HU" sz="2100" dirty="0" smtClean="0"/>
              <a:t>p</a:t>
            </a:r>
            <a:r>
              <a:rPr lang="en-US" sz="2100" dirty="0" err="1" smtClean="0"/>
              <a:t>enalty</a:t>
            </a:r>
            <a:r>
              <a:rPr lang="hu-HU" sz="2100" dirty="0" smtClean="0"/>
              <a:t>.</a:t>
            </a:r>
            <a:endParaRPr lang="pl-PL" sz="2100" dirty="0"/>
          </a:p>
        </p:txBody>
      </p:sp>
    </p:spTree>
    <p:extLst>
      <p:ext uri="{BB962C8B-B14F-4D97-AF65-F5344CB8AC3E}">
        <p14:creationId xmlns:p14="http://schemas.microsoft.com/office/powerpoint/2010/main" val="1849420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a:t>
            </a:r>
            <a:r>
              <a:rPr lang="en-GB" dirty="0" smtClean="0"/>
              <a:t>EU</a:t>
            </a:r>
            <a:r>
              <a:rPr lang="hu-HU" dirty="0" smtClean="0"/>
              <a:t> – </a:t>
            </a:r>
            <a:r>
              <a:rPr lang="hu-HU" dirty="0" err="1" smtClean="0"/>
              <a:t>driving</a:t>
            </a:r>
            <a:r>
              <a:rPr lang="hu-HU" dirty="0" smtClean="0"/>
              <a:t> </a:t>
            </a:r>
            <a:r>
              <a:rPr lang="hu-HU" dirty="0" err="1" smtClean="0"/>
              <a:t>forces</a:t>
            </a:r>
            <a:r>
              <a:rPr lang="hu-HU" dirty="0" smtClean="0"/>
              <a:t> (4) – The </a:t>
            </a:r>
            <a:r>
              <a:rPr lang="hu-HU" dirty="0" err="1" smtClean="0"/>
              <a:t>Courts</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en-US" sz="2700" dirty="0"/>
              <a:t></a:t>
            </a:r>
            <a:r>
              <a:rPr lang="en-US" sz="2700" dirty="0" smtClean="0"/>
              <a:t>T</a:t>
            </a:r>
            <a:r>
              <a:rPr lang="hu-HU" sz="2700" dirty="0" err="1" smtClean="0"/>
              <a:t>wo</a:t>
            </a:r>
            <a:r>
              <a:rPr lang="en-US" sz="2700" dirty="0" smtClean="0"/>
              <a:t> </a:t>
            </a:r>
            <a:r>
              <a:rPr lang="en-US" sz="2700" dirty="0"/>
              <a:t>main components:</a:t>
            </a:r>
          </a:p>
          <a:p>
            <a:pPr marL="0" indent="0">
              <a:buNone/>
            </a:pPr>
            <a:r>
              <a:rPr lang="en-US" sz="2700" dirty="0"/>
              <a:t></a:t>
            </a:r>
            <a:r>
              <a:rPr lang="en-US" sz="2700" b="1" dirty="0"/>
              <a:t>Preliminary reference: </a:t>
            </a:r>
          </a:p>
          <a:p>
            <a:pPr marL="0" indent="0">
              <a:buNone/>
            </a:pPr>
            <a:r>
              <a:rPr lang="en-US" sz="2700" dirty="0"/>
              <a:t>possibility for the national judge to ask the ECJ about </a:t>
            </a:r>
            <a:r>
              <a:rPr lang="en-US" sz="2700" dirty="0" smtClean="0"/>
              <a:t>interpretation </a:t>
            </a:r>
            <a:r>
              <a:rPr lang="en-US" sz="2700" dirty="0"/>
              <a:t>of a given provision of EU law </a:t>
            </a:r>
          </a:p>
          <a:p>
            <a:pPr marL="0" indent="0">
              <a:buNone/>
            </a:pPr>
            <a:r>
              <a:rPr lang="en-US" sz="2700" dirty="0"/>
              <a:t></a:t>
            </a:r>
            <a:r>
              <a:rPr lang="en-US" sz="2700" b="1" dirty="0"/>
              <a:t>Concept of “direct effect”: </a:t>
            </a:r>
          </a:p>
          <a:p>
            <a:pPr marL="0" indent="0">
              <a:buNone/>
            </a:pPr>
            <a:r>
              <a:rPr lang="en-US" sz="2700" dirty="0"/>
              <a:t>the national judge is bound to enforce the rights </a:t>
            </a:r>
            <a:r>
              <a:rPr lang="en-US" sz="2700" dirty="0" smtClean="0"/>
              <a:t>conferred </a:t>
            </a:r>
            <a:r>
              <a:rPr lang="en-US" sz="2700" dirty="0"/>
              <a:t>to individuals by a provision of EU </a:t>
            </a:r>
            <a:r>
              <a:rPr lang="en-US" sz="2700" dirty="0" smtClean="0"/>
              <a:t>law</a:t>
            </a:r>
            <a:r>
              <a:rPr lang="hu-HU" sz="2700" dirty="0"/>
              <a:t> </a:t>
            </a:r>
            <a:r>
              <a:rPr lang="hu-HU" sz="2700" dirty="0" smtClean="0"/>
              <a:t>(EU </a:t>
            </a:r>
            <a:r>
              <a:rPr lang="hu-HU" sz="2700" dirty="0" err="1" smtClean="0"/>
              <a:t>law</a:t>
            </a:r>
            <a:r>
              <a:rPr lang="hu-HU" sz="2700" dirty="0" smtClean="0"/>
              <a:t> </a:t>
            </a:r>
            <a:r>
              <a:rPr lang="hu-HU" sz="2700" dirty="0" err="1" smtClean="0"/>
              <a:t>derived</a:t>
            </a:r>
            <a:r>
              <a:rPr lang="hu-HU" sz="2700" dirty="0" smtClean="0"/>
              <a:t> </a:t>
            </a:r>
            <a:r>
              <a:rPr lang="hu-HU" sz="2700" dirty="0" err="1" smtClean="0"/>
              <a:t>rights</a:t>
            </a:r>
            <a:r>
              <a:rPr lang="hu-HU" sz="2700" dirty="0" smtClean="0"/>
              <a:t>)</a:t>
            </a:r>
            <a:endParaRPr lang="pl-PL" sz="2700" dirty="0"/>
          </a:p>
        </p:txBody>
      </p:sp>
    </p:spTree>
    <p:extLst>
      <p:ext uri="{BB962C8B-B14F-4D97-AF65-F5344CB8AC3E}">
        <p14:creationId xmlns:p14="http://schemas.microsoft.com/office/powerpoint/2010/main" val="2320470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Arial" charset="0"/>
              <a:buChar char="•"/>
            </a:pPr>
            <a:r>
              <a:rPr lang="en-US" sz="2700" dirty="0"/>
              <a:t>Why referring a question to the ECJ ?</a:t>
            </a:r>
          </a:p>
          <a:p>
            <a:pPr>
              <a:buClr>
                <a:srgbClr val="69AE00"/>
              </a:buClr>
              <a:buFont typeface="Arial" charset="0"/>
              <a:buChar char="•"/>
            </a:pPr>
            <a:r>
              <a:rPr lang="en-US" sz="2700" dirty="0"/>
              <a:t> An interpretation problem related to EU law: how shall I as </a:t>
            </a:r>
            <a:r>
              <a:rPr lang="en-US" sz="2700" dirty="0" smtClean="0"/>
              <a:t>national </a:t>
            </a:r>
            <a:r>
              <a:rPr lang="en-US" sz="2700" dirty="0"/>
              <a:t>judge interpret Article 4(2) of a given Directive?</a:t>
            </a:r>
          </a:p>
          <a:p>
            <a:pPr>
              <a:buClr>
                <a:srgbClr val="69AE00"/>
              </a:buClr>
              <a:buFont typeface="Arial" charset="0"/>
              <a:buChar char="•"/>
            </a:pPr>
            <a:r>
              <a:rPr lang="en-US" sz="2700" dirty="0"/>
              <a:t> A problem which is not hypothetical</a:t>
            </a:r>
          </a:p>
          <a:p>
            <a:pPr>
              <a:buClr>
                <a:srgbClr val="69AE00"/>
              </a:buClr>
              <a:buFont typeface="Arial" charset="0"/>
              <a:buChar char="•"/>
            </a:pPr>
            <a:r>
              <a:rPr lang="en-US" sz="2700" dirty="0"/>
              <a:t> A problem which was not already </a:t>
            </a:r>
            <a:r>
              <a:rPr lang="en-US" sz="2700" dirty="0" smtClean="0"/>
              <a:t>solved</a:t>
            </a:r>
            <a:endParaRPr lang="hu-HU" sz="2700" dirty="0" smtClean="0"/>
          </a:p>
          <a:p>
            <a:pPr>
              <a:buClr>
                <a:srgbClr val="69AE00"/>
              </a:buClr>
              <a:buFont typeface="Arial" charset="0"/>
              <a:buChar char="•"/>
            </a:pPr>
            <a:r>
              <a:rPr lang="hu-HU" sz="2700" dirty="0" err="1" smtClean="0"/>
              <a:t>See</a:t>
            </a:r>
            <a:r>
              <a:rPr lang="hu-HU" sz="2700" dirty="0"/>
              <a:t> </a:t>
            </a:r>
            <a:r>
              <a:rPr lang="hu-HU" sz="2700" dirty="0" err="1" smtClean="0"/>
              <a:t>also</a:t>
            </a:r>
            <a:r>
              <a:rPr lang="hu-HU" sz="2700" dirty="0"/>
              <a:t>:</a:t>
            </a:r>
            <a:r>
              <a:rPr lang="hu-HU" sz="2700" dirty="0" smtClean="0"/>
              <a:t> http</a:t>
            </a:r>
            <a:r>
              <a:rPr lang="hu-HU" sz="2700" dirty="0"/>
              <a:t>://europa.eu/legislation_summaries/institutional_affairs/decisionmaking_process/l14552_en.htm</a:t>
            </a:r>
            <a:endParaRPr lang="en-US" sz="2700" dirty="0"/>
          </a:p>
          <a:p>
            <a:pPr>
              <a:buClr>
                <a:srgbClr val="69AE00"/>
              </a:buClr>
              <a:buFont typeface="Arial" charset="0"/>
              <a:buChar char="•"/>
            </a:pPr>
            <a:r>
              <a:rPr lang="en-US" sz="3000" dirty="0" smtClean="0"/>
              <a:t> </a:t>
            </a:r>
            <a:endParaRPr lang="en-US" sz="3000" dirty="0"/>
          </a:p>
        </p:txBody>
      </p:sp>
    </p:spTree>
    <p:extLst>
      <p:ext uri="{BB962C8B-B14F-4D97-AF65-F5344CB8AC3E}">
        <p14:creationId xmlns:p14="http://schemas.microsoft.com/office/powerpoint/2010/main" val="2383199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Arial" charset="0"/>
              <a:buChar char="•"/>
            </a:pPr>
            <a:r>
              <a:rPr lang="en-US" sz="2200" dirty="0"/>
              <a:t>The  text  of  </a:t>
            </a:r>
            <a:r>
              <a:rPr lang="en-US" sz="2200" b="1" dirty="0"/>
              <a:t>Article  267  TFEU</a:t>
            </a:r>
            <a:r>
              <a:rPr lang="en-US" sz="2200" dirty="0"/>
              <a:t>  has  not  been  much</a:t>
            </a:r>
          </a:p>
          <a:p>
            <a:pPr marL="0" indent="0">
              <a:buClr>
                <a:srgbClr val="69AE00"/>
              </a:buClr>
              <a:buNone/>
            </a:pPr>
            <a:r>
              <a:rPr lang="en-US" sz="2200" dirty="0" smtClean="0"/>
              <a:t>modified </a:t>
            </a:r>
            <a:r>
              <a:rPr lang="en-US" sz="2200" dirty="0"/>
              <a:t>compared to old Article 234 EC</a:t>
            </a:r>
          </a:p>
          <a:p>
            <a:pPr>
              <a:buClr>
                <a:srgbClr val="69AE00"/>
              </a:buClr>
              <a:buFont typeface="Arial" charset="0"/>
              <a:buChar char="•"/>
            </a:pPr>
            <a:r>
              <a:rPr lang="en-US" sz="2200" dirty="0" smtClean="0"/>
              <a:t>This </a:t>
            </a:r>
            <a:r>
              <a:rPr lang="en-US" sz="2200" dirty="0"/>
              <a:t>mechanism is in place since the beginning of the</a:t>
            </a:r>
          </a:p>
          <a:p>
            <a:pPr marL="0" indent="0">
              <a:buClr>
                <a:srgbClr val="69AE00"/>
              </a:buClr>
              <a:buNone/>
            </a:pPr>
            <a:r>
              <a:rPr lang="en-US" sz="2200" dirty="0"/>
              <a:t>EU  source  of  the  EU  law  precedence  and  EU  legal</a:t>
            </a:r>
          </a:p>
          <a:p>
            <a:pPr marL="0" indent="0">
              <a:buClr>
                <a:srgbClr val="69AE00"/>
              </a:buClr>
              <a:buNone/>
            </a:pPr>
            <a:r>
              <a:rPr lang="en-US" sz="2200" dirty="0"/>
              <a:t>order: Case C-6/64, Costa/ENEL</a:t>
            </a:r>
          </a:p>
          <a:p>
            <a:pPr marL="0" indent="0">
              <a:buClr>
                <a:srgbClr val="69AE00"/>
              </a:buClr>
              <a:buNone/>
            </a:pPr>
            <a:r>
              <a:rPr lang="en-US" sz="2200" dirty="0"/>
              <a:t>“By the terms of this article, however, national courts </a:t>
            </a:r>
            <a:r>
              <a:rPr lang="en-US" sz="2200" dirty="0" smtClean="0"/>
              <a:t>against</a:t>
            </a:r>
            <a:r>
              <a:rPr lang="hu-HU" sz="2200" dirty="0" smtClean="0"/>
              <a:t> </a:t>
            </a:r>
            <a:r>
              <a:rPr lang="en-US" sz="2200" dirty="0" smtClean="0"/>
              <a:t>whose </a:t>
            </a:r>
            <a:r>
              <a:rPr lang="en-US" sz="2200" dirty="0"/>
              <a:t>decisions, as in the present case, </a:t>
            </a:r>
            <a:r>
              <a:rPr lang="en-US" sz="2200" b="1" dirty="0"/>
              <a:t>there is no </a:t>
            </a:r>
            <a:r>
              <a:rPr lang="en-US" sz="2200" b="1" dirty="0" smtClean="0"/>
              <a:t>judicial</a:t>
            </a:r>
            <a:r>
              <a:rPr lang="hu-HU" sz="2200" b="1" dirty="0" smtClean="0"/>
              <a:t> </a:t>
            </a:r>
            <a:r>
              <a:rPr lang="en-US" sz="2200" b="1" dirty="0" smtClean="0"/>
              <a:t>remedy</a:t>
            </a:r>
            <a:r>
              <a:rPr lang="en-US" sz="2200" b="1" dirty="0"/>
              <a:t>,</a:t>
            </a:r>
            <a:r>
              <a:rPr lang="en-US" sz="2200" dirty="0"/>
              <a:t> must refer the matter to the Court of Justice so that </a:t>
            </a:r>
            <a:r>
              <a:rPr lang="en-US" sz="2200" dirty="0" smtClean="0"/>
              <a:t>a</a:t>
            </a:r>
            <a:r>
              <a:rPr lang="hu-HU" sz="2200" dirty="0" smtClean="0"/>
              <a:t> </a:t>
            </a:r>
            <a:r>
              <a:rPr lang="en-US" sz="2200" dirty="0" smtClean="0"/>
              <a:t>preliminary </a:t>
            </a:r>
            <a:r>
              <a:rPr lang="en-US" sz="2200" dirty="0"/>
              <a:t>ruling may be given upon the « interpretation of </a:t>
            </a:r>
            <a:r>
              <a:rPr lang="en-US" sz="2200" dirty="0" smtClean="0"/>
              <a:t>the</a:t>
            </a:r>
            <a:r>
              <a:rPr lang="hu-HU" sz="2200" dirty="0" smtClean="0"/>
              <a:t> </a:t>
            </a:r>
            <a:r>
              <a:rPr lang="en-US" sz="2200" dirty="0" smtClean="0"/>
              <a:t>treaty </a:t>
            </a:r>
            <a:r>
              <a:rPr lang="en-US" sz="2200" dirty="0"/>
              <a:t>» whenever a question of interpretation is raised </a:t>
            </a:r>
            <a:r>
              <a:rPr lang="en-US" sz="2200" dirty="0" smtClean="0"/>
              <a:t>before</a:t>
            </a:r>
            <a:r>
              <a:rPr lang="hu-HU" sz="2200" dirty="0" smtClean="0"/>
              <a:t> t</a:t>
            </a:r>
            <a:r>
              <a:rPr lang="en-US" sz="2200" dirty="0" smtClean="0"/>
              <a:t>hem.”</a:t>
            </a:r>
            <a:endParaRPr lang="hu-HU" sz="2200" dirty="0" smtClean="0"/>
          </a:p>
          <a:p>
            <a:pPr marL="0" indent="0">
              <a:buClr>
                <a:srgbClr val="69AE00"/>
              </a:buClr>
              <a:buNone/>
            </a:pPr>
            <a:r>
              <a:rPr lang="hu-HU" sz="2200" dirty="0" smtClean="0"/>
              <a:t>The </a:t>
            </a:r>
            <a:r>
              <a:rPr lang="hu-HU" sz="2200" dirty="0" err="1" smtClean="0"/>
              <a:t>CJEU-national</a:t>
            </a:r>
            <a:r>
              <a:rPr lang="hu-HU" sz="2200" dirty="0" smtClean="0"/>
              <a:t> </a:t>
            </a:r>
            <a:r>
              <a:rPr lang="hu-HU" sz="2200" dirty="0" err="1" smtClean="0"/>
              <a:t>judges</a:t>
            </a:r>
            <a:r>
              <a:rPr lang="hu-HU" sz="2200" dirty="0" smtClean="0"/>
              <a:t> </a:t>
            </a:r>
            <a:r>
              <a:rPr lang="hu-HU" sz="2200" dirty="0" err="1" smtClean="0"/>
              <a:t>dialogue</a:t>
            </a:r>
            <a:r>
              <a:rPr lang="hu-HU" sz="2200" dirty="0" smtClean="0"/>
              <a:t> </a:t>
            </a:r>
            <a:endParaRPr lang="en-US" sz="2200" dirty="0"/>
          </a:p>
        </p:txBody>
      </p:sp>
    </p:spTree>
    <p:extLst>
      <p:ext uri="{BB962C8B-B14F-4D97-AF65-F5344CB8AC3E}">
        <p14:creationId xmlns:p14="http://schemas.microsoft.com/office/powerpoint/2010/main" val="3926059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Arial" charset="0"/>
              <a:buChar char="•"/>
            </a:pPr>
            <a:endParaRPr lang="hu-HU" sz="2200" dirty="0" smtClean="0"/>
          </a:p>
          <a:p>
            <a:pPr lvl="7">
              <a:buClr>
                <a:srgbClr val="69AE00"/>
              </a:buClr>
              <a:buFont typeface="Arial" charset="0"/>
              <a:buChar char="•"/>
            </a:pPr>
            <a:r>
              <a:rPr lang="hu-HU" dirty="0"/>
              <a:t>ECJ</a:t>
            </a:r>
          </a:p>
          <a:p>
            <a:pPr marL="0" indent="0">
              <a:buClr>
                <a:srgbClr val="69AE00"/>
              </a:buClr>
              <a:buNone/>
            </a:pPr>
            <a:endParaRPr lang="hu-HU" sz="2200" dirty="0" smtClean="0"/>
          </a:p>
          <a:p>
            <a:pPr>
              <a:buClr>
                <a:srgbClr val="69AE00"/>
              </a:buClr>
              <a:buFont typeface="Arial" charset="0"/>
              <a:buChar char="•"/>
            </a:pPr>
            <a:endParaRPr lang="hu-HU" sz="2200" dirty="0"/>
          </a:p>
          <a:p>
            <a:pPr>
              <a:buClr>
                <a:srgbClr val="69AE00"/>
              </a:buClr>
              <a:buFont typeface="Arial" charset="0"/>
              <a:buChar char="•"/>
            </a:pPr>
            <a:endParaRPr lang="hu-HU" sz="2200" dirty="0" smtClean="0"/>
          </a:p>
          <a:p>
            <a:pPr>
              <a:buClr>
                <a:srgbClr val="69AE00"/>
              </a:buClr>
              <a:buFont typeface="Arial" charset="0"/>
              <a:buChar char="•"/>
            </a:pPr>
            <a:endParaRPr lang="hu-HU" sz="2200" dirty="0" smtClean="0"/>
          </a:p>
        </p:txBody>
      </p:sp>
      <p:sp>
        <p:nvSpPr>
          <p:cNvPr id="4" name="Átellenes sarkain kerekített téglalap 3"/>
          <p:cNvSpPr/>
          <p:nvPr/>
        </p:nvSpPr>
        <p:spPr>
          <a:xfrm>
            <a:off x="1479376" y="1997819"/>
            <a:ext cx="6264696" cy="6557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Court</a:t>
            </a:r>
            <a:r>
              <a:rPr lang="hu-HU" dirty="0" smtClean="0"/>
              <a:t> of </a:t>
            </a:r>
            <a:r>
              <a:rPr lang="hu-HU" dirty="0" err="1" smtClean="0"/>
              <a:t>Justice</a:t>
            </a:r>
            <a:r>
              <a:rPr lang="hu-HU" dirty="0" smtClean="0"/>
              <a:t> </a:t>
            </a:r>
            <a:r>
              <a:rPr lang="hu-HU" dirty="0" err="1" smtClean="0"/>
              <a:t>at</a:t>
            </a:r>
            <a:r>
              <a:rPr lang="hu-HU" dirty="0" smtClean="0"/>
              <a:t> </a:t>
            </a:r>
            <a:r>
              <a:rPr lang="hu-HU" dirty="0" err="1" smtClean="0"/>
              <a:t>the</a:t>
            </a:r>
            <a:r>
              <a:rPr lang="hu-HU" dirty="0" smtClean="0"/>
              <a:t> APEX</a:t>
            </a:r>
            <a:endParaRPr lang="hu-HU" dirty="0"/>
          </a:p>
        </p:txBody>
      </p:sp>
      <p:sp>
        <p:nvSpPr>
          <p:cNvPr id="5" name="Átellenes sarkain kerekített téglalap 4"/>
          <p:cNvSpPr/>
          <p:nvPr/>
        </p:nvSpPr>
        <p:spPr>
          <a:xfrm>
            <a:off x="2378863" y="5584723"/>
            <a:ext cx="5544616" cy="1263138"/>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EU </a:t>
            </a:r>
            <a:r>
              <a:rPr lang="en-US" dirty="0" smtClean="0"/>
              <a:t>Member </a:t>
            </a:r>
            <a:r>
              <a:rPr lang="en-US" dirty="0"/>
              <a:t>States’ Courts or Tribunals</a:t>
            </a:r>
          </a:p>
          <a:p>
            <a:pPr algn="ctr"/>
            <a:endParaRPr lang="hu-HU" dirty="0"/>
          </a:p>
        </p:txBody>
      </p:sp>
      <p:sp>
        <p:nvSpPr>
          <p:cNvPr id="6" name="Átellenes sarkain kerekített téglalap 5"/>
          <p:cNvSpPr/>
          <p:nvPr/>
        </p:nvSpPr>
        <p:spPr>
          <a:xfrm>
            <a:off x="6176038" y="4009154"/>
            <a:ext cx="2520280" cy="6557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Preliminary ruling</a:t>
            </a:r>
            <a:endParaRPr lang="hu-HU" dirty="0"/>
          </a:p>
        </p:txBody>
      </p:sp>
      <p:sp>
        <p:nvSpPr>
          <p:cNvPr id="7" name="Átellenes sarkain kerekített téglalap 6"/>
          <p:cNvSpPr/>
          <p:nvPr/>
        </p:nvSpPr>
        <p:spPr>
          <a:xfrm>
            <a:off x="1475656" y="2972152"/>
            <a:ext cx="2520280" cy="237626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69AE00"/>
              </a:buClr>
            </a:pPr>
            <a:r>
              <a:rPr lang="en-US" dirty="0"/>
              <a:t>May refer (must do so if no app</a:t>
            </a:r>
          </a:p>
          <a:p>
            <a:pPr>
              <a:buClr>
                <a:srgbClr val="69AE00"/>
              </a:buClr>
            </a:pPr>
            <a:r>
              <a:rPr lang="en-US" dirty="0"/>
              <a:t>possible under national law) question</a:t>
            </a:r>
            <a:endParaRPr lang="hu-HU" dirty="0"/>
          </a:p>
          <a:p>
            <a:pPr>
              <a:buClr>
                <a:srgbClr val="69AE00"/>
              </a:buClr>
            </a:pPr>
            <a:r>
              <a:rPr lang="en-US" dirty="0"/>
              <a:t>on the validity or</a:t>
            </a:r>
            <a:r>
              <a:rPr lang="hu-HU" dirty="0"/>
              <a:t> </a:t>
            </a:r>
          </a:p>
          <a:p>
            <a:pPr>
              <a:buClr>
                <a:srgbClr val="69AE00"/>
              </a:buClr>
            </a:pPr>
            <a:r>
              <a:rPr lang="en-US" dirty="0"/>
              <a:t>interpretation of EU Law</a:t>
            </a:r>
            <a:endParaRPr lang="hu-HU" dirty="0"/>
          </a:p>
        </p:txBody>
      </p:sp>
      <p:sp>
        <p:nvSpPr>
          <p:cNvPr id="13" name="Felfelé nyíl 12"/>
          <p:cNvSpPr/>
          <p:nvPr/>
        </p:nvSpPr>
        <p:spPr>
          <a:xfrm flipV="1">
            <a:off x="4932040" y="3031827"/>
            <a:ext cx="1243998" cy="1742586"/>
          </a:xfrm>
          <a:prstGeom prst="upArrow">
            <a:avLst>
              <a:gd name="adj1" fmla="val 50000"/>
              <a:gd name="adj2" fmla="val 46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Lefelé nyíl 16"/>
          <p:cNvSpPr/>
          <p:nvPr/>
        </p:nvSpPr>
        <p:spPr>
          <a:xfrm flipH="1" flipV="1">
            <a:off x="4083820" y="2821702"/>
            <a:ext cx="936105" cy="1952711"/>
          </a:xfrm>
          <a:prstGeom prst="downArrow">
            <a:avLst>
              <a:gd name="adj1" fmla="val 50000"/>
              <a:gd name="adj2" fmla="val 51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14578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2607" y="762059"/>
            <a:ext cx="6702425" cy="838200"/>
          </a:xfrm>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9" name="Téglalap 8"/>
          <p:cNvSpPr/>
          <p:nvPr/>
        </p:nvSpPr>
        <p:spPr>
          <a:xfrm>
            <a:off x="1043608" y="1988840"/>
            <a:ext cx="7920880" cy="3349635"/>
          </a:xfrm>
          <a:prstGeom prst="rect">
            <a:avLst/>
          </a:prstGeom>
        </p:spPr>
        <p:txBody>
          <a:bodyPr wrap="square">
            <a:spAutoFit/>
          </a:bodyPr>
          <a:lstStyle/>
          <a:p>
            <a:pPr>
              <a:buClr>
                <a:srgbClr val="69AE00"/>
              </a:buClr>
              <a:buNone/>
            </a:pPr>
            <a:r>
              <a:rPr lang="fr-BE" sz="3000" dirty="0">
                <a:solidFill>
                  <a:schemeClr val="accent2"/>
                </a:solidFill>
                <a:latin typeface="Times New Roman" panose="02020603050405020304" pitchFamily="18" charset="0"/>
                <a:cs typeface="Times New Roman" panose="02020603050405020304" pitchFamily="18" charset="0"/>
              </a:rPr>
              <a:t>Action at the level of national </a:t>
            </a:r>
            <a:r>
              <a:rPr lang="hu-HU" sz="3000" dirty="0">
                <a:solidFill>
                  <a:schemeClr val="accent2"/>
                </a:solidFill>
                <a:latin typeface="Times New Roman" panose="02020603050405020304" pitchFamily="18" charset="0"/>
                <a:cs typeface="Times New Roman" panose="02020603050405020304" pitchFamily="18" charset="0"/>
              </a:rPr>
              <a:t>c</a:t>
            </a:r>
            <a:r>
              <a:rPr lang="fr-BE" sz="3000" dirty="0">
                <a:solidFill>
                  <a:schemeClr val="accent2"/>
                </a:solidFill>
                <a:latin typeface="Times New Roman" panose="02020603050405020304" pitchFamily="18" charset="0"/>
                <a:cs typeface="Times New Roman" panose="02020603050405020304" pitchFamily="18" charset="0"/>
              </a:rPr>
              <a:t>ourts : the concept of direct effect</a:t>
            </a:r>
            <a:endParaRPr lang="hu-HU" sz="3000" dirty="0">
              <a:solidFill>
                <a:schemeClr val="accent2"/>
              </a:solidFill>
              <a:latin typeface="Times New Roman" panose="02020603050405020304" pitchFamily="18" charset="0"/>
              <a:cs typeface="Times New Roman" panose="02020603050405020304" pitchFamily="18" charset="0"/>
            </a:endParaRPr>
          </a:p>
          <a:p>
            <a:pPr>
              <a:lnSpc>
                <a:spcPct val="90000"/>
              </a:lnSpc>
              <a:buClr>
                <a:srgbClr val="009999"/>
              </a:buClr>
              <a:buSzPct val="140000"/>
              <a:buFont typeface="Wingdings" pitchFamily="2" charset="2"/>
              <a:buChar char="n"/>
            </a:pPr>
            <a:r>
              <a:rPr lang="fr-FR" sz="3000" dirty="0">
                <a:solidFill>
                  <a:schemeClr val="accent2"/>
                </a:solidFill>
                <a:latin typeface="Times New Roman" panose="02020603050405020304" pitchFamily="18" charset="0"/>
                <a:cs typeface="Times New Roman" panose="02020603050405020304" pitchFamily="18" charset="0"/>
              </a:rPr>
              <a:t>A key-concept for EU law</a:t>
            </a:r>
          </a:p>
          <a:p>
            <a:pPr lvl="1">
              <a:lnSpc>
                <a:spcPct val="90000"/>
              </a:lnSpc>
              <a:spcBef>
                <a:spcPts val="450"/>
              </a:spcBef>
              <a:spcAft>
                <a:spcPts val="450"/>
              </a:spcAft>
              <a:buClr>
                <a:srgbClr val="99CC00"/>
              </a:buClr>
              <a:buSzPct val="130000"/>
              <a:buFont typeface="Wingdings" pitchFamily="2" charset="2"/>
              <a:buChar char="n"/>
            </a:pPr>
            <a:r>
              <a:rPr lang="fr-FR" sz="3000" dirty="0">
                <a:solidFill>
                  <a:schemeClr val="accent2"/>
                </a:solidFill>
                <a:latin typeface="Times New Roman" panose="02020603050405020304" pitchFamily="18" charset="0"/>
                <a:cs typeface="Times New Roman" panose="02020603050405020304" pitchFamily="18" charset="0"/>
              </a:rPr>
              <a:t>Case 26/62 Van Gen</a:t>
            </a:r>
            <a:r>
              <a:rPr lang="hu-HU" sz="3000" dirty="0">
                <a:solidFill>
                  <a:schemeClr val="accent2"/>
                </a:solidFill>
                <a:latin typeface="Times New Roman" panose="02020603050405020304" pitchFamily="18" charset="0"/>
                <a:cs typeface="Times New Roman" panose="02020603050405020304" pitchFamily="18" charset="0"/>
              </a:rPr>
              <a:t>d</a:t>
            </a:r>
            <a:r>
              <a:rPr lang="fr-FR" sz="3000" dirty="0">
                <a:solidFill>
                  <a:schemeClr val="accent2"/>
                </a:solidFill>
                <a:latin typeface="Times New Roman" panose="02020603050405020304" pitchFamily="18" charset="0"/>
                <a:cs typeface="Times New Roman" panose="02020603050405020304" pitchFamily="18" charset="0"/>
              </a:rPr>
              <a:t> en loos</a:t>
            </a:r>
          </a:p>
          <a:p>
            <a:pPr lvl="1">
              <a:lnSpc>
                <a:spcPct val="90000"/>
              </a:lnSpc>
              <a:spcBef>
                <a:spcPts val="450"/>
              </a:spcBef>
              <a:spcAft>
                <a:spcPts val="450"/>
              </a:spcAft>
              <a:buClr>
                <a:srgbClr val="99CC00"/>
              </a:buClr>
              <a:buSzPct val="130000"/>
              <a:buFont typeface="Wingdings" pitchFamily="2" charset="2"/>
              <a:buChar char="n"/>
            </a:pPr>
            <a:r>
              <a:rPr lang="fr-BE" sz="3000" dirty="0">
                <a:solidFill>
                  <a:schemeClr val="accent2"/>
                </a:solidFill>
                <a:latin typeface="Times New Roman" panose="02020603050405020304" pitchFamily="18" charset="0"/>
                <a:cs typeface="Times New Roman" panose="02020603050405020304" pitchFamily="18" charset="0"/>
              </a:rPr>
              <a:t>Cases 41/74, Van Duyn </a:t>
            </a:r>
            <a:r>
              <a:rPr lang="hu-HU" sz="3000" dirty="0">
                <a:solidFill>
                  <a:schemeClr val="accent2"/>
                </a:solidFill>
                <a:latin typeface="Times New Roman" panose="02020603050405020304" pitchFamily="18" charset="0"/>
                <a:cs typeface="Times New Roman" panose="02020603050405020304" pitchFamily="18" charset="0"/>
              </a:rPr>
              <a:t>and</a:t>
            </a:r>
            <a:r>
              <a:rPr lang="fr-BE" sz="3000" dirty="0">
                <a:solidFill>
                  <a:schemeClr val="accent2"/>
                </a:solidFill>
                <a:latin typeface="Times New Roman" panose="02020603050405020304" pitchFamily="18" charset="0"/>
                <a:cs typeface="Times New Roman" panose="02020603050405020304" pitchFamily="18" charset="0"/>
              </a:rPr>
              <a:t> 148/78 Ratti </a:t>
            </a:r>
            <a:endParaRPr lang="fr-FR" sz="3000" dirty="0">
              <a:solidFill>
                <a:schemeClr val="accent2"/>
              </a:solidFill>
              <a:latin typeface="Times New Roman" panose="02020603050405020304" pitchFamily="18" charset="0"/>
              <a:cs typeface="Times New Roman" panose="02020603050405020304" pitchFamily="18" charset="0"/>
            </a:endParaRPr>
          </a:p>
          <a:p>
            <a:pPr>
              <a:lnSpc>
                <a:spcPct val="90000"/>
              </a:lnSpc>
              <a:buClr>
                <a:srgbClr val="009999"/>
              </a:buClr>
              <a:buSzPct val="140000"/>
              <a:buFont typeface="Wingdings" pitchFamily="2" charset="2"/>
              <a:buChar char="n"/>
            </a:pPr>
            <a:r>
              <a:rPr lang="fr-BE" sz="3000" dirty="0">
                <a:solidFill>
                  <a:schemeClr val="accent2"/>
                </a:solidFill>
                <a:latin typeface="Times New Roman" panose="02020603050405020304" pitchFamily="18" charset="0"/>
                <a:cs typeface="Times New Roman" panose="02020603050405020304" pitchFamily="18" charset="0"/>
              </a:rPr>
              <a:t>Direct</a:t>
            </a:r>
            <a:r>
              <a:rPr lang="hu-HU" sz="3000" dirty="0">
                <a:solidFill>
                  <a:schemeClr val="accent2"/>
                </a:solidFill>
                <a:latin typeface="Times New Roman" panose="02020603050405020304" pitchFamily="18" charset="0"/>
                <a:cs typeface="Times New Roman" panose="02020603050405020304" pitchFamily="18" charset="0"/>
              </a:rPr>
              <a:t> (and </a:t>
            </a:r>
            <a:r>
              <a:rPr lang="hu-HU" sz="3000" dirty="0" err="1">
                <a:solidFill>
                  <a:schemeClr val="accent2"/>
                </a:solidFill>
                <a:latin typeface="Times New Roman" panose="02020603050405020304" pitchFamily="18" charset="0"/>
                <a:cs typeface="Times New Roman" panose="02020603050405020304" pitchFamily="18" charset="0"/>
              </a:rPr>
              <a:t>indirect</a:t>
            </a:r>
            <a:r>
              <a:rPr lang="hu-HU" sz="3000" dirty="0">
                <a:solidFill>
                  <a:schemeClr val="accent2"/>
                </a:solidFill>
                <a:latin typeface="Times New Roman" panose="02020603050405020304" pitchFamily="18" charset="0"/>
                <a:cs typeface="Times New Roman" panose="02020603050405020304" pitchFamily="18" charset="0"/>
              </a:rPr>
              <a:t>)</a:t>
            </a:r>
            <a:r>
              <a:rPr lang="fr-BE" sz="3000" dirty="0">
                <a:solidFill>
                  <a:schemeClr val="accent2"/>
                </a:solidFill>
                <a:latin typeface="Times New Roman" panose="02020603050405020304" pitchFamily="18" charset="0"/>
                <a:cs typeface="Times New Roman" panose="02020603050405020304" pitchFamily="18" charset="0"/>
              </a:rPr>
              <a:t> effect of EU law makes national judges « EU law judges »</a:t>
            </a:r>
            <a:endParaRPr lang="fr-FR" sz="30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635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2607" y="762059"/>
            <a:ext cx="6702425" cy="838200"/>
          </a:xfrm>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9" name="Téglalap 8"/>
          <p:cNvSpPr/>
          <p:nvPr/>
        </p:nvSpPr>
        <p:spPr>
          <a:xfrm>
            <a:off x="1043608" y="1988840"/>
            <a:ext cx="7920880" cy="4247317"/>
          </a:xfrm>
          <a:prstGeom prst="rect">
            <a:avLst/>
          </a:prstGeom>
        </p:spPr>
        <p:txBody>
          <a:bodyPr wrap="square">
            <a:spAutoFit/>
          </a:bodyPr>
          <a:lstStyle/>
          <a:p>
            <a:r>
              <a:rPr lang="hu-HU" b="1" dirty="0" smtClean="0">
                <a:solidFill>
                  <a:schemeClr val="accent2"/>
                </a:solidFill>
                <a:latin typeface="Times New Roman" panose="02020603050405020304" pitchFamily="18" charset="0"/>
                <a:cs typeface="Times New Roman" panose="02020603050405020304" pitchFamily="18" charset="0"/>
              </a:rPr>
              <a:t>Van </a:t>
            </a:r>
            <a:r>
              <a:rPr lang="hu-HU" b="1" dirty="0" err="1" smtClean="0">
                <a:solidFill>
                  <a:schemeClr val="accent2"/>
                </a:solidFill>
                <a:latin typeface="Times New Roman" panose="02020603050405020304" pitchFamily="18" charset="0"/>
                <a:cs typeface="Times New Roman" panose="02020603050405020304" pitchFamily="18" charset="0"/>
              </a:rPr>
              <a:t>Gend</a:t>
            </a:r>
            <a:r>
              <a:rPr lang="hu-HU" b="1" dirty="0" smtClean="0">
                <a:solidFill>
                  <a:schemeClr val="accent2"/>
                </a:solidFill>
                <a:latin typeface="Times New Roman" panose="02020603050405020304" pitchFamily="18" charset="0"/>
                <a:cs typeface="Times New Roman" panose="02020603050405020304" pitchFamily="18" charset="0"/>
              </a:rPr>
              <a:t> en Loos - </a:t>
            </a:r>
            <a:r>
              <a:rPr lang="hu-HU" b="1" dirty="0" err="1" smtClean="0">
                <a:solidFill>
                  <a:schemeClr val="accent2"/>
                </a:solidFill>
                <a:latin typeface="Times New Roman" panose="02020603050405020304" pitchFamily="18" charset="0"/>
                <a:cs typeface="Times New Roman" panose="02020603050405020304" pitchFamily="18" charset="0"/>
              </a:rPr>
              <a:t>Facts</a:t>
            </a:r>
            <a:endParaRPr lang="hu-HU" b="1" dirty="0">
              <a:solidFill>
                <a:schemeClr val="accent2"/>
              </a:solidFill>
              <a:latin typeface="Times New Roman" panose="02020603050405020304" pitchFamily="18" charset="0"/>
              <a:cs typeface="Times New Roman" panose="02020603050405020304" pitchFamily="18" charset="0"/>
            </a:endParaRPr>
          </a:p>
          <a:p>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Appeal</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by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individual</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before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Dutch</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administrative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tribunal</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against</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payment</a:t>
            </a:r>
            <a:r>
              <a:rPr lang="hu-HU" dirty="0">
                <a:solidFill>
                  <a:schemeClr val="accent2"/>
                </a:solidFill>
                <a:latin typeface="Times New Roman" panose="02020603050405020304" pitchFamily="18" charset="0"/>
                <a:cs typeface="Times New Roman" panose="02020603050405020304" pitchFamily="18" charset="0"/>
              </a:rPr>
              <a:t> </a:t>
            </a:r>
          </a:p>
          <a:p>
            <a:r>
              <a:rPr lang="hu-HU" dirty="0">
                <a:solidFill>
                  <a:schemeClr val="accent2"/>
                </a:solidFill>
                <a:latin typeface="Times New Roman" panose="02020603050405020304" pitchFamily="18" charset="0"/>
                <a:cs typeface="Times New Roman" panose="02020603050405020304" pitchFamily="18" charset="0"/>
              </a:rPr>
              <a:t>of a </a:t>
            </a:r>
            <a:r>
              <a:rPr lang="hu-HU" dirty="0" err="1">
                <a:solidFill>
                  <a:schemeClr val="accent2"/>
                </a:solidFill>
                <a:latin typeface="Times New Roman" panose="02020603050405020304" pitchFamily="18" charset="0"/>
                <a:cs typeface="Times New Roman" panose="02020603050405020304" pitchFamily="18" charset="0"/>
              </a:rPr>
              <a:t>newly-increased</a:t>
            </a:r>
            <a:r>
              <a:rPr lang="hu-HU" dirty="0">
                <a:solidFill>
                  <a:schemeClr val="accent2"/>
                </a:solidFill>
                <a:latin typeface="Times New Roman" panose="02020603050405020304" pitchFamily="18" charset="0"/>
                <a:cs typeface="Times New Roman" panose="02020603050405020304" pitchFamily="18" charset="0"/>
              </a:rPr>
              <a:t> import </a:t>
            </a:r>
            <a:r>
              <a:rPr lang="hu-HU" dirty="0" err="1">
                <a:solidFill>
                  <a:schemeClr val="accent2"/>
                </a:solidFill>
                <a:latin typeface="Times New Roman" panose="02020603050405020304" pitchFamily="18" charset="0"/>
                <a:cs typeface="Times New Roman" panose="02020603050405020304" pitchFamily="18" charset="0"/>
              </a:rPr>
              <a:t>duty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charged</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by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the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Netherlands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contrary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to</a:t>
            </a:r>
            <a:r>
              <a:rPr lang="hu-HU" dirty="0">
                <a:solidFill>
                  <a:schemeClr val="accent2"/>
                </a:solidFill>
                <a:latin typeface="Times New Roman" panose="02020603050405020304" pitchFamily="18" charset="0"/>
                <a:cs typeface="Times New Roman" panose="02020603050405020304" pitchFamily="18" charset="0"/>
              </a:rPr>
              <a:t> </a:t>
            </a:r>
          </a:p>
          <a:p>
            <a:r>
              <a:rPr lang="hu-HU" dirty="0">
                <a:solidFill>
                  <a:schemeClr val="accent2"/>
                </a:solidFill>
                <a:latin typeface="Times New Roman" panose="02020603050405020304" pitchFamily="18" charset="0"/>
                <a:cs typeface="Times New Roman" panose="02020603050405020304" pitchFamily="18" charset="0"/>
              </a:rPr>
              <a:t>Art. 12 of </a:t>
            </a:r>
            <a:r>
              <a:rPr lang="hu-HU" dirty="0" err="1">
                <a:solidFill>
                  <a:schemeClr val="accent2"/>
                </a:solidFill>
                <a:latin typeface="Times New Roman" panose="02020603050405020304" pitchFamily="18" charset="0"/>
                <a:cs typeface="Times New Roman" panose="02020603050405020304" pitchFamily="18" charset="0"/>
              </a:rPr>
              <a:t>the</a:t>
            </a:r>
            <a:r>
              <a:rPr lang="hu-HU" dirty="0">
                <a:solidFill>
                  <a:schemeClr val="accent2"/>
                </a:solidFill>
                <a:latin typeface="Times New Roman" panose="02020603050405020304" pitchFamily="18" charset="0"/>
                <a:cs typeface="Times New Roman" panose="02020603050405020304" pitchFamily="18" charset="0"/>
              </a:rPr>
              <a:t> EEC </a:t>
            </a:r>
            <a:r>
              <a:rPr lang="hu-HU" dirty="0" err="1">
                <a:solidFill>
                  <a:schemeClr val="accent2"/>
                </a:solidFill>
                <a:latin typeface="Times New Roman" panose="02020603050405020304" pitchFamily="18" charset="0"/>
                <a:cs typeface="Times New Roman" panose="02020603050405020304" pitchFamily="18" charset="0"/>
              </a:rPr>
              <a:t>Treaty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now</a:t>
            </a:r>
            <a:r>
              <a:rPr lang="hu-HU" dirty="0">
                <a:solidFill>
                  <a:schemeClr val="accent2"/>
                </a:solidFill>
                <a:latin typeface="Times New Roman" panose="02020603050405020304" pitchFamily="18" charset="0"/>
                <a:cs typeface="Times New Roman" panose="02020603050405020304" pitchFamily="18" charset="0"/>
              </a:rPr>
              <a:t> Art. 30 TFEU)</a:t>
            </a:r>
          </a:p>
          <a:p>
            <a:r>
              <a:rPr lang="hu-HU" b="1" dirty="0" err="1">
                <a:solidFill>
                  <a:schemeClr val="accent2"/>
                </a:solidFill>
                <a:latin typeface="Times New Roman" panose="02020603050405020304" pitchFamily="18" charset="0"/>
                <a:cs typeface="Times New Roman" panose="02020603050405020304" pitchFamily="18" charset="0"/>
              </a:rPr>
              <a:t>Issue</a:t>
            </a:r>
            <a:endParaRPr lang="hu-HU" b="1" dirty="0">
              <a:solidFill>
                <a:schemeClr val="accent2"/>
              </a:solidFill>
              <a:latin typeface="Times New Roman" panose="02020603050405020304" pitchFamily="18" charset="0"/>
              <a:cs typeface="Times New Roman" panose="02020603050405020304" pitchFamily="18" charset="0"/>
            </a:endParaRPr>
          </a:p>
          <a:p>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Could</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individuals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rely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on</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this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before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national</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courts</a:t>
            </a:r>
            <a:r>
              <a:rPr lang="hu-HU" dirty="0">
                <a:solidFill>
                  <a:schemeClr val="accent2"/>
                </a:solidFill>
                <a:latin typeface="Times New Roman" panose="02020603050405020304" pitchFamily="18" charset="0"/>
                <a:cs typeface="Times New Roman" panose="02020603050405020304" pitchFamily="18" charset="0"/>
              </a:rPr>
              <a:t>?</a:t>
            </a:r>
          </a:p>
          <a:p>
            <a:r>
              <a:rPr lang="hu-HU" b="1" dirty="0" err="1" smtClean="0">
                <a:solidFill>
                  <a:schemeClr val="accent2"/>
                </a:solidFill>
                <a:latin typeface="Times New Roman" panose="02020603050405020304" pitchFamily="18" charset="0"/>
                <a:cs typeface="Times New Roman" panose="02020603050405020304" pitchFamily="18" charset="0"/>
              </a:rPr>
              <a:t>Judgment</a:t>
            </a:r>
            <a:r>
              <a:rPr lang="hu-HU" b="1" dirty="0" smtClean="0">
                <a:solidFill>
                  <a:schemeClr val="accent2"/>
                </a:solidFill>
                <a:latin typeface="Times New Roman" panose="02020603050405020304" pitchFamily="18" charset="0"/>
                <a:cs typeface="Times New Roman" panose="02020603050405020304" pitchFamily="18" charset="0"/>
              </a:rPr>
              <a:t> </a:t>
            </a:r>
            <a:r>
              <a:rPr lang="hu-HU" b="1" dirty="0">
                <a:solidFill>
                  <a:schemeClr val="accent2"/>
                </a:solidFill>
                <a:latin typeface="Times New Roman" panose="02020603050405020304" pitchFamily="18" charset="0"/>
                <a:cs typeface="Times New Roman" panose="02020603050405020304" pitchFamily="18" charset="0"/>
              </a:rPr>
              <a:t>of ECJ</a:t>
            </a:r>
          </a:p>
          <a:p>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Treaty</a:t>
            </a:r>
            <a:r>
              <a:rPr lang="hu-HU" dirty="0">
                <a:solidFill>
                  <a:schemeClr val="accent2"/>
                </a:solidFill>
                <a:latin typeface="Times New Roman" panose="02020603050405020304" pitchFamily="18" charset="0"/>
                <a:cs typeface="Times New Roman" panose="02020603050405020304" pitchFamily="18" charset="0"/>
              </a:rPr>
              <a:t> more </a:t>
            </a:r>
            <a:r>
              <a:rPr lang="hu-HU" dirty="0" err="1">
                <a:solidFill>
                  <a:schemeClr val="accent2"/>
                </a:solidFill>
                <a:latin typeface="Times New Roman" panose="02020603050405020304" pitchFamily="18" charset="0"/>
                <a:cs typeface="Times New Roman" panose="02020603050405020304" pitchFamily="18" charset="0"/>
              </a:rPr>
              <a:t>than</a:t>
            </a:r>
            <a:r>
              <a:rPr lang="hu-HU" dirty="0">
                <a:solidFill>
                  <a:schemeClr val="accent2"/>
                </a:solidFill>
                <a:latin typeface="Times New Roman" panose="02020603050405020304" pitchFamily="18" charset="0"/>
                <a:cs typeface="Times New Roman" panose="02020603050405020304" pitchFamily="18" charset="0"/>
              </a:rPr>
              <a:t> an </a:t>
            </a:r>
            <a:r>
              <a:rPr lang="hu-HU" dirty="0" err="1">
                <a:solidFill>
                  <a:schemeClr val="accent2"/>
                </a:solidFill>
                <a:latin typeface="Times New Roman" panose="02020603050405020304" pitchFamily="18" charset="0"/>
                <a:cs typeface="Times New Roman" panose="02020603050405020304" pitchFamily="18" charset="0"/>
              </a:rPr>
              <a:t>agreement</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which</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merely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creates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mutual</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obligations</a:t>
            </a:r>
            <a:r>
              <a:rPr lang="hu-HU" dirty="0">
                <a:solidFill>
                  <a:schemeClr val="accent2"/>
                </a:solidFill>
                <a:latin typeface="Times New Roman" panose="02020603050405020304" pitchFamily="18" charset="0"/>
                <a:cs typeface="Times New Roman" panose="02020603050405020304" pitchFamily="18" charset="0"/>
              </a:rPr>
              <a:t> </a:t>
            </a:r>
          </a:p>
          <a:p>
            <a:r>
              <a:rPr lang="hu-HU" dirty="0" err="1">
                <a:solidFill>
                  <a:schemeClr val="accent2"/>
                </a:solidFill>
                <a:latin typeface="Times New Roman" panose="02020603050405020304" pitchFamily="18" charset="0"/>
                <a:cs typeface="Times New Roman" panose="02020603050405020304" pitchFamily="18" charset="0"/>
              </a:rPr>
              <a:t>between</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contracting</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states</a:t>
            </a:r>
            <a:endParaRPr lang="hu-HU" dirty="0">
              <a:solidFill>
                <a:schemeClr val="accent2"/>
              </a:solidFill>
              <a:latin typeface="Times New Roman" panose="02020603050405020304" pitchFamily="18" charset="0"/>
              <a:cs typeface="Times New Roman" panose="02020603050405020304" pitchFamily="18" charset="0"/>
            </a:endParaRPr>
          </a:p>
          <a:p>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Also</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confers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rights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on</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individuals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which</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arise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not</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only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where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they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are</a:t>
            </a:r>
            <a:r>
              <a:rPr lang="hu-HU" dirty="0">
                <a:solidFill>
                  <a:schemeClr val="accent2"/>
                </a:solidFill>
                <a:latin typeface="Times New Roman" panose="02020603050405020304" pitchFamily="18" charset="0"/>
                <a:cs typeface="Times New Roman" panose="02020603050405020304" pitchFamily="18" charset="0"/>
              </a:rPr>
              <a:t> </a:t>
            </a:r>
          </a:p>
          <a:p>
            <a:r>
              <a:rPr lang="hu-HU" dirty="0" err="1">
                <a:solidFill>
                  <a:schemeClr val="accent2"/>
                </a:solidFill>
                <a:latin typeface="Times New Roman" panose="02020603050405020304" pitchFamily="18" charset="0"/>
                <a:cs typeface="Times New Roman" panose="02020603050405020304" pitchFamily="18" charset="0"/>
              </a:rPr>
              <a:t>expressly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granted</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by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the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Treaty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but</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also</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by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reason</a:t>
            </a:r>
            <a:r>
              <a:rPr lang="hu-HU" dirty="0">
                <a:solidFill>
                  <a:schemeClr val="accent2"/>
                </a:solidFill>
                <a:latin typeface="Times New Roman" panose="02020603050405020304" pitchFamily="18" charset="0"/>
                <a:cs typeface="Times New Roman" panose="02020603050405020304" pitchFamily="18" charset="0"/>
              </a:rPr>
              <a:t> of </a:t>
            </a:r>
            <a:r>
              <a:rPr lang="hu-HU" dirty="0" err="1">
                <a:solidFill>
                  <a:schemeClr val="accent2"/>
                </a:solidFill>
                <a:latin typeface="Times New Roman" panose="02020603050405020304" pitchFamily="18" charset="0"/>
                <a:cs typeface="Times New Roman" panose="02020603050405020304" pitchFamily="18" charset="0"/>
              </a:rPr>
              <a:t>obligations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which</a:t>
            </a:r>
            <a:r>
              <a:rPr lang="hu-HU" dirty="0">
                <a:solidFill>
                  <a:schemeClr val="accent2"/>
                </a:solidFill>
                <a:latin typeface="Times New Roman" panose="02020603050405020304" pitchFamily="18" charset="0"/>
                <a:cs typeface="Times New Roman" panose="02020603050405020304" pitchFamily="18" charset="0"/>
              </a:rPr>
              <a:t> </a:t>
            </a:r>
          </a:p>
          <a:p>
            <a:r>
              <a:rPr lang="hu-HU" dirty="0" err="1">
                <a:solidFill>
                  <a:schemeClr val="accent2"/>
                </a:solidFill>
                <a:latin typeface="Times New Roman" panose="02020603050405020304" pitchFamily="18" charset="0"/>
                <a:cs typeface="Times New Roman" panose="02020603050405020304" pitchFamily="18" charset="0"/>
              </a:rPr>
              <a:t>the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Treaty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imposes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in</a:t>
            </a:r>
            <a:r>
              <a:rPr lang="hu-HU" dirty="0">
                <a:solidFill>
                  <a:schemeClr val="accent2"/>
                </a:solidFill>
                <a:latin typeface="Times New Roman" panose="02020603050405020304" pitchFamily="18" charset="0"/>
                <a:cs typeface="Times New Roman" panose="02020603050405020304" pitchFamily="18" charset="0"/>
              </a:rPr>
              <a:t> a </a:t>
            </a:r>
            <a:r>
              <a:rPr lang="hu-HU" dirty="0" err="1">
                <a:solidFill>
                  <a:schemeClr val="accent2"/>
                </a:solidFill>
                <a:latin typeface="Times New Roman" panose="02020603050405020304" pitchFamily="18" charset="0"/>
                <a:cs typeface="Times New Roman" panose="02020603050405020304" pitchFamily="18" charset="0"/>
              </a:rPr>
              <a:t>clearly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defined</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way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on</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individuals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well</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on</a:t>
            </a:r>
            <a:r>
              <a:rPr lang="hu-HU" dirty="0">
                <a:solidFill>
                  <a:schemeClr val="accent2"/>
                </a:solidFill>
                <a:latin typeface="Times New Roman" panose="02020603050405020304" pitchFamily="18" charset="0"/>
                <a:cs typeface="Times New Roman" panose="02020603050405020304" pitchFamily="18" charset="0"/>
              </a:rPr>
              <a:t> </a:t>
            </a:r>
          </a:p>
          <a:p>
            <a:r>
              <a:rPr lang="hu-HU" dirty="0" err="1">
                <a:solidFill>
                  <a:schemeClr val="accent2"/>
                </a:solidFill>
                <a:latin typeface="Times New Roman" panose="02020603050405020304" pitchFamily="18" charset="0"/>
                <a:cs typeface="Times New Roman" panose="02020603050405020304" pitchFamily="18" charset="0"/>
              </a:rPr>
              <a:t>Member</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States</a:t>
            </a:r>
            <a:r>
              <a:rPr lang="hu-HU" dirty="0">
                <a:solidFill>
                  <a:schemeClr val="accent2"/>
                </a:solidFill>
                <a:latin typeface="Times New Roman" panose="02020603050405020304" pitchFamily="18" charset="0"/>
                <a:cs typeface="Times New Roman" panose="02020603050405020304" pitchFamily="18" charset="0"/>
              </a:rPr>
              <a:t> and EU </a:t>
            </a:r>
            <a:r>
              <a:rPr lang="hu-HU" dirty="0" err="1">
                <a:solidFill>
                  <a:schemeClr val="accent2"/>
                </a:solidFill>
                <a:latin typeface="Times New Roman" panose="02020603050405020304" pitchFamily="18" charset="0"/>
                <a:cs typeface="Times New Roman" panose="02020603050405020304" pitchFamily="18" charset="0"/>
              </a:rPr>
              <a:t>institutions</a:t>
            </a:r>
            <a:endParaRPr lang="hu-HU" dirty="0">
              <a:solidFill>
                <a:schemeClr val="accent2"/>
              </a:solidFill>
              <a:latin typeface="Times New Roman" panose="02020603050405020304" pitchFamily="18" charset="0"/>
              <a:cs typeface="Times New Roman" panose="02020603050405020304" pitchFamily="18" charset="0"/>
            </a:endParaRPr>
          </a:p>
          <a:p>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Therefore</a:t>
            </a:r>
            <a:r>
              <a:rPr lang="hu-HU" dirty="0">
                <a:solidFill>
                  <a:schemeClr val="accent2"/>
                </a:solidFill>
                <a:latin typeface="Times New Roman" panose="02020603050405020304" pitchFamily="18" charset="0"/>
                <a:cs typeface="Times New Roman" panose="02020603050405020304" pitchFamily="18" charset="0"/>
              </a:rPr>
              <a:t>, Art. 12 EEC </a:t>
            </a:r>
            <a:r>
              <a:rPr lang="hu-HU" dirty="0" err="1">
                <a:solidFill>
                  <a:schemeClr val="accent2"/>
                </a:solidFill>
                <a:latin typeface="Times New Roman" panose="02020603050405020304" pitchFamily="18" charset="0"/>
                <a:cs typeface="Times New Roman" panose="02020603050405020304" pitchFamily="18" charset="0"/>
              </a:rPr>
              <a:t>Treaty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interpreted</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as</a:t>
            </a:r>
            <a:r>
              <a:rPr lang="hu-HU" dirty="0">
                <a:solidFill>
                  <a:schemeClr val="accent2"/>
                </a:solidFill>
                <a:latin typeface="Times New Roman" panose="02020603050405020304" pitchFamily="18" charset="0"/>
                <a:cs typeface="Times New Roman" panose="02020603050405020304" pitchFamily="18" charset="0"/>
              </a:rPr>
              <a:t> being </a:t>
            </a:r>
            <a:r>
              <a:rPr lang="hu-HU" dirty="0" err="1">
                <a:solidFill>
                  <a:schemeClr val="accent2"/>
                </a:solidFill>
                <a:latin typeface="Times New Roman" panose="02020603050405020304" pitchFamily="18" charset="0"/>
                <a:cs typeface="Times New Roman" panose="02020603050405020304" pitchFamily="18" charset="0"/>
              </a:rPr>
              <a:t>directly</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effective</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as</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this</a:t>
            </a:r>
            <a:r>
              <a:rPr lang="hu-HU" dirty="0">
                <a:solidFill>
                  <a:schemeClr val="accent2"/>
                </a:solidFill>
                <a:latin typeface="Times New Roman" panose="02020603050405020304" pitchFamily="18" charset="0"/>
                <a:cs typeface="Times New Roman" panose="02020603050405020304" pitchFamily="18" charset="0"/>
              </a:rPr>
              <a:t> </a:t>
            </a:r>
          </a:p>
          <a:p>
            <a:r>
              <a:rPr lang="hu-HU" dirty="0" err="1">
                <a:solidFill>
                  <a:schemeClr val="accent2"/>
                </a:solidFill>
                <a:latin typeface="Times New Roman" panose="02020603050405020304" pitchFamily="18" charset="0"/>
                <a:cs typeface="Times New Roman" panose="02020603050405020304" pitchFamily="18" charset="0"/>
              </a:rPr>
              <a:t>was</a:t>
            </a:r>
            <a:r>
              <a:rPr lang="hu-HU" dirty="0">
                <a:solidFill>
                  <a:schemeClr val="accent2"/>
                </a:solidFill>
                <a:latin typeface="Times New Roman" panose="02020603050405020304" pitchFamily="18" charset="0"/>
                <a:cs typeface="Times New Roman" panose="02020603050405020304" pitchFamily="18" charset="0"/>
              </a:rPr>
              <a:t> a </a:t>
            </a:r>
            <a:r>
              <a:rPr lang="hu-HU" dirty="0" err="1">
                <a:solidFill>
                  <a:schemeClr val="accent2"/>
                </a:solidFill>
                <a:latin typeface="Times New Roman" panose="02020603050405020304" pitchFamily="18" charset="0"/>
                <a:cs typeface="Times New Roman" panose="02020603050405020304" pitchFamily="18" charset="0"/>
              </a:rPr>
              <a:t>means</a:t>
            </a:r>
            <a:r>
              <a:rPr lang="hu-HU" dirty="0">
                <a:solidFill>
                  <a:schemeClr val="accent2"/>
                </a:solidFill>
                <a:latin typeface="Times New Roman" panose="02020603050405020304" pitchFamily="18" charset="0"/>
                <a:cs typeface="Times New Roman" panose="02020603050405020304" pitchFamily="18" charset="0"/>
              </a:rPr>
              <a:t> of </a:t>
            </a:r>
            <a:r>
              <a:rPr lang="hu-HU" dirty="0" err="1">
                <a:solidFill>
                  <a:schemeClr val="accent2"/>
                </a:solidFill>
                <a:latin typeface="Times New Roman" panose="02020603050405020304" pitchFamily="18" charset="0"/>
                <a:cs typeface="Times New Roman" panose="02020603050405020304" pitchFamily="18" charset="0"/>
              </a:rPr>
              <a:t>ensuring</a:t>
            </a:r>
            <a:r>
              <a:rPr lang="hu-HU" dirty="0">
                <a:solidFill>
                  <a:schemeClr val="accent2"/>
                </a:solidFill>
                <a:latin typeface="Times New Roman" panose="02020603050405020304" pitchFamily="18" charset="0"/>
                <a:cs typeface="Times New Roman" panose="02020603050405020304" pitchFamily="18" charset="0"/>
              </a:rPr>
              <a:t> uniform </a:t>
            </a:r>
            <a:r>
              <a:rPr lang="hu-HU" dirty="0" err="1">
                <a:solidFill>
                  <a:schemeClr val="accent2"/>
                </a:solidFill>
                <a:latin typeface="Times New Roman" panose="02020603050405020304" pitchFamily="18" charset="0"/>
                <a:cs typeface="Times New Roman" panose="02020603050405020304" pitchFamily="18" charset="0"/>
              </a:rPr>
              <a:t>application</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in</a:t>
            </a:r>
            <a:r>
              <a:rPr lang="hu-HU" dirty="0">
                <a:solidFill>
                  <a:schemeClr val="accent2"/>
                </a:solidFill>
                <a:latin typeface="Times New Roman" panose="02020603050405020304" pitchFamily="18" charset="0"/>
                <a:cs typeface="Times New Roman" panose="02020603050405020304" pitchFamily="18" charset="0"/>
              </a:rPr>
              <a:t> </a:t>
            </a:r>
            <a:r>
              <a:rPr lang="hu-HU" dirty="0" err="1">
                <a:solidFill>
                  <a:schemeClr val="accent2"/>
                </a:solidFill>
                <a:latin typeface="Times New Roman" panose="02020603050405020304" pitchFamily="18" charset="0"/>
                <a:cs typeface="Times New Roman" panose="02020603050405020304" pitchFamily="18" charset="0"/>
              </a:rPr>
              <a:t>all</a:t>
            </a:r>
            <a:r>
              <a:rPr lang="hu-HU" dirty="0">
                <a:solidFill>
                  <a:schemeClr val="accent2"/>
                </a:solidFill>
                <a:latin typeface="Times New Roman" panose="02020603050405020304" pitchFamily="18" charset="0"/>
                <a:cs typeface="Times New Roman" panose="02020603050405020304" pitchFamily="18" charset="0"/>
              </a:rPr>
              <a:t> MS</a:t>
            </a:r>
          </a:p>
        </p:txBody>
      </p:sp>
    </p:spTree>
    <p:extLst>
      <p:ext uri="{BB962C8B-B14F-4D97-AF65-F5344CB8AC3E}">
        <p14:creationId xmlns:p14="http://schemas.microsoft.com/office/powerpoint/2010/main" val="301880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Introduction</a:t>
            </a:r>
            <a:endParaRPr lang="pl-PL" dirty="0"/>
          </a:p>
        </p:txBody>
      </p:sp>
      <p:sp>
        <p:nvSpPr>
          <p:cNvPr id="3" name="Symbol zastępczy zawartości 2"/>
          <p:cNvSpPr>
            <a:spLocks noGrp="1"/>
          </p:cNvSpPr>
          <p:nvPr>
            <p:ph idx="1"/>
          </p:nvPr>
        </p:nvSpPr>
        <p:spPr/>
        <p:txBody>
          <a:bodyPr/>
          <a:lstStyle/>
          <a:p>
            <a:pPr>
              <a:buClr>
                <a:srgbClr val="69AE00"/>
              </a:buClr>
              <a:buNone/>
            </a:pPr>
            <a:r>
              <a:rPr lang="hu-HU" sz="2700" dirty="0" err="1">
                <a:latin typeface="+mj-lt"/>
                <a:ea typeface="+mj-ea"/>
                <a:cs typeface="+mj-cs"/>
              </a:rPr>
              <a:t>Some</a:t>
            </a:r>
            <a:r>
              <a:rPr lang="hu-HU" sz="2700" dirty="0">
                <a:latin typeface="+mj-lt"/>
                <a:ea typeface="+mj-ea"/>
                <a:cs typeface="+mj-cs"/>
              </a:rPr>
              <a:t> </a:t>
            </a:r>
            <a:r>
              <a:rPr lang="hu-HU" sz="2700" dirty="0" err="1">
                <a:latin typeface="+mj-lt"/>
                <a:ea typeface="+mj-ea"/>
                <a:cs typeface="+mj-cs"/>
              </a:rPr>
              <a:t>preliminary</a:t>
            </a:r>
            <a:r>
              <a:rPr lang="hu-HU" sz="2700" dirty="0">
                <a:latin typeface="+mj-lt"/>
                <a:ea typeface="+mj-ea"/>
                <a:cs typeface="+mj-cs"/>
              </a:rPr>
              <a:t> </a:t>
            </a:r>
            <a:r>
              <a:rPr lang="hu-HU" sz="2700" dirty="0" err="1">
                <a:latin typeface="+mj-lt"/>
                <a:ea typeface="+mj-ea"/>
                <a:cs typeface="+mj-cs"/>
              </a:rPr>
              <a:t>considerations</a:t>
            </a:r>
            <a:endParaRPr lang="hu-HU" sz="2700" dirty="0">
              <a:latin typeface="+mj-lt"/>
              <a:ea typeface="+mj-ea"/>
              <a:cs typeface="+mj-cs"/>
            </a:endParaRPr>
          </a:p>
          <a:p>
            <a:pPr>
              <a:buClr>
                <a:srgbClr val="69AE00"/>
              </a:buClr>
              <a:buNone/>
            </a:pPr>
            <a:r>
              <a:rPr lang="hu-HU" sz="2700" dirty="0">
                <a:latin typeface="+mj-lt"/>
                <a:ea typeface="+mj-ea"/>
                <a:cs typeface="+mj-cs"/>
              </a:rPr>
              <a:t>	"The </a:t>
            </a:r>
            <a:r>
              <a:rPr lang="hu-HU" sz="2700" dirty="0" err="1">
                <a:latin typeface="+mj-lt"/>
                <a:ea typeface="+mj-ea"/>
                <a:cs typeface="+mj-cs"/>
              </a:rPr>
              <a:t>fish</a:t>
            </a:r>
            <a:r>
              <a:rPr lang="hu-HU" sz="2700" dirty="0">
                <a:latin typeface="+mj-lt"/>
                <a:ea typeface="+mj-ea"/>
                <a:cs typeface="+mj-cs"/>
              </a:rPr>
              <a:t> </a:t>
            </a:r>
            <a:r>
              <a:rPr lang="hu-HU" sz="2700" dirty="0" err="1">
                <a:latin typeface="+mj-lt"/>
                <a:ea typeface="+mj-ea"/>
                <a:cs typeface="+mj-cs"/>
              </a:rPr>
              <a:t>cannot</a:t>
            </a:r>
            <a:r>
              <a:rPr lang="hu-HU" sz="2700" dirty="0">
                <a:latin typeface="+mj-lt"/>
                <a:ea typeface="+mj-ea"/>
                <a:cs typeface="+mj-cs"/>
              </a:rPr>
              <a:t> go </a:t>
            </a:r>
            <a:r>
              <a:rPr lang="hu-HU" sz="2700" dirty="0" err="1">
                <a:latin typeface="+mj-lt"/>
                <a:ea typeface="+mj-ea"/>
                <a:cs typeface="+mj-cs"/>
              </a:rPr>
              <a:t>to</a:t>
            </a:r>
            <a:r>
              <a:rPr lang="hu-HU" sz="2700" dirty="0">
                <a:latin typeface="+mj-lt"/>
                <a:ea typeface="+mj-ea"/>
                <a:cs typeface="+mj-cs"/>
              </a:rPr>
              <a:t> </a:t>
            </a:r>
            <a:r>
              <a:rPr lang="hu-HU" sz="2700" dirty="0" err="1">
                <a:latin typeface="+mj-lt"/>
                <a:ea typeface="+mj-ea"/>
                <a:cs typeface="+mj-cs"/>
              </a:rPr>
              <a:t>court</a:t>
            </a:r>
            <a:r>
              <a:rPr lang="hu-HU" sz="2700" dirty="0">
                <a:latin typeface="+mj-lt"/>
                <a:ea typeface="+mj-ea"/>
                <a:cs typeface="+mj-cs"/>
              </a:rPr>
              <a:t>." AG Sharpston at </a:t>
            </a:r>
            <a:r>
              <a:rPr lang="hu-HU" sz="2700" dirty="0" err="1">
                <a:latin typeface="+mj-lt"/>
                <a:ea typeface="+mj-ea"/>
                <a:cs typeface="+mj-cs"/>
              </a:rPr>
              <a:t>the</a:t>
            </a:r>
            <a:r>
              <a:rPr lang="hu-HU" sz="2700" dirty="0">
                <a:latin typeface="+mj-lt"/>
                <a:ea typeface="+mj-ea"/>
                <a:cs typeface="+mj-cs"/>
              </a:rPr>
              <a:t> </a:t>
            </a:r>
            <a:r>
              <a:rPr lang="hu-HU" sz="2700" dirty="0" err="1">
                <a:latin typeface="+mj-lt"/>
                <a:ea typeface="+mj-ea"/>
                <a:cs typeface="+mj-cs"/>
              </a:rPr>
              <a:t>Trianel</a:t>
            </a:r>
            <a:r>
              <a:rPr lang="hu-HU" sz="2700" dirty="0">
                <a:latin typeface="+mj-lt"/>
                <a:ea typeface="+mj-ea"/>
                <a:cs typeface="+mj-cs"/>
              </a:rPr>
              <a:t> </a:t>
            </a:r>
            <a:r>
              <a:rPr lang="hu-HU" sz="2700" dirty="0" err="1">
                <a:latin typeface="+mj-lt"/>
                <a:ea typeface="+mj-ea"/>
                <a:cs typeface="+mj-cs"/>
              </a:rPr>
              <a:t>hearing</a:t>
            </a:r>
            <a:endParaRPr lang="hu-HU" sz="2700" dirty="0">
              <a:latin typeface="+mj-lt"/>
              <a:ea typeface="+mj-ea"/>
              <a:cs typeface="+mj-cs"/>
            </a:endParaRPr>
          </a:p>
          <a:p>
            <a:pPr>
              <a:buClr>
                <a:srgbClr val="69AE00"/>
              </a:buClr>
              <a:buNone/>
            </a:pPr>
            <a:r>
              <a:rPr lang="hu-HU" sz="2700" dirty="0">
                <a:latin typeface="+mj-lt"/>
                <a:ea typeface="+mj-ea"/>
                <a:cs typeface="+mj-cs"/>
              </a:rPr>
              <a:t>  "T</a:t>
            </a:r>
            <a:r>
              <a:rPr lang="en-GB" sz="2700" dirty="0">
                <a:latin typeface="+mj-lt"/>
                <a:ea typeface="+mj-ea"/>
                <a:cs typeface="+mj-cs"/>
              </a:rPr>
              <a:t>he environment cannot defend itself before a court, but needs to be represented, for example by active citizens or non-governmental organisations.</a:t>
            </a:r>
            <a:r>
              <a:rPr lang="hu-HU" sz="2700" dirty="0">
                <a:latin typeface="+mj-lt"/>
                <a:ea typeface="+mj-ea"/>
                <a:cs typeface="+mj-cs"/>
              </a:rPr>
              <a:t>" AG Kokott</a:t>
            </a:r>
            <a:endParaRPr lang="en-GB" sz="2700" dirty="0">
              <a:latin typeface="+mj-lt"/>
              <a:ea typeface="+mj-ea"/>
              <a:cs typeface="+mj-cs"/>
            </a:endParaRPr>
          </a:p>
          <a:p>
            <a:pPr>
              <a:buClr>
                <a:srgbClr val="69AE00"/>
              </a:buClr>
              <a:buNone/>
            </a:pPr>
            <a:r>
              <a:rPr lang="hu-HU" sz="2700" dirty="0">
                <a:latin typeface="+mj-lt"/>
                <a:ea typeface="+mj-ea"/>
                <a:cs typeface="+mj-cs"/>
              </a:rPr>
              <a:t>	AG Sharpston </a:t>
            </a:r>
            <a:r>
              <a:rPr lang="hu-HU" sz="2700" dirty="0" err="1">
                <a:latin typeface="+mj-lt"/>
                <a:ea typeface="+mj-ea"/>
                <a:cs typeface="+mj-cs"/>
              </a:rPr>
              <a:t>comparing</a:t>
            </a:r>
            <a:r>
              <a:rPr lang="hu-HU" sz="2700" dirty="0">
                <a:latin typeface="+mj-lt"/>
                <a:ea typeface="+mj-ea"/>
                <a:cs typeface="+mj-cs"/>
              </a:rPr>
              <a:t> </a:t>
            </a:r>
            <a:r>
              <a:rPr lang="hu-HU" sz="2700" dirty="0" err="1">
                <a:latin typeface="+mj-lt"/>
                <a:ea typeface="+mj-ea"/>
                <a:cs typeface="+mj-cs"/>
              </a:rPr>
              <a:t>courts</a:t>
            </a:r>
            <a:r>
              <a:rPr lang="hu-HU" sz="2700" dirty="0">
                <a:latin typeface="+mj-lt"/>
                <a:ea typeface="+mj-ea"/>
                <a:cs typeface="+mj-cs"/>
              </a:rPr>
              <a:t> </a:t>
            </a:r>
            <a:r>
              <a:rPr lang="hu-HU" sz="2700" dirty="0" err="1">
                <a:latin typeface="+mj-lt"/>
                <a:ea typeface="+mj-ea"/>
                <a:cs typeface="+mj-cs"/>
              </a:rPr>
              <a:t>to</a:t>
            </a:r>
            <a:r>
              <a:rPr lang="hu-HU" sz="2700" dirty="0">
                <a:latin typeface="+mj-lt"/>
                <a:ea typeface="+mj-ea"/>
                <a:cs typeface="+mj-cs"/>
              </a:rPr>
              <a:t> Ferraris </a:t>
            </a:r>
            <a:r>
              <a:rPr lang="hu-HU" sz="2700" dirty="0" err="1">
                <a:latin typeface="+mj-lt"/>
                <a:ea typeface="+mj-ea"/>
                <a:cs typeface="+mj-cs"/>
              </a:rPr>
              <a:t>in</a:t>
            </a:r>
            <a:r>
              <a:rPr lang="hu-HU" sz="2700" dirty="0">
                <a:latin typeface="+mj-lt"/>
                <a:ea typeface="+mj-ea"/>
                <a:cs typeface="+mj-cs"/>
              </a:rPr>
              <a:t> </a:t>
            </a:r>
            <a:r>
              <a:rPr lang="hu-HU" sz="2700" dirty="0" err="1">
                <a:latin typeface="+mj-lt"/>
                <a:ea typeface="+mj-ea"/>
                <a:cs typeface="+mj-cs"/>
              </a:rPr>
              <a:t>the</a:t>
            </a:r>
            <a:r>
              <a:rPr lang="hu-HU" sz="2700" dirty="0">
                <a:latin typeface="+mj-lt"/>
                <a:ea typeface="+mj-ea"/>
                <a:cs typeface="+mj-cs"/>
              </a:rPr>
              <a:t> </a:t>
            </a:r>
            <a:r>
              <a:rPr lang="hu-HU" sz="2700" dirty="0" err="1">
                <a:latin typeface="+mj-lt"/>
                <a:ea typeface="+mj-ea"/>
                <a:cs typeface="+mj-cs"/>
              </a:rPr>
              <a:t>Trianel-case</a:t>
            </a:r>
            <a:r>
              <a:rPr lang="hu-HU" sz="2700" dirty="0">
                <a:latin typeface="+mj-lt"/>
                <a:ea typeface="+mj-ea"/>
                <a:cs typeface="+mj-cs"/>
              </a:rPr>
              <a:t>, </a:t>
            </a:r>
            <a:r>
              <a:rPr lang="hu-HU" sz="2700" dirty="0" err="1">
                <a:latin typeface="+mj-lt"/>
                <a:ea typeface="+mj-ea"/>
                <a:cs typeface="+mj-cs"/>
              </a:rPr>
              <a:t>high</a:t>
            </a:r>
            <a:r>
              <a:rPr lang="hu-HU" sz="2700" dirty="0">
                <a:latin typeface="+mj-lt"/>
                <a:ea typeface="+mj-ea"/>
                <a:cs typeface="+mj-cs"/>
              </a:rPr>
              <a:t> </a:t>
            </a:r>
            <a:r>
              <a:rPr lang="hu-HU" sz="2700" dirty="0" err="1">
                <a:latin typeface="+mj-lt"/>
                <a:ea typeface="+mj-ea"/>
                <a:cs typeface="+mj-cs"/>
              </a:rPr>
              <a:t>quality</a:t>
            </a:r>
            <a:r>
              <a:rPr lang="hu-HU" sz="2700" dirty="0">
                <a:latin typeface="+mj-lt"/>
                <a:ea typeface="+mj-ea"/>
                <a:cs typeface="+mj-cs"/>
              </a:rPr>
              <a:t>, </a:t>
            </a:r>
            <a:r>
              <a:rPr lang="hu-HU" sz="2700" dirty="0" err="1">
                <a:latin typeface="+mj-lt"/>
                <a:ea typeface="+mj-ea"/>
                <a:cs typeface="+mj-cs"/>
              </a:rPr>
              <a:t>but</a:t>
            </a:r>
            <a:r>
              <a:rPr lang="hu-HU" sz="2700" dirty="0">
                <a:latin typeface="+mj-lt"/>
                <a:ea typeface="+mj-ea"/>
                <a:cs typeface="+mj-cs"/>
              </a:rPr>
              <a:t> </a:t>
            </a:r>
            <a:r>
              <a:rPr lang="hu-HU" sz="2700" dirty="0" err="1">
                <a:latin typeface="+mj-lt"/>
                <a:ea typeface="+mj-ea"/>
                <a:cs typeface="+mj-cs"/>
              </a:rPr>
              <a:t>accessible</a:t>
            </a:r>
            <a:r>
              <a:rPr lang="hu-HU" sz="2700" dirty="0">
                <a:latin typeface="+mj-lt"/>
                <a:ea typeface="+mj-ea"/>
                <a:cs typeface="+mj-cs"/>
              </a:rPr>
              <a:t> </a:t>
            </a:r>
            <a:r>
              <a:rPr lang="hu-HU" sz="2700" dirty="0" err="1">
                <a:latin typeface="+mj-lt"/>
                <a:ea typeface="+mj-ea"/>
                <a:cs typeface="+mj-cs"/>
              </a:rPr>
              <a:t>only</a:t>
            </a:r>
            <a:r>
              <a:rPr lang="hu-HU" sz="2700" dirty="0">
                <a:latin typeface="+mj-lt"/>
                <a:ea typeface="+mj-ea"/>
                <a:cs typeface="+mj-cs"/>
              </a:rPr>
              <a:t> </a:t>
            </a:r>
            <a:r>
              <a:rPr lang="hu-HU" sz="2700" dirty="0" err="1">
                <a:latin typeface="+mj-lt"/>
                <a:ea typeface="+mj-ea"/>
                <a:cs typeface="+mj-cs"/>
              </a:rPr>
              <a:t>to</a:t>
            </a:r>
            <a:r>
              <a:rPr lang="hu-HU" sz="2700" dirty="0">
                <a:latin typeface="+mj-lt"/>
                <a:ea typeface="+mj-ea"/>
                <a:cs typeface="+mj-cs"/>
              </a:rPr>
              <a:t> </a:t>
            </a:r>
            <a:r>
              <a:rPr lang="hu-HU" sz="2700" dirty="0" err="1">
                <a:latin typeface="+mj-lt"/>
                <a:ea typeface="+mj-ea"/>
                <a:cs typeface="+mj-cs"/>
              </a:rPr>
              <a:t>few</a:t>
            </a:r>
            <a:r>
              <a:rPr lang="hu-HU" sz="2700" dirty="0">
                <a:latin typeface="+mj-lt"/>
                <a:ea typeface="+mj-ea"/>
                <a:cs typeface="+mj-cs"/>
              </a:rPr>
              <a:t>.</a:t>
            </a:r>
          </a:p>
          <a:p>
            <a:endParaRPr lang="pl-PL" sz="2800" dirty="0">
              <a:latin typeface="+mj-lt"/>
              <a:ea typeface="+mj-ea"/>
              <a:cs typeface="+mj-cs"/>
            </a:endParaRPr>
          </a:p>
        </p:txBody>
      </p:sp>
    </p:spTree>
    <p:extLst>
      <p:ext uri="{BB962C8B-B14F-4D97-AF65-F5344CB8AC3E}">
        <p14:creationId xmlns:p14="http://schemas.microsoft.com/office/powerpoint/2010/main" val="3386003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The </a:t>
            </a:r>
            <a:r>
              <a:rPr lang="pl-PL" dirty="0" err="1" smtClean="0">
                <a:latin typeface="Times New Roman" panose="02020603050405020304" pitchFamily="18" charset="0"/>
                <a:cs typeface="Times New Roman" panose="02020603050405020304" pitchFamily="18" charset="0"/>
              </a:rPr>
              <a:t>national</a:t>
            </a:r>
            <a:r>
              <a:rPr lang="pl-PL" dirty="0" smtClean="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judges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perspective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Approach</a:t>
            </a:r>
            <a:r>
              <a:rPr lang="pl-PL" dirty="0">
                <a:latin typeface="Times New Roman" panose="02020603050405020304" pitchFamily="18" charset="0"/>
                <a:cs typeface="Times New Roman" panose="02020603050405020304" pitchFamily="18" charset="0"/>
              </a:rPr>
              <a:t> to </a:t>
            </a:r>
            <a:r>
              <a:rPr lang="pl-PL" dirty="0" err="1">
                <a:latin typeface="Times New Roman" panose="02020603050405020304" pitchFamily="18" charset="0"/>
                <a:cs typeface="Times New Roman" panose="02020603050405020304" pitchFamily="18" charset="0"/>
              </a:rPr>
              <a:t>judicial</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review</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Arial" charset="0"/>
              <a:buChar char="•"/>
            </a:pPr>
            <a:r>
              <a:rPr lang="en-US" sz="2450" dirty="0">
                <a:latin typeface="Times New Roman" panose="02020603050405020304" pitchFamily="18" charset="0"/>
                <a:cs typeface="Times New Roman" panose="02020603050405020304" pitchFamily="18" charset="0"/>
              </a:rPr>
              <a:t>Conditions for direct effect</a:t>
            </a:r>
          </a:p>
          <a:p>
            <a:pPr>
              <a:buClr>
                <a:srgbClr val="69AE00"/>
              </a:buClr>
              <a:buFont typeface="Arial" charset="0"/>
              <a:buChar char="•"/>
            </a:pPr>
            <a:r>
              <a:rPr lang="en-US" sz="2450" b="1" dirty="0" smtClean="0">
                <a:latin typeface="Times New Roman" panose="02020603050405020304" pitchFamily="18" charset="0"/>
                <a:cs typeface="Times New Roman" panose="02020603050405020304" pitchFamily="18" charset="0"/>
              </a:rPr>
              <a:t>Problem</a:t>
            </a:r>
            <a:r>
              <a:rPr lang="en-US" sz="2450" b="1" dirty="0">
                <a:latin typeface="Times New Roman" panose="02020603050405020304" pitchFamily="18" charset="0"/>
                <a:cs typeface="Times New Roman" panose="02020603050405020304" pitchFamily="18" charset="0"/>
              </a:rPr>
              <a:t>: </a:t>
            </a:r>
          </a:p>
          <a:p>
            <a:pPr>
              <a:buClr>
                <a:srgbClr val="69AE00"/>
              </a:buClr>
              <a:buFont typeface="Arial" charset="0"/>
              <a:buChar char="•"/>
            </a:pPr>
            <a:r>
              <a:rPr lang="en-US" sz="2450" dirty="0" smtClean="0">
                <a:latin typeface="Times New Roman" panose="02020603050405020304" pitchFamily="18" charset="0"/>
                <a:cs typeface="Times New Roman" panose="02020603050405020304" pitchFamily="18" charset="0"/>
              </a:rPr>
              <a:t>Some </a:t>
            </a:r>
            <a:r>
              <a:rPr lang="en-US" sz="2450" dirty="0">
                <a:latin typeface="Times New Roman" panose="02020603050405020304" pitchFamily="18" charset="0"/>
                <a:cs typeface="Times New Roman" panose="02020603050405020304" pitchFamily="18" charset="0"/>
              </a:rPr>
              <a:t>Treaty provisions drafted in general terms </a:t>
            </a:r>
            <a:r>
              <a:rPr lang="en-US" sz="2450" dirty="0" smtClean="0">
                <a:latin typeface="Times New Roman" panose="02020603050405020304" pitchFamily="18" charset="0"/>
                <a:cs typeface="Times New Roman" panose="02020603050405020304" pitchFamily="18" charset="0"/>
              </a:rPr>
              <a:t>and</a:t>
            </a:r>
            <a:r>
              <a:rPr lang="hu-HU" sz="2450" dirty="0" smtClean="0">
                <a:latin typeface="Times New Roman" panose="02020603050405020304" pitchFamily="18" charset="0"/>
                <a:cs typeface="Times New Roman" panose="02020603050405020304" pitchFamily="18" charset="0"/>
              </a:rPr>
              <a:t> </a:t>
            </a:r>
            <a:r>
              <a:rPr lang="hu-HU" sz="2450" dirty="0">
                <a:latin typeface="Times New Roman" panose="02020603050405020304" pitchFamily="18" charset="0"/>
                <a:cs typeface="Times New Roman" panose="02020603050405020304" pitchFamily="18" charset="0"/>
              </a:rPr>
              <a:t>n</a:t>
            </a:r>
            <a:r>
              <a:rPr lang="en-US" sz="2450" dirty="0" err="1" smtClean="0">
                <a:latin typeface="Times New Roman" panose="02020603050405020304" pitchFamily="18" charset="0"/>
                <a:cs typeface="Times New Roman" panose="02020603050405020304" pitchFamily="18" charset="0"/>
              </a:rPr>
              <a:t>ot</a:t>
            </a:r>
            <a:r>
              <a:rPr lang="en-US" sz="2450" dirty="0" smtClean="0">
                <a:latin typeface="Times New Roman" panose="02020603050405020304" pitchFamily="18" charset="0"/>
                <a:cs typeface="Times New Roman" panose="02020603050405020304" pitchFamily="18" charset="0"/>
              </a:rPr>
              <a:t> </a:t>
            </a:r>
            <a:r>
              <a:rPr lang="en-US" sz="2450" dirty="0">
                <a:latin typeface="Times New Roman" panose="02020603050405020304" pitchFamily="18" charset="0"/>
                <a:cs typeface="Times New Roman" panose="02020603050405020304" pitchFamily="18" charset="0"/>
              </a:rPr>
              <a:t>all are designed to be applied directly by national courts</a:t>
            </a:r>
          </a:p>
          <a:p>
            <a:pPr>
              <a:buClr>
                <a:srgbClr val="69AE00"/>
              </a:buClr>
              <a:buFont typeface="Arial" charset="0"/>
              <a:buChar char="•"/>
            </a:pPr>
            <a:r>
              <a:rPr lang="en-US" sz="2450" b="1" dirty="0" smtClean="0">
                <a:latin typeface="Times New Roman" panose="02020603050405020304" pitchFamily="18" charset="0"/>
                <a:cs typeface="Times New Roman" panose="02020603050405020304" pitchFamily="18" charset="0"/>
              </a:rPr>
              <a:t>Solution</a:t>
            </a:r>
            <a:r>
              <a:rPr lang="en-US" sz="2450" b="1" dirty="0">
                <a:latin typeface="Times New Roman" panose="02020603050405020304" pitchFamily="18" charset="0"/>
                <a:cs typeface="Times New Roman" panose="02020603050405020304" pitchFamily="18" charset="0"/>
              </a:rPr>
              <a:t>:</a:t>
            </a:r>
            <a:r>
              <a:rPr lang="en-US" sz="2450" dirty="0">
                <a:latin typeface="Times New Roman" panose="02020603050405020304" pitchFamily="18" charset="0"/>
                <a:cs typeface="Times New Roman" panose="02020603050405020304" pitchFamily="18" charset="0"/>
              </a:rPr>
              <a:t> ECJ established criteria for direct effect </a:t>
            </a:r>
          </a:p>
          <a:p>
            <a:pPr>
              <a:buClr>
                <a:srgbClr val="69AE00"/>
              </a:buClr>
              <a:buFont typeface="Arial" charset="0"/>
              <a:buChar char="•"/>
            </a:pPr>
            <a:r>
              <a:rPr lang="en-US" sz="2450" dirty="0">
                <a:latin typeface="Times New Roman" panose="02020603050405020304" pitchFamily="18" charset="0"/>
                <a:cs typeface="Times New Roman" panose="02020603050405020304" pitchFamily="18" charset="0"/>
              </a:rPr>
              <a:t>Essentially, the provision must be ‘self-executing’, i.e.:</a:t>
            </a:r>
          </a:p>
          <a:p>
            <a:pPr>
              <a:buClr>
                <a:srgbClr val="69AE00"/>
              </a:buClr>
              <a:buFont typeface="Arial" charset="0"/>
              <a:buChar char="•"/>
            </a:pPr>
            <a:r>
              <a:rPr lang="en-US" sz="2450" dirty="0" smtClean="0">
                <a:latin typeface="Times New Roman" panose="02020603050405020304" pitchFamily="18" charset="0"/>
                <a:cs typeface="Times New Roman" panose="02020603050405020304" pitchFamily="18" charset="0"/>
              </a:rPr>
              <a:t>Intended </a:t>
            </a:r>
            <a:r>
              <a:rPr lang="en-US" sz="2450" dirty="0">
                <a:latin typeface="Times New Roman" panose="02020603050405020304" pitchFamily="18" charset="0"/>
                <a:cs typeface="Times New Roman" panose="02020603050405020304" pitchFamily="18" charset="0"/>
              </a:rPr>
              <a:t>to confer rights to individuals</a:t>
            </a:r>
          </a:p>
          <a:p>
            <a:pPr>
              <a:buClr>
                <a:srgbClr val="69AE00"/>
              </a:buClr>
              <a:buFont typeface="Arial" charset="0"/>
              <a:buChar char="•"/>
            </a:pPr>
            <a:r>
              <a:rPr lang="en-US" sz="2450" dirty="0" smtClean="0">
                <a:latin typeface="Times New Roman" panose="02020603050405020304" pitchFamily="18" charset="0"/>
                <a:cs typeface="Times New Roman" panose="02020603050405020304" pitchFamily="18" charset="0"/>
              </a:rPr>
              <a:t>Sufficiently </a:t>
            </a:r>
            <a:r>
              <a:rPr lang="en-US" sz="2450" dirty="0">
                <a:latin typeface="Times New Roman" panose="02020603050405020304" pitchFamily="18" charset="0"/>
                <a:cs typeface="Times New Roman" panose="02020603050405020304" pitchFamily="18" charset="0"/>
              </a:rPr>
              <a:t>clear and precise</a:t>
            </a:r>
          </a:p>
          <a:p>
            <a:pPr>
              <a:buClr>
                <a:srgbClr val="69AE00"/>
              </a:buClr>
              <a:buFont typeface="Arial" charset="0"/>
              <a:buChar char="•"/>
            </a:pPr>
            <a:r>
              <a:rPr lang="en-US" sz="2450" dirty="0" smtClean="0">
                <a:latin typeface="Times New Roman" panose="02020603050405020304" pitchFamily="18" charset="0"/>
                <a:cs typeface="Times New Roman" panose="02020603050405020304" pitchFamily="18" charset="0"/>
              </a:rPr>
              <a:t>Unconditional</a:t>
            </a:r>
            <a:endParaRPr lang="hu-HU" sz="24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176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Arial" charset="0"/>
              <a:buChar char="•"/>
            </a:pPr>
            <a:r>
              <a:rPr lang="en-US" sz="2200" dirty="0"/>
              <a:t>The concept does not only deal with directives but with </a:t>
            </a:r>
            <a:r>
              <a:rPr lang="en-US" sz="2200" b="1" dirty="0"/>
              <a:t>all </a:t>
            </a:r>
            <a:r>
              <a:rPr lang="en-US" sz="2200" b="1" dirty="0" smtClean="0"/>
              <a:t>areas </a:t>
            </a:r>
            <a:r>
              <a:rPr lang="en-US" sz="2200" b="1" dirty="0"/>
              <a:t>of EU law</a:t>
            </a:r>
            <a:r>
              <a:rPr lang="en-US" sz="2200" dirty="0"/>
              <a:t> (Treaties, Regulations, Directives, </a:t>
            </a:r>
          </a:p>
          <a:p>
            <a:pPr marL="0" indent="0">
              <a:buClr>
                <a:srgbClr val="69AE00"/>
              </a:buClr>
              <a:buNone/>
            </a:pPr>
            <a:r>
              <a:rPr lang="hu-HU" sz="2200" dirty="0" smtClean="0"/>
              <a:t>    </a:t>
            </a:r>
            <a:r>
              <a:rPr lang="en-US" sz="2200" dirty="0" smtClean="0"/>
              <a:t>Decisions</a:t>
            </a:r>
            <a:r>
              <a:rPr lang="en-US" sz="2200" dirty="0"/>
              <a:t>)</a:t>
            </a:r>
          </a:p>
          <a:p>
            <a:pPr>
              <a:buClr>
                <a:srgbClr val="69AE00"/>
              </a:buClr>
              <a:buFont typeface="Arial" charset="0"/>
              <a:buChar char="•"/>
            </a:pPr>
            <a:r>
              <a:rPr lang="en-US" sz="2200" b="1" dirty="0" smtClean="0"/>
              <a:t>Regulations </a:t>
            </a:r>
            <a:r>
              <a:rPr lang="en-US" sz="2200" b="1" dirty="0"/>
              <a:t>and decisions</a:t>
            </a:r>
            <a:r>
              <a:rPr lang="en-US" sz="2200" dirty="0"/>
              <a:t>: direct </a:t>
            </a:r>
            <a:r>
              <a:rPr lang="en-US" sz="2200" dirty="0" smtClean="0"/>
              <a:t>effect</a:t>
            </a:r>
            <a:endParaRPr lang="en-US" sz="2200" dirty="0"/>
          </a:p>
          <a:p>
            <a:pPr>
              <a:buClr>
                <a:srgbClr val="69AE00"/>
              </a:buClr>
              <a:buFont typeface="Arial" charset="0"/>
              <a:buChar char="•"/>
            </a:pPr>
            <a:r>
              <a:rPr lang="en-US" sz="2200" dirty="0" smtClean="0"/>
              <a:t>Main </a:t>
            </a:r>
            <a:r>
              <a:rPr lang="en-US" sz="2200" dirty="0"/>
              <a:t>source of problems when applying direct </a:t>
            </a:r>
            <a:r>
              <a:rPr lang="en-US" sz="2200" dirty="0" smtClean="0"/>
              <a:t>effect:</a:t>
            </a:r>
            <a:r>
              <a:rPr lang="hu-HU" sz="2200" dirty="0" smtClean="0"/>
              <a:t> </a:t>
            </a:r>
            <a:r>
              <a:rPr lang="en-US" sz="2200" dirty="0" smtClean="0"/>
              <a:t>directives</a:t>
            </a:r>
            <a:endParaRPr lang="en-US" sz="2200" dirty="0"/>
          </a:p>
          <a:p>
            <a:pPr>
              <a:buClr>
                <a:srgbClr val="69AE00"/>
              </a:buClr>
              <a:buFont typeface="Arial" charset="0"/>
              <a:buChar char="•"/>
            </a:pPr>
            <a:r>
              <a:rPr lang="en-US" sz="2200" b="1" dirty="0" smtClean="0"/>
              <a:t>Conditions </a:t>
            </a:r>
            <a:r>
              <a:rPr lang="en-US" sz="2200" b="1" dirty="0"/>
              <a:t>for direct effect of directives</a:t>
            </a:r>
            <a:r>
              <a:rPr lang="en-US" sz="2200" dirty="0"/>
              <a:t>:</a:t>
            </a:r>
          </a:p>
          <a:p>
            <a:pPr>
              <a:buClr>
                <a:srgbClr val="69AE00"/>
              </a:buClr>
              <a:buFont typeface="Arial" charset="0"/>
              <a:buChar char="•"/>
            </a:pPr>
            <a:r>
              <a:rPr lang="en-US" sz="2200" dirty="0" smtClean="0"/>
              <a:t>Conditional </a:t>
            </a:r>
            <a:r>
              <a:rPr lang="en-US" sz="2200" dirty="0"/>
              <a:t>on transposition and </a:t>
            </a:r>
            <a:r>
              <a:rPr lang="en-US" sz="2200" dirty="0" smtClean="0"/>
              <a:t>implementation</a:t>
            </a:r>
            <a:endParaRPr lang="en-US" sz="2200" dirty="0"/>
          </a:p>
          <a:p>
            <a:pPr>
              <a:buClr>
                <a:srgbClr val="69AE00"/>
              </a:buClr>
              <a:buFont typeface="Arial" charset="0"/>
              <a:buChar char="•"/>
            </a:pPr>
            <a:r>
              <a:rPr lang="en-US" sz="2200" dirty="0" smtClean="0"/>
              <a:t>Directives </a:t>
            </a:r>
            <a:r>
              <a:rPr lang="en-US" sz="2200" dirty="0"/>
              <a:t>can only have vertical direct effect, </a:t>
            </a:r>
            <a:r>
              <a:rPr lang="en-US" sz="2200" dirty="0" smtClean="0"/>
              <a:t>n</a:t>
            </a:r>
            <a:r>
              <a:rPr lang="hu-HU" sz="2200" dirty="0" err="1" smtClean="0"/>
              <a:t>ot</a:t>
            </a:r>
            <a:r>
              <a:rPr lang="en-US" sz="2200" dirty="0" smtClean="0"/>
              <a:t> </a:t>
            </a:r>
            <a:r>
              <a:rPr lang="en-US" sz="2200" dirty="0"/>
              <a:t>horizontal</a:t>
            </a:r>
            <a:endParaRPr lang="hu-HU" sz="2200" dirty="0"/>
          </a:p>
        </p:txBody>
      </p:sp>
    </p:spTree>
    <p:extLst>
      <p:ext uri="{BB962C8B-B14F-4D97-AF65-F5344CB8AC3E}">
        <p14:creationId xmlns:p14="http://schemas.microsoft.com/office/powerpoint/2010/main" val="3584815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Arial" charset="0"/>
              <a:buChar char="•"/>
            </a:pPr>
            <a:r>
              <a:rPr lang="hu-HU" sz="3100" dirty="0" err="1" smtClean="0">
                <a:latin typeface="Times New Roman" panose="02020603050405020304" pitchFamily="18" charset="0"/>
                <a:cs typeface="Times New Roman" panose="02020603050405020304" pitchFamily="18" charset="0"/>
              </a:rPr>
              <a:t>Therefore</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the</a:t>
            </a:r>
            <a:r>
              <a:rPr lang="hu-HU" sz="3100" dirty="0" smtClean="0">
                <a:latin typeface="Times New Roman" panose="02020603050405020304" pitchFamily="18" charset="0"/>
                <a:cs typeface="Times New Roman" panose="02020603050405020304" pitchFamily="18" charset="0"/>
              </a:rPr>
              <a:t> </a:t>
            </a:r>
            <a:r>
              <a:rPr lang="hu-HU" sz="3100" dirty="0" err="1">
                <a:latin typeface="Times New Roman" panose="02020603050405020304" pitchFamily="18" charset="0"/>
                <a:cs typeface="Times New Roman" panose="02020603050405020304" pitchFamily="18" charset="0"/>
              </a:rPr>
              <a:t>national</a:t>
            </a:r>
            <a:r>
              <a:rPr lang="hu-HU" sz="3100" dirty="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judge</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became</a:t>
            </a:r>
            <a:r>
              <a:rPr lang="hu-HU" sz="3100" dirty="0" smtClean="0">
                <a:latin typeface="Times New Roman" panose="02020603050405020304" pitchFamily="18" charset="0"/>
                <a:cs typeface="Times New Roman" panose="02020603050405020304" pitchFamily="18" charset="0"/>
              </a:rPr>
              <a:t> </a:t>
            </a:r>
            <a:r>
              <a:rPr lang="hu-HU" sz="3100" b="1" dirty="0" smtClean="0">
                <a:latin typeface="Times New Roman" panose="02020603050405020304" pitchFamily="18" charset="0"/>
                <a:cs typeface="Times New Roman" panose="02020603050405020304" pitchFamily="18" charset="0"/>
              </a:rPr>
              <a:t>EU </a:t>
            </a:r>
            <a:r>
              <a:rPr lang="hu-HU" sz="3100" b="1" dirty="0" err="1">
                <a:latin typeface="Times New Roman" panose="02020603050405020304" pitchFamily="18" charset="0"/>
                <a:cs typeface="Times New Roman" panose="02020603050405020304" pitchFamily="18" charset="0"/>
              </a:rPr>
              <a:t>judge</a:t>
            </a:r>
            <a:endParaRPr lang="hu-HU" sz="3100" b="1" dirty="0">
              <a:latin typeface="Times New Roman" panose="02020603050405020304" pitchFamily="18" charset="0"/>
              <a:cs typeface="Times New Roman" panose="02020603050405020304" pitchFamily="18" charset="0"/>
            </a:endParaRPr>
          </a:p>
          <a:p>
            <a:pPr>
              <a:buClr>
                <a:srgbClr val="69AE00"/>
              </a:buClr>
              <a:buFont typeface="Arial" charset="0"/>
              <a:buChar char="•"/>
            </a:pPr>
            <a:r>
              <a:rPr lang="hu-HU" sz="3100" dirty="0" err="1">
                <a:latin typeface="Times New Roman" panose="02020603050405020304" pitchFamily="18" charset="0"/>
                <a:cs typeface="Times New Roman" panose="02020603050405020304" pitchFamily="18" charset="0"/>
              </a:rPr>
              <a:t>What</a:t>
            </a:r>
            <a:r>
              <a:rPr lang="hu-HU" sz="3100" dirty="0">
                <a:latin typeface="Times New Roman" panose="02020603050405020304" pitchFamily="18" charset="0"/>
                <a:cs typeface="Times New Roman" panose="02020603050405020304" pitchFamily="18" charset="0"/>
              </a:rPr>
              <a:t> </a:t>
            </a:r>
            <a:r>
              <a:rPr lang="hu-HU" sz="3100" dirty="0" err="1">
                <a:latin typeface="Times New Roman" panose="02020603050405020304" pitchFamily="18" charset="0"/>
                <a:cs typeface="Times New Roman" panose="02020603050405020304" pitchFamily="18" charset="0"/>
              </a:rPr>
              <a:t>are</a:t>
            </a:r>
            <a:r>
              <a:rPr lang="hu-HU" sz="3100" dirty="0">
                <a:latin typeface="Times New Roman" panose="02020603050405020304" pitchFamily="18" charset="0"/>
                <a:cs typeface="Times New Roman" panose="02020603050405020304" pitchFamily="18" charset="0"/>
              </a:rPr>
              <a:t> </a:t>
            </a:r>
            <a:r>
              <a:rPr lang="hu-HU" sz="3100" dirty="0" err="1">
                <a:latin typeface="Times New Roman" panose="02020603050405020304" pitchFamily="18" charset="0"/>
                <a:cs typeface="Times New Roman" panose="02020603050405020304" pitchFamily="18" charset="0"/>
              </a:rPr>
              <a:t>the</a:t>
            </a:r>
            <a:r>
              <a:rPr lang="hu-HU" sz="3100" dirty="0">
                <a:latin typeface="Times New Roman" panose="02020603050405020304" pitchFamily="18" charset="0"/>
                <a:cs typeface="Times New Roman" panose="02020603050405020304" pitchFamily="18" charset="0"/>
              </a:rPr>
              <a:t> </a:t>
            </a:r>
            <a:r>
              <a:rPr lang="hu-HU" sz="3100" dirty="0" err="1">
                <a:latin typeface="Times New Roman" panose="02020603050405020304" pitchFamily="18" charset="0"/>
                <a:cs typeface="Times New Roman" panose="02020603050405020304" pitchFamily="18" charset="0"/>
              </a:rPr>
              <a:t>actual</a:t>
            </a:r>
            <a:r>
              <a:rPr lang="hu-HU" sz="3100" dirty="0">
                <a:latin typeface="Times New Roman" panose="02020603050405020304" pitchFamily="18" charset="0"/>
                <a:cs typeface="Times New Roman" panose="02020603050405020304" pitchFamily="18" charset="0"/>
              </a:rPr>
              <a:t> </a:t>
            </a:r>
            <a:r>
              <a:rPr lang="hu-HU" sz="3100" dirty="0" err="1">
                <a:latin typeface="Times New Roman" panose="02020603050405020304" pitchFamily="18" charset="0"/>
                <a:cs typeface="Times New Roman" panose="02020603050405020304" pitchFamily="18" charset="0"/>
              </a:rPr>
              <a:t>obligations</a:t>
            </a:r>
            <a:r>
              <a:rPr lang="hu-HU" sz="3100" dirty="0">
                <a:latin typeface="Times New Roman" panose="02020603050405020304" pitchFamily="18" charset="0"/>
                <a:cs typeface="Times New Roman" panose="02020603050405020304" pitchFamily="18" charset="0"/>
              </a:rPr>
              <a:t>?</a:t>
            </a:r>
          </a:p>
          <a:p>
            <a:pPr>
              <a:buClr>
                <a:srgbClr val="69AE00"/>
              </a:buClr>
              <a:buFont typeface="Arial" charset="0"/>
              <a:buChar char="•"/>
            </a:pPr>
            <a:r>
              <a:rPr lang="hu-HU" sz="3100" b="1" dirty="0" err="1">
                <a:latin typeface="Times New Roman" panose="02020603050405020304" pitchFamily="18" charset="0"/>
                <a:cs typeface="Times New Roman" panose="02020603050405020304" pitchFamily="18" charset="0"/>
              </a:rPr>
              <a:t>Preliminary</a:t>
            </a:r>
            <a:r>
              <a:rPr lang="hu-HU" sz="3100" b="1" dirty="0">
                <a:latin typeface="Times New Roman" panose="02020603050405020304" pitchFamily="18" charset="0"/>
                <a:cs typeface="Times New Roman" panose="02020603050405020304" pitchFamily="18" charset="0"/>
              </a:rPr>
              <a:t> </a:t>
            </a:r>
            <a:r>
              <a:rPr lang="hu-HU" sz="3100" b="1" dirty="0" err="1">
                <a:latin typeface="Times New Roman" panose="02020603050405020304" pitchFamily="18" charset="0"/>
                <a:cs typeface="Times New Roman" panose="02020603050405020304" pitchFamily="18" charset="0"/>
              </a:rPr>
              <a:t>references</a:t>
            </a:r>
            <a:r>
              <a:rPr lang="hu-HU" sz="3100" dirty="0">
                <a:latin typeface="Times New Roman" panose="02020603050405020304" pitchFamily="18" charset="0"/>
                <a:cs typeface="Times New Roman" panose="02020603050405020304" pitchFamily="18" charset="0"/>
              </a:rPr>
              <a:t> </a:t>
            </a:r>
            <a:r>
              <a:rPr lang="hu-HU" sz="3100" dirty="0" err="1">
                <a:latin typeface="Times New Roman" panose="02020603050405020304" pitchFamily="18" charset="0"/>
                <a:cs typeface="Times New Roman" panose="02020603050405020304" pitchFamily="18" charset="0"/>
              </a:rPr>
              <a:t>under</a:t>
            </a:r>
            <a:r>
              <a:rPr lang="hu-HU" sz="3100" dirty="0">
                <a:latin typeface="Times New Roman" panose="02020603050405020304" pitchFamily="18" charset="0"/>
                <a:cs typeface="Times New Roman" panose="02020603050405020304" pitchFamily="18" charset="0"/>
              </a:rPr>
              <a:t> </a:t>
            </a:r>
            <a:r>
              <a:rPr lang="hu-HU" sz="3100" dirty="0" err="1">
                <a:latin typeface="Times New Roman" panose="02020603050405020304" pitchFamily="18" charset="0"/>
                <a:cs typeface="Times New Roman" panose="02020603050405020304" pitchFamily="18" charset="0"/>
              </a:rPr>
              <a:t>certain</a:t>
            </a:r>
            <a:r>
              <a:rPr lang="hu-HU" sz="3100" dirty="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conditions</a:t>
            </a:r>
            <a:endParaRPr lang="hu-HU" sz="3100" dirty="0" smtClean="0">
              <a:latin typeface="Times New Roman" panose="02020603050405020304" pitchFamily="18" charset="0"/>
              <a:cs typeface="Times New Roman" panose="02020603050405020304" pitchFamily="18" charset="0"/>
            </a:endParaRPr>
          </a:p>
          <a:p>
            <a:pPr>
              <a:buClr>
                <a:srgbClr val="69AE00"/>
              </a:buClr>
              <a:buFont typeface="Arial" charset="0"/>
              <a:buChar char="•"/>
            </a:pPr>
            <a:r>
              <a:rPr lang="hu-HU" sz="3100" dirty="0" err="1" smtClean="0">
                <a:latin typeface="Times New Roman" panose="02020603050405020304" pitchFamily="18" charset="0"/>
                <a:cs typeface="Times New Roman" panose="02020603050405020304" pitchFamily="18" charset="0"/>
              </a:rPr>
              <a:t>Give</a:t>
            </a:r>
            <a:r>
              <a:rPr lang="hu-HU" sz="3100" dirty="0" smtClean="0">
                <a:latin typeface="Times New Roman" panose="02020603050405020304" pitchFamily="18" charset="0"/>
                <a:cs typeface="Times New Roman" panose="02020603050405020304" pitchFamily="18" charset="0"/>
              </a:rPr>
              <a:t> </a:t>
            </a:r>
            <a:r>
              <a:rPr lang="hu-HU" sz="3100" b="1" dirty="0" err="1" smtClean="0">
                <a:latin typeface="Times New Roman" panose="02020603050405020304" pitchFamily="18" charset="0"/>
                <a:cs typeface="Times New Roman" panose="02020603050405020304" pitchFamily="18" charset="0"/>
              </a:rPr>
              <a:t>direct</a:t>
            </a:r>
            <a:r>
              <a:rPr lang="hu-HU" sz="3100" b="1" dirty="0" smtClean="0">
                <a:latin typeface="Times New Roman" panose="02020603050405020304" pitchFamily="18" charset="0"/>
                <a:cs typeface="Times New Roman" panose="02020603050405020304" pitchFamily="18" charset="0"/>
              </a:rPr>
              <a:t> </a:t>
            </a:r>
            <a:r>
              <a:rPr lang="hu-HU" sz="3100" b="1" dirty="0" err="1" smtClean="0">
                <a:latin typeface="Times New Roman" panose="02020603050405020304" pitchFamily="18" charset="0"/>
                <a:cs typeface="Times New Roman" panose="02020603050405020304" pitchFamily="18" charset="0"/>
              </a:rPr>
              <a:t>effect</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to</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certain</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provisions</a:t>
            </a:r>
            <a:r>
              <a:rPr lang="hu-HU" sz="3100" dirty="0" smtClean="0">
                <a:latin typeface="Times New Roman" panose="02020603050405020304" pitchFamily="18" charset="0"/>
                <a:cs typeface="Times New Roman" panose="02020603050405020304" pitchFamily="18" charset="0"/>
              </a:rPr>
              <a:t> of EU </a:t>
            </a:r>
            <a:r>
              <a:rPr lang="hu-HU" sz="3100" dirty="0" err="1" smtClean="0">
                <a:latin typeface="Times New Roman" panose="02020603050405020304" pitchFamily="18" charset="0"/>
                <a:cs typeface="Times New Roman" panose="02020603050405020304" pitchFamily="18" charset="0"/>
              </a:rPr>
              <a:t>law</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if</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conditions</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are</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fulfilled</a:t>
            </a:r>
            <a:endParaRPr lang="hu-HU" sz="3100" dirty="0" smtClean="0">
              <a:latin typeface="Times New Roman" panose="02020603050405020304" pitchFamily="18" charset="0"/>
              <a:cs typeface="Times New Roman" panose="02020603050405020304" pitchFamily="18" charset="0"/>
            </a:endParaRPr>
          </a:p>
          <a:p>
            <a:pPr>
              <a:buClr>
                <a:srgbClr val="69AE00"/>
              </a:buClr>
              <a:buFont typeface="Arial" charset="0"/>
              <a:buChar char="•"/>
            </a:pPr>
            <a:r>
              <a:rPr lang="hu-HU" sz="3100" dirty="0" smtClean="0">
                <a:latin typeface="Times New Roman" panose="02020603050405020304" pitchFamily="18" charset="0"/>
                <a:cs typeface="Times New Roman" panose="02020603050405020304" pitchFamily="18" charset="0"/>
              </a:rPr>
              <a:t>And </a:t>
            </a:r>
            <a:r>
              <a:rPr lang="hu-HU" sz="3100" dirty="0" err="1" smtClean="0">
                <a:latin typeface="Times New Roman" panose="02020603050405020304" pitchFamily="18" charset="0"/>
                <a:cs typeface="Times New Roman" panose="02020603050405020304" pitchFamily="18" charset="0"/>
              </a:rPr>
              <a:t>give</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also</a:t>
            </a:r>
            <a:r>
              <a:rPr lang="hu-HU" sz="3100" dirty="0" smtClean="0">
                <a:latin typeface="Times New Roman" panose="02020603050405020304" pitchFamily="18" charset="0"/>
                <a:cs typeface="Times New Roman" panose="02020603050405020304" pitchFamily="18" charset="0"/>
              </a:rPr>
              <a:t> </a:t>
            </a:r>
            <a:r>
              <a:rPr lang="hu-HU" sz="3100" b="1" dirty="0" err="1" smtClean="0">
                <a:latin typeface="Times New Roman" panose="02020603050405020304" pitchFamily="18" charset="0"/>
                <a:cs typeface="Times New Roman" panose="02020603050405020304" pitchFamily="18" charset="0"/>
              </a:rPr>
              <a:t>indirect</a:t>
            </a:r>
            <a:r>
              <a:rPr lang="hu-HU" sz="3100" b="1" dirty="0" smtClean="0">
                <a:latin typeface="Times New Roman" panose="02020603050405020304" pitchFamily="18" charset="0"/>
                <a:cs typeface="Times New Roman" panose="02020603050405020304" pitchFamily="18" charset="0"/>
              </a:rPr>
              <a:t> </a:t>
            </a:r>
            <a:r>
              <a:rPr lang="hu-HU" sz="3100" b="1" dirty="0" err="1" smtClean="0">
                <a:latin typeface="Times New Roman" panose="02020603050405020304" pitchFamily="18" charset="0"/>
                <a:cs typeface="Times New Roman" panose="02020603050405020304" pitchFamily="18" charset="0"/>
              </a:rPr>
              <a:t>effect</a:t>
            </a:r>
            <a:r>
              <a:rPr lang="hu-HU" sz="3100" dirty="0" smtClean="0">
                <a:latin typeface="Times New Roman" panose="02020603050405020304" pitchFamily="18" charset="0"/>
                <a:cs typeface="Times New Roman" panose="02020603050405020304" pitchFamily="18" charset="0"/>
              </a:rPr>
              <a:t> </a:t>
            </a:r>
            <a:r>
              <a:rPr lang="hu-HU" sz="3100" dirty="0" err="1" smtClean="0">
                <a:latin typeface="Times New Roman" panose="02020603050405020304" pitchFamily="18" charset="0"/>
                <a:cs typeface="Times New Roman" panose="02020603050405020304" pitchFamily="18" charset="0"/>
              </a:rPr>
              <a:t>to</a:t>
            </a:r>
            <a:r>
              <a:rPr lang="hu-HU" sz="3100" dirty="0" smtClean="0">
                <a:latin typeface="Times New Roman" panose="02020603050405020304" pitchFamily="18" charset="0"/>
                <a:cs typeface="Times New Roman" panose="02020603050405020304" pitchFamily="18" charset="0"/>
              </a:rPr>
              <a:t> EU </a:t>
            </a:r>
            <a:r>
              <a:rPr lang="hu-HU" sz="3100" dirty="0" err="1" smtClean="0">
                <a:latin typeface="Times New Roman" panose="02020603050405020304" pitchFamily="18" charset="0"/>
                <a:cs typeface="Times New Roman" panose="02020603050405020304" pitchFamily="18" charset="0"/>
              </a:rPr>
              <a:t>law</a:t>
            </a:r>
            <a:endParaRPr lang="hu-HU" sz="3100" dirty="0" smtClean="0">
              <a:latin typeface="Times New Roman" panose="02020603050405020304" pitchFamily="18" charset="0"/>
              <a:cs typeface="Times New Roman" panose="02020603050405020304" pitchFamily="18" charset="0"/>
            </a:endParaRPr>
          </a:p>
          <a:p>
            <a:pPr>
              <a:buClr>
                <a:srgbClr val="69AE00"/>
              </a:buClr>
              <a:buFont typeface="Arial" charset="0"/>
              <a:buChar char="•"/>
            </a:pPr>
            <a:endParaRPr lang="hu-HU" sz="2200" dirty="0"/>
          </a:p>
        </p:txBody>
      </p:sp>
    </p:spTree>
    <p:extLst>
      <p:ext uri="{BB962C8B-B14F-4D97-AF65-F5344CB8AC3E}">
        <p14:creationId xmlns:p14="http://schemas.microsoft.com/office/powerpoint/2010/main" val="2550208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None/>
            </a:pPr>
            <a:r>
              <a:rPr lang="hu-HU" sz="2300" dirty="0" err="1" smtClean="0"/>
              <a:t>What</a:t>
            </a:r>
            <a:r>
              <a:rPr lang="hu-HU" sz="2300" dirty="0" smtClean="0"/>
              <a:t> is </a:t>
            </a:r>
            <a:r>
              <a:rPr lang="hu-HU" sz="2300" dirty="0" err="1" smtClean="0"/>
              <a:t>indirect</a:t>
            </a:r>
            <a:r>
              <a:rPr lang="hu-HU" sz="2300" dirty="0" smtClean="0"/>
              <a:t> </a:t>
            </a:r>
            <a:r>
              <a:rPr lang="hu-HU" sz="2300" dirty="0" err="1" smtClean="0"/>
              <a:t>effect</a:t>
            </a:r>
            <a:r>
              <a:rPr lang="hu-HU" sz="2300" dirty="0" smtClean="0"/>
              <a:t>?</a:t>
            </a:r>
          </a:p>
          <a:p>
            <a:pPr>
              <a:buClr>
                <a:srgbClr val="69AE00"/>
              </a:buClr>
              <a:buFont typeface="Wingdings" panose="05000000000000000000" pitchFamily="2" charset="2"/>
              <a:buChar char="q"/>
            </a:pPr>
            <a:r>
              <a:rPr lang="hu-HU" sz="2300" dirty="0" err="1" smtClean="0"/>
              <a:t>It</a:t>
            </a:r>
            <a:r>
              <a:rPr lang="hu-HU" sz="2300" dirty="0" smtClean="0"/>
              <a:t> </a:t>
            </a:r>
            <a:r>
              <a:rPr lang="hu-HU" sz="2300" dirty="0" err="1" smtClean="0"/>
              <a:t>means</a:t>
            </a:r>
            <a:r>
              <a:rPr lang="hu-HU" sz="2300" dirty="0" smtClean="0"/>
              <a:t> </a:t>
            </a:r>
            <a:r>
              <a:rPr lang="hu-HU" sz="2300" dirty="0" err="1" smtClean="0"/>
              <a:t>that</a:t>
            </a:r>
            <a:r>
              <a:rPr lang="hu-HU" sz="2300" dirty="0" smtClean="0"/>
              <a:t> </a:t>
            </a:r>
            <a:r>
              <a:rPr lang="hu-HU" sz="2300" dirty="0" err="1" smtClean="0"/>
              <a:t>even</a:t>
            </a:r>
            <a:r>
              <a:rPr lang="hu-HU" sz="2300" dirty="0" smtClean="0"/>
              <a:t> </a:t>
            </a:r>
            <a:r>
              <a:rPr lang="hu-HU" sz="2300" dirty="0" err="1" smtClean="0"/>
              <a:t>in</a:t>
            </a:r>
            <a:r>
              <a:rPr lang="hu-HU" sz="2300" dirty="0" smtClean="0"/>
              <a:t> </a:t>
            </a:r>
            <a:r>
              <a:rPr lang="hu-HU" sz="2300" dirty="0" err="1" smtClean="0"/>
              <a:t>cases</a:t>
            </a:r>
            <a:r>
              <a:rPr lang="hu-HU" sz="2300" dirty="0" smtClean="0"/>
              <a:t> </a:t>
            </a:r>
            <a:r>
              <a:rPr lang="hu-HU" sz="2300" dirty="0" err="1" smtClean="0"/>
              <a:t>where</a:t>
            </a:r>
            <a:r>
              <a:rPr lang="hu-HU" sz="2300" dirty="0" smtClean="0"/>
              <a:t> </a:t>
            </a:r>
            <a:r>
              <a:rPr lang="hu-HU" sz="2300" dirty="0" err="1" smtClean="0"/>
              <a:t>there</a:t>
            </a:r>
            <a:r>
              <a:rPr lang="hu-HU" sz="2300" dirty="0" smtClean="0"/>
              <a:t> is no </a:t>
            </a:r>
            <a:r>
              <a:rPr lang="hu-HU" sz="2300" dirty="0" err="1" smtClean="0"/>
              <a:t>clear</a:t>
            </a:r>
            <a:r>
              <a:rPr lang="hu-HU" sz="2300" dirty="0" smtClean="0"/>
              <a:t> </a:t>
            </a:r>
            <a:r>
              <a:rPr lang="hu-HU" sz="2300" dirty="0" err="1" smtClean="0"/>
              <a:t>provision</a:t>
            </a:r>
            <a:r>
              <a:rPr lang="hu-HU" sz="2300" dirty="0"/>
              <a:t> </a:t>
            </a:r>
            <a:r>
              <a:rPr lang="hu-HU" sz="2300" dirty="0" err="1" smtClean="0"/>
              <a:t>for</a:t>
            </a:r>
            <a:r>
              <a:rPr lang="hu-HU" sz="2300" dirty="0" smtClean="0"/>
              <a:t> </a:t>
            </a:r>
            <a:r>
              <a:rPr lang="hu-HU" sz="2300" dirty="0" err="1" smtClean="0"/>
              <a:t>instance</a:t>
            </a:r>
            <a:r>
              <a:rPr lang="hu-HU" sz="2300" dirty="0" smtClean="0"/>
              <a:t> </a:t>
            </a:r>
            <a:r>
              <a:rPr lang="hu-HU" sz="2300" dirty="0" err="1" smtClean="0"/>
              <a:t>by</a:t>
            </a:r>
            <a:r>
              <a:rPr lang="hu-HU" sz="2300" dirty="0" smtClean="0"/>
              <a:t> a </a:t>
            </a:r>
            <a:r>
              <a:rPr lang="hu-HU" sz="2300" dirty="0" err="1" smtClean="0"/>
              <a:t>Directive</a:t>
            </a:r>
            <a:endParaRPr lang="hu-HU" sz="2300" dirty="0" smtClean="0"/>
          </a:p>
          <a:p>
            <a:pPr>
              <a:buClr>
                <a:srgbClr val="69AE00"/>
              </a:buClr>
              <a:buFont typeface="Wingdings" panose="05000000000000000000" pitchFamily="2" charset="2"/>
              <a:buChar char="q"/>
            </a:pPr>
            <a:r>
              <a:rPr lang="hu-HU" sz="2300" dirty="0" smtClean="0"/>
              <a:t>The </a:t>
            </a:r>
            <a:r>
              <a:rPr lang="hu-HU" sz="2300" dirty="0" err="1" smtClean="0"/>
              <a:t>judge</a:t>
            </a:r>
            <a:r>
              <a:rPr lang="hu-HU" sz="2300" dirty="0" smtClean="0"/>
              <a:t> is </a:t>
            </a:r>
            <a:r>
              <a:rPr lang="hu-HU" sz="2300" dirty="0" err="1" smtClean="0"/>
              <a:t>still</a:t>
            </a:r>
            <a:r>
              <a:rPr lang="hu-HU" sz="2300" dirty="0" smtClean="0"/>
              <a:t> </a:t>
            </a:r>
            <a:r>
              <a:rPr lang="hu-HU" sz="2300" dirty="0" err="1" smtClean="0"/>
              <a:t>obliged</a:t>
            </a:r>
            <a:r>
              <a:rPr lang="hu-HU" sz="2300" dirty="0" smtClean="0"/>
              <a:t> </a:t>
            </a:r>
            <a:r>
              <a:rPr lang="hu-HU" sz="2300" dirty="0" err="1" smtClean="0"/>
              <a:t>to</a:t>
            </a:r>
            <a:r>
              <a:rPr lang="hu-HU" sz="2300" dirty="0" smtClean="0"/>
              <a:t> </a:t>
            </a:r>
            <a:r>
              <a:rPr lang="hu-HU" sz="2300" dirty="0" err="1" smtClean="0"/>
              <a:t>ensure</a:t>
            </a:r>
            <a:r>
              <a:rPr lang="hu-HU" sz="2300" dirty="0" smtClean="0"/>
              <a:t> </a:t>
            </a:r>
            <a:r>
              <a:rPr lang="hu-HU" sz="2300" dirty="0" err="1" smtClean="0"/>
              <a:t>that</a:t>
            </a:r>
            <a:r>
              <a:rPr lang="hu-HU" sz="2300" dirty="0" smtClean="0"/>
              <a:t> </a:t>
            </a:r>
            <a:r>
              <a:rPr lang="hu-HU" sz="2300" dirty="0" err="1" smtClean="0"/>
              <a:t>the</a:t>
            </a:r>
            <a:r>
              <a:rPr lang="hu-HU" sz="2300" dirty="0" smtClean="0"/>
              <a:t> </a:t>
            </a:r>
            <a:r>
              <a:rPr lang="hu-HU" sz="2300" dirty="0" err="1" smtClean="0"/>
              <a:t>objectives</a:t>
            </a:r>
            <a:r>
              <a:rPr lang="hu-HU" sz="2300" dirty="0" smtClean="0"/>
              <a:t> of </a:t>
            </a:r>
            <a:r>
              <a:rPr lang="hu-HU" sz="2300" dirty="0" err="1" smtClean="0"/>
              <a:t>the</a:t>
            </a:r>
            <a:r>
              <a:rPr lang="hu-HU" sz="2300" dirty="0" smtClean="0"/>
              <a:t> </a:t>
            </a:r>
            <a:r>
              <a:rPr lang="hu-HU" sz="2300" dirty="0" err="1" smtClean="0"/>
              <a:t>instrument</a:t>
            </a:r>
            <a:r>
              <a:rPr lang="hu-HU" sz="2300" dirty="0" smtClean="0"/>
              <a:t> is </a:t>
            </a:r>
            <a:r>
              <a:rPr lang="hu-HU" sz="2300" dirty="0" err="1" smtClean="0"/>
              <a:t>fulfilled</a:t>
            </a:r>
            <a:r>
              <a:rPr lang="hu-HU" sz="2300" dirty="0" smtClean="0"/>
              <a:t> (</a:t>
            </a:r>
            <a:r>
              <a:rPr lang="hu-HU" sz="2300" dirty="0" err="1" smtClean="0"/>
              <a:t>useful</a:t>
            </a:r>
            <a:r>
              <a:rPr lang="hu-HU" sz="2300" dirty="0" smtClean="0"/>
              <a:t> </a:t>
            </a:r>
            <a:r>
              <a:rPr lang="hu-HU" sz="2300" dirty="0" err="1" smtClean="0"/>
              <a:t>effect</a:t>
            </a:r>
            <a:r>
              <a:rPr lang="hu-HU" sz="2300" dirty="0" smtClean="0"/>
              <a:t>)</a:t>
            </a:r>
          </a:p>
          <a:p>
            <a:pPr>
              <a:buClr>
                <a:srgbClr val="69AE00"/>
              </a:buClr>
              <a:buFont typeface="Wingdings" panose="05000000000000000000" pitchFamily="2" charset="2"/>
              <a:buChar char="q"/>
            </a:pPr>
            <a:r>
              <a:rPr lang="hu-HU" sz="2300" dirty="0" err="1" smtClean="0"/>
              <a:t>This</a:t>
            </a:r>
            <a:r>
              <a:rPr lang="hu-HU" sz="2300" dirty="0" smtClean="0"/>
              <a:t> </a:t>
            </a:r>
            <a:r>
              <a:rPr lang="hu-HU" sz="2300" dirty="0" err="1" smtClean="0"/>
              <a:t>can</a:t>
            </a:r>
            <a:r>
              <a:rPr lang="hu-HU" sz="2300" dirty="0" smtClean="0"/>
              <a:t> be </a:t>
            </a:r>
            <a:r>
              <a:rPr lang="hu-HU" sz="2300" dirty="0" err="1" smtClean="0"/>
              <a:t>done</a:t>
            </a:r>
            <a:r>
              <a:rPr lang="hu-HU" sz="2300" dirty="0" smtClean="0"/>
              <a:t> </a:t>
            </a:r>
            <a:r>
              <a:rPr lang="hu-HU" sz="2300" dirty="0" err="1" smtClean="0"/>
              <a:t>in</a:t>
            </a:r>
            <a:r>
              <a:rPr lang="hu-HU" sz="2300" dirty="0" smtClean="0"/>
              <a:t> a </a:t>
            </a:r>
            <a:r>
              <a:rPr lang="hu-HU" sz="2300" dirty="0" err="1" smtClean="0"/>
              <a:t>number</a:t>
            </a:r>
            <a:r>
              <a:rPr lang="hu-HU" sz="2300" dirty="0" smtClean="0"/>
              <a:t> of </a:t>
            </a:r>
            <a:r>
              <a:rPr lang="hu-HU" sz="2300" dirty="0" err="1" smtClean="0"/>
              <a:t>ways</a:t>
            </a:r>
            <a:endParaRPr lang="hu-HU" sz="2300" dirty="0" smtClean="0"/>
          </a:p>
          <a:p>
            <a:pPr>
              <a:buClr>
                <a:srgbClr val="69AE00"/>
              </a:buClr>
              <a:buFont typeface="Wingdings" panose="05000000000000000000" pitchFamily="2" charset="2"/>
              <a:buChar char="q"/>
            </a:pPr>
            <a:r>
              <a:rPr lang="hu-HU" sz="2300" dirty="0" err="1" smtClean="0"/>
              <a:t>There</a:t>
            </a:r>
            <a:r>
              <a:rPr lang="hu-HU" sz="2300" dirty="0" smtClean="0"/>
              <a:t> </a:t>
            </a:r>
            <a:r>
              <a:rPr lang="hu-HU" sz="2300" dirty="0" err="1" smtClean="0"/>
              <a:t>are</a:t>
            </a:r>
            <a:r>
              <a:rPr lang="hu-HU" sz="2300" dirty="0" smtClean="0"/>
              <a:t> a </a:t>
            </a:r>
            <a:r>
              <a:rPr lang="hu-HU" sz="2300" dirty="0" err="1" smtClean="0"/>
              <a:t>number</a:t>
            </a:r>
            <a:r>
              <a:rPr lang="hu-HU" sz="2300" dirty="0" smtClean="0"/>
              <a:t> of </a:t>
            </a:r>
            <a:r>
              <a:rPr lang="hu-HU" sz="2300" dirty="0" err="1" smtClean="0"/>
              <a:t>rulings</a:t>
            </a:r>
            <a:r>
              <a:rPr lang="hu-HU" sz="2300" dirty="0" smtClean="0"/>
              <a:t> </a:t>
            </a:r>
            <a:r>
              <a:rPr lang="hu-HU" sz="2300" dirty="0" err="1" smtClean="0"/>
              <a:t>that</a:t>
            </a:r>
            <a:r>
              <a:rPr lang="hu-HU" sz="2300" dirty="0" smtClean="0"/>
              <a:t> </a:t>
            </a:r>
            <a:r>
              <a:rPr lang="hu-HU" sz="2300" dirty="0" err="1" smtClean="0"/>
              <a:t>give</a:t>
            </a:r>
            <a:r>
              <a:rPr lang="hu-HU" sz="2300" dirty="0" smtClean="0"/>
              <a:t> more </a:t>
            </a:r>
            <a:r>
              <a:rPr lang="hu-HU" sz="2300" dirty="0" err="1" smtClean="0"/>
              <a:t>details</a:t>
            </a:r>
            <a:r>
              <a:rPr lang="hu-HU" sz="2300" dirty="0" smtClean="0"/>
              <a:t> (</a:t>
            </a:r>
            <a:r>
              <a:rPr lang="hu-HU" sz="2400" dirty="0" smtClean="0"/>
              <a:t>Becker 8/81, </a:t>
            </a:r>
            <a:r>
              <a:rPr lang="hu-HU" sz="2400" dirty="0" err="1" smtClean="0"/>
              <a:t>Kraaijeveld</a:t>
            </a:r>
            <a:r>
              <a:rPr lang="hu-HU" sz="2400" dirty="0" smtClean="0"/>
              <a:t> </a:t>
            </a:r>
            <a:r>
              <a:rPr lang="pt-PT" sz="2400" dirty="0" smtClean="0"/>
              <a:t>C-72/95</a:t>
            </a:r>
            <a:r>
              <a:rPr lang="hu-HU" sz="2400" dirty="0" smtClean="0"/>
              <a:t>, </a:t>
            </a:r>
            <a:r>
              <a:rPr lang="hu-HU" sz="2400" dirty="0" err="1" smtClean="0"/>
              <a:t>Linster</a:t>
            </a:r>
            <a:r>
              <a:rPr lang="hu-HU" sz="2400" dirty="0" smtClean="0"/>
              <a:t> </a:t>
            </a:r>
            <a:r>
              <a:rPr lang="en-GB" sz="2400" dirty="0" smtClean="0"/>
              <a:t>C-287/98</a:t>
            </a:r>
            <a:r>
              <a:rPr lang="hu-HU" sz="2400" dirty="0" smtClean="0"/>
              <a:t>, AG </a:t>
            </a:r>
            <a:r>
              <a:rPr lang="hu-HU" sz="2400" dirty="0" err="1" smtClean="0"/>
              <a:t>Leger</a:t>
            </a:r>
            <a:r>
              <a:rPr lang="hu-HU" sz="2400" dirty="0" smtClean="0"/>
              <a:t>)</a:t>
            </a:r>
          </a:p>
          <a:p>
            <a:pPr marL="0" indent="0">
              <a:buClr>
                <a:srgbClr val="69AE00"/>
              </a:buClr>
              <a:buNone/>
            </a:pPr>
            <a:r>
              <a:rPr lang="hu-HU" sz="2400" dirty="0" smtClean="0"/>
              <a:t>  </a:t>
            </a:r>
            <a:endParaRPr lang="fr-FR" sz="2300" dirty="0"/>
          </a:p>
        </p:txBody>
      </p:sp>
    </p:spTree>
    <p:extLst>
      <p:ext uri="{BB962C8B-B14F-4D97-AF65-F5344CB8AC3E}">
        <p14:creationId xmlns:p14="http://schemas.microsoft.com/office/powerpoint/2010/main" val="4246832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Wingdings" panose="05000000000000000000" pitchFamily="2" charset="2"/>
              <a:buChar char="q"/>
            </a:pPr>
            <a:r>
              <a:rPr lang="hu-HU" sz="2250" dirty="0" err="1" smtClean="0"/>
              <a:t>Essentially</a:t>
            </a:r>
            <a:r>
              <a:rPr lang="hu-HU" sz="2250" dirty="0" smtClean="0"/>
              <a:t> </a:t>
            </a:r>
            <a:r>
              <a:rPr lang="hu-HU" sz="2250" dirty="0" err="1" smtClean="0"/>
              <a:t>this</a:t>
            </a:r>
            <a:r>
              <a:rPr lang="hu-HU" sz="2250" dirty="0" smtClean="0"/>
              <a:t> </a:t>
            </a:r>
            <a:r>
              <a:rPr lang="hu-HU" sz="2250" dirty="0" err="1" smtClean="0"/>
              <a:t>means</a:t>
            </a:r>
            <a:r>
              <a:rPr lang="hu-HU" sz="2250" dirty="0" smtClean="0"/>
              <a:t> </a:t>
            </a:r>
            <a:r>
              <a:rPr lang="hu-HU" sz="2250" dirty="0" err="1" smtClean="0"/>
              <a:t>that</a:t>
            </a:r>
            <a:r>
              <a:rPr lang="hu-HU" sz="2250" dirty="0" smtClean="0"/>
              <a:t> </a:t>
            </a:r>
            <a:r>
              <a:rPr lang="hu-HU" sz="2250" dirty="0" err="1" smtClean="0"/>
              <a:t>citizens</a:t>
            </a:r>
            <a:r>
              <a:rPr lang="hu-HU" sz="2250" dirty="0" smtClean="0"/>
              <a:t> </a:t>
            </a:r>
            <a:r>
              <a:rPr lang="hu-HU" sz="2250" dirty="0" err="1"/>
              <a:t>who</a:t>
            </a:r>
            <a:r>
              <a:rPr lang="hu-HU" sz="2250" dirty="0"/>
              <a:t> </a:t>
            </a:r>
            <a:r>
              <a:rPr lang="hu-HU" sz="2250" dirty="0" err="1"/>
              <a:t>should</a:t>
            </a:r>
            <a:r>
              <a:rPr lang="hu-HU" sz="2250" dirty="0"/>
              <a:t> </a:t>
            </a:r>
            <a:r>
              <a:rPr lang="hu-HU" sz="2250" dirty="0" err="1"/>
              <a:t>have</a:t>
            </a:r>
            <a:r>
              <a:rPr lang="hu-HU" sz="2250" dirty="0"/>
              <a:t> had a </a:t>
            </a:r>
            <a:r>
              <a:rPr lang="hu-HU" sz="2250" dirty="0" smtClean="0"/>
              <a:t>right </a:t>
            </a:r>
            <a:r>
              <a:rPr lang="hu-HU" sz="2250" dirty="0" err="1" smtClean="0"/>
              <a:t>ensured</a:t>
            </a:r>
            <a:r>
              <a:rPr lang="hu-HU" sz="2250" dirty="0" smtClean="0"/>
              <a:t> </a:t>
            </a:r>
            <a:r>
              <a:rPr lang="hu-HU" sz="2250" dirty="0" err="1" smtClean="0"/>
              <a:t>in</a:t>
            </a:r>
            <a:r>
              <a:rPr lang="hu-HU" sz="2250" dirty="0" smtClean="0"/>
              <a:t> </a:t>
            </a:r>
            <a:r>
              <a:rPr lang="hu-HU" sz="2250" dirty="0" err="1" smtClean="0"/>
              <a:t>national</a:t>
            </a:r>
            <a:r>
              <a:rPr lang="hu-HU" sz="2250" dirty="0" smtClean="0"/>
              <a:t> </a:t>
            </a:r>
            <a:r>
              <a:rPr lang="hu-HU" sz="2250" dirty="0" err="1" smtClean="0"/>
              <a:t>law</a:t>
            </a:r>
            <a:r>
              <a:rPr lang="hu-HU" sz="2250" dirty="0" smtClean="0"/>
              <a:t>, </a:t>
            </a:r>
            <a:r>
              <a:rPr lang="hu-HU" sz="2250" dirty="0" err="1" smtClean="0"/>
              <a:t>based</a:t>
            </a:r>
            <a:r>
              <a:rPr lang="hu-HU" sz="2250" dirty="0" smtClean="0"/>
              <a:t> </a:t>
            </a:r>
            <a:r>
              <a:rPr lang="hu-HU" sz="2250" dirty="0" err="1" smtClean="0"/>
              <a:t>on</a:t>
            </a:r>
            <a:r>
              <a:rPr lang="hu-HU" sz="2250" dirty="0" smtClean="0"/>
              <a:t> EU </a:t>
            </a:r>
            <a:r>
              <a:rPr lang="hu-HU" sz="2250" dirty="0" err="1" smtClean="0"/>
              <a:t>law</a:t>
            </a:r>
            <a:r>
              <a:rPr lang="hu-HU" sz="2250" dirty="0" smtClean="0"/>
              <a:t>, </a:t>
            </a:r>
            <a:r>
              <a:rPr lang="hu-HU" sz="2250" dirty="0" err="1"/>
              <a:t>but</a:t>
            </a:r>
            <a:r>
              <a:rPr lang="hu-HU" sz="2250" dirty="0"/>
              <a:t> </a:t>
            </a:r>
            <a:r>
              <a:rPr lang="hu-HU" sz="2250" dirty="0" err="1"/>
              <a:t>due</a:t>
            </a:r>
            <a:r>
              <a:rPr lang="hu-HU" sz="2250" dirty="0"/>
              <a:t> </a:t>
            </a:r>
            <a:r>
              <a:rPr lang="hu-HU" sz="2250" dirty="0" err="1"/>
              <a:t>to</a:t>
            </a:r>
            <a:r>
              <a:rPr lang="hu-HU" sz="2250" dirty="0"/>
              <a:t> </a:t>
            </a:r>
            <a:r>
              <a:rPr lang="hu-HU" sz="2250" dirty="0" err="1" smtClean="0"/>
              <a:t>inapproriate</a:t>
            </a:r>
            <a:r>
              <a:rPr lang="hu-HU" sz="2250" dirty="0" smtClean="0"/>
              <a:t> </a:t>
            </a:r>
            <a:r>
              <a:rPr lang="hu-HU" sz="2250" dirty="0" err="1" smtClean="0"/>
              <a:t>transposition</a:t>
            </a:r>
            <a:r>
              <a:rPr lang="hu-HU" sz="2250" dirty="0" smtClean="0"/>
              <a:t> </a:t>
            </a:r>
            <a:r>
              <a:rPr lang="hu-HU" sz="2250" dirty="0" err="1" smtClean="0"/>
              <a:t>by</a:t>
            </a:r>
            <a:r>
              <a:rPr lang="hu-HU" sz="2250" dirty="0" smtClean="0"/>
              <a:t> MS </a:t>
            </a:r>
            <a:r>
              <a:rPr lang="hu-HU" sz="2250" dirty="0" err="1"/>
              <a:t>should</a:t>
            </a:r>
            <a:r>
              <a:rPr lang="hu-HU" sz="2250" dirty="0"/>
              <a:t> </a:t>
            </a:r>
            <a:r>
              <a:rPr lang="hu-HU" sz="2250" dirty="0" err="1"/>
              <a:t>not</a:t>
            </a:r>
            <a:r>
              <a:rPr lang="hu-HU" sz="2250" dirty="0"/>
              <a:t> be </a:t>
            </a:r>
            <a:r>
              <a:rPr lang="hu-HU" sz="2250" dirty="0" err="1"/>
              <a:t>in</a:t>
            </a:r>
            <a:r>
              <a:rPr lang="hu-HU" sz="2250" dirty="0"/>
              <a:t> a less </a:t>
            </a:r>
            <a:r>
              <a:rPr lang="hu-HU" sz="2250" dirty="0" err="1"/>
              <a:t>favourable</a:t>
            </a:r>
            <a:r>
              <a:rPr lang="hu-HU" sz="2250" dirty="0"/>
              <a:t> </a:t>
            </a:r>
            <a:r>
              <a:rPr lang="hu-HU" sz="2250" dirty="0" err="1" smtClean="0"/>
              <a:t>situation</a:t>
            </a:r>
            <a:r>
              <a:rPr lang="hu-HU" sz="2250" dirty="0" smtClean="0"/>
              <a:t>.</a:t>
            </a:r>
            <a:endParaRPr lang="hu-HU" sz="2250" dirty="0"/>
          </a:p>
          <a:p>
            <a:pPr>
              <a:buClr>
                <a:srgbClr val="69AE00"/>
              </a:buClr>
              <a:buFont typeface="Wingdings" panose="05000000000000000000" pitchFamily="2" charset="2"/>
              <a:buChar char="q"/>
            </a:pPr>
            <a:r>
              <a:rPr lang="hu-HU" sz="2250" dirty="0" err="1" smtClean="0"/>
              <a:t>There</a:t>
            </a:r>
            <a:r>
              <a:rPr lang="hu-HU" sz="2250" dirty="0" smtClean="0"/>
              <a:t> </a:t>
            </a:r>
            <a:r>
              <a:rPr lang="hu-HU" sz="2250" dirty="0" err="1" smtClean="0"/>
              <a:t>are</a:t>
            </a:r>
            <a:r>
              <a:rPr lang="hu-HU" sz="2250" dirty="0" smtClean="0"/>
              <a:t> a </a:t>
            </a:r>
            <a:r>
              <a:rPr lang="hu-HU" sz="2250" dirty="0" err="1" smtClean="0"/>
              <a:t>number</a:t>
            </a:r>
            <a:r>
              <a:rPr lang="hu-HU" sz="2250" dirty="0" smtClean="0"/>
              <a:t> of </a:t>
            </a:r>
            <a:r>
              <a:rPr lang="hu-HU" sz="2250" dirty="0" err="1" smtClean="0"/>
              <a:t>pleadings</a:t>
            </a:r>
            <a:r>
              <a:rPr lang="hu-HU" sz="2250" dirty="0" smtClean="0"/>
              <a:t> </a:t>
            </a:r>
            <a:r>
              <a:rPr lang="hu-HU" sz="2250" dirty="0" err="1" smtClean="0"/>
              <a:t>possible</a:t>
            </a:r>
            <a:r>
              <a:rPr lang="hu-HU" sz="2250" dirty="0" smtClean="0"/>
              <a:t> </a:t>
            </a:r>
            <a:r>
              <a:rPr lang="hu-HU" sz="2250" dirty="0" err="1" smtClean="0"/>
              <a:t>to</a:t>
            </a:r>
            <a:r>
              <a:rPr lang="hu-HU" sz="2250" dirty="0" smtClean="0"/>
              <a:t> </a:t>
            </a:r>
            <a:r>
              <a:rPr lang="hu-HU" sz="2250" dirty="0" err="1" smtClean="0"/>
              <a:t>remedy</a:t>
            </a:r>
            <a:r>
              <a:rPr lang="hu-HU" sz="2250" dirty="0" smtClean="0"/>
              <a:t> </a:t>
            </a:r>
            <a:r>
              <a:rPr lang="hu-HU" sz="2250" dirty="0" err="1" smtClean="0"/>
              <a:t>this</a:t>
            </a:r>
            <a:r>
              <a:rPr lang="hu-HU" sz="2250" dirty="0" smtClean="0"/>
              <a:t> </a:t>
            </a:r>
            <a:r>
              <a:rPr lang="hu-HU" sz="2250" dirty="0" err="1" smtClean="0"/>
              <a:t>unlawful</a:t>
            </a:r>
            <a:r>
              <a:rPr lang="hu-HU" sz="2250" dirty="0" smtClean="0"/>
              <a:t> </a:t>
            </a:r>
            <a:r>
              <a:rPr lang="hu-HU" sz="2250" dirty="0" err="1" smtClean="0"/>
              <a:t>situation</a:t>
            </a:r>
            <a:r>
              <a:rPr lang="hu-HU" sz="2250" dirty="0" smtClean="0"/>
              <a:t>: </a:t>
            </a:r>
            <a:r>
              <a:rPr lang="hu-HU" sz="2250" dirty="0" err="1" smtClean="0"/>
              <a:t>pleading</a:t>
            </a:r>
            <a:r>
              <a:rPr lang="hu-HU" sz="2250" dirty="0" smtClean="0"/>
              <a:t> </a:t>
            </a:r>
            <a:r>
              <a:rPr lang="hu-HU" sz="2250" dirty="0" err="1" smtClean="0"/>
              <a:t>based</a:t>
            </a:r>
            <a:r>
              <a:rPr lang="hu-HU" sz="2250" dirty="0" smtClean="0"/>
              <a:t> </a:t>
            </a:r>
            <a:r>
              <a:rPr lang="hu-HU" sz="2250" dirty="0" err="1" smtClean="0"/>
              <a:t>on</a:t>
            </a:r>
            <a:r>
              <a:rPr lang="hu-HU" sz="2250" dirty="0" smtClean="0"/>
              <a:t> </a:t>
            </a:r>
            <a:r>
              <a:rPr lang="hu-HU" sz="2250" dirty="0" err="1" smtClean="0"/>
              <a:t>effectiveness</a:t>
            </a:r>
            <a:r>
              <a:rPr lang="hu-HU" sz="2250" dirty="0" smtClean="0"/>
              <a:t>, </a:t>
            </a:r>
            <a:r>
              <a:rPr lang="hu-HU" sz="2250" dirty="0" err="1" smtClean="0"/>
              <a:t>pleading</a:t>
            </a:r>
            <a:r>
              <a:rPr lang="hu-HU" sz="2250" dirty="0" smtClean="0"/>
              <a:t> </a:t>
            </a:r>
            <a:r>
              <a:rPr lang="hu-HU" sz="2250" dirty="0" err="1" smtClean="0"/>
              <a:t>for</a:t>
            </a:r>
            <a:r>
              <a:rPr lang="hu-HU" sz="2250" dirty="0" smtClean="0"/>
              <a:t> </a:t>
            </a:r>
            <a:r>
              <a:rPr lang="hu-HU" sz="2250" dirty="0" err="1" smtClean="0"/>
              <a:t>consistent</a:t>
            </a:r>
            <a:r>
              <a:rPr lang="hu-HU" sz="2250" dirty="0" smtClean="0"/>
              <a:t> </a:t>
            </a:r>
            <a:r>
              <a:rPr lang="hu-HU" sz="2250" dirty="0" err="1" smtClean="0"/>
              <a:t>interpretation</a:t>
            </a:r>
            <a:r>
              <a:rPr lang="hu-HU" sz="2250" dirty="0" smtClean="0"/>
              <a:t>, </a:t>
            </a:r>
            <a:r>
              <a:rPr lang="hu-HU" sz="2250" dirty="0" err="1" smtClean="0"/>
              <a:t>pleading</a:t>
            </a:r>
            <a:r>
              <a:rPr lang="hu-HU" sz="2250" dirty="0" smtClean="0"/>
              <a:t> </a:t>
            </a:r>
            <a:r>
              <a:rPr lang="hu-HU" sz="2250" dirty="0" err="1" smtClean="0"/>
              <a:t>for</a:t>
            </a:r>
            <a:r>
              <a:rPr lang="hu-HU" sz="2250" dirty="0" smtClean="0"/>
              <a:t> </a:t>
            </a:r>
            <a:r>
              <a:rPr lang="hu-HU" sz="2250" dirty="0" err="1" smtClean="0"/>
              <a:t>substitution</a:t>
            </a:r>
            <a:r>
              <a:rPr lang="hu-HU" sz="2250" dirty="0" smtClean="0"/>
              <a:t> </a:t>
            </a:r>
            <a:r>
              <a:rPr lang="hu-HU" sz="2250" dirty="0" err="1" smtClean="0"/>
              <a:t>or</a:t>
            </a:r>
            <a:r>
              <a:rPr lang="hu-HU" sz="2250" dirty="0" smtClean="0"/>
              <a:t> </a:t>
            </a:r>
            <a:r>
              <a:rPr lang="hu-HU" sz="2250" dirty="0" err="1" smtClean="0"/>
              <a:t>exclusion</a:t>
            </a:r>
            <a:r>
              <a:rPr lang="hu-HU" sz="2250" dirty="0" smtClean="0"/>
              <a:t> (</a:t>
            </a:r>
            <a:r>
              <a:rPr lang="hu-HU" sz="2250" dirty="0" err="1" smtClean="0"/>
              <a:t>after</a:t>
            </a:r>
            <a:r>
              <a:rPr lang="hu-HU" sz="2250" dirty="0" smtClean="0"/>
              <a:t> AG </a:t>
            </a:r>
            <a:r>
              <a:rPr lang="hu-HU" sz="2250" dirty="0" err="1" smtClean="0"/>
              <a:t>Leger</a:t>
            </a:r>
            <a:r>
              <a:rPr lang="hu-HU" sz="2250" dirty="0" smtClean="0"/>
              <a:t> </a:t>
            </a:r>
            <a:r>
              <a:rPr lang="hu-HU" sz="2250" dirty="0" err="1" smtClean="0"/>
              <a:t>in</a:t>
            </a:r>
            <a:r>
              <a:rPr lang="hu-HU" sz="2250" dirty="0" smtClean="0"/>
              <a:t> </a:t>
            </a:r>
            <a:r>
              <a:rPr lang="hu-HU" sz="2250" dirty="0" err="1" smtClean="0"/>
              <a:t>Linster</a:t>
            </a:r>
            <a:r>
              <a:rPr lang="hu-HU" sz="2250" dirty="0" smtClean="0"/>
              <a:t>)</a:t>
            </a:r>
          </a:p>
          <a:p>
            <a:pPr>
              <a:buClr>
                <a:srgbClr val="69AE00"/>
              </a:buClr>
              <a:buFont typeface="Wingdings" panose="05000000000000000000" pitchFamily="2" charset="2"/>
              <a:buChar char="q"/>
            </a:pPr>
            <a:r>
              <a:rPr lang="hu-HU" sz="2250" dirty="0" err="1" smtClean="0"/>
              <a:t>In</a:t>
            </a:r>
            <a:r>
              <a:rPr lang="hu-HU" sz="2250" dirty="0" smtClean="0"/>
              <a:t> </a:t>
            </a:r>
            <a:r>
              <a:rPr lang="hu-HU" sz="2250" dirty="0" err="1" smtClean="0"/>
              <a:t>the</a:t>
            </a:r>
            <a:r>
              <a:rPr lang="hu-HU" sz="2250" dirty="0" smtClean="0"/>
              <a:t> </a:t>
            </a:r>
            <a:r>
              <a:rPr lang="hu-HU" sz="2250" dirty="0" err="1" smtClean="0"/>
              <a:t>Aarhus</a:t>
            </a:r>
            <a:r>
              <a:rPr lang="hu-HU" sz="2250" dirty="0" smtClean="0"/>
              <a:t> </a:t>
            </a:r>
            <a:r>
              <a:rPr lang="hu-HU" sz="2250" dirty="0" err="1" smtClean="0"/>
              <a:t>area</a:t>
            </a:r>
            <a:r>
              <a:rPr lang="hu-HU" sz="2250" dirty="0" smtClean="0"/>
              <a:t>, </a:t>
            </a:r>
            <a:r>
              <a:rPr lang="hu-HU" sz="2250" dirty="0" err="1" smtClean="0"/>
              <a:t>the</a:t>
            </a:r>
            <a:r>
              <a:rPr lang="hu-HU" sz="2250" dirty="0" smtClean="0"/>
              <a:t> </a:t>
            </a:r>
            <a:r>
              <a:rPr lang="hu-HU" sz="2250" dirty="0" err="1" smtClean="0"/>
              <a:t>consistent</a:t>
            </a:r>
            <a:r>
              <a:rPr lang="hu-HU" sz="2250" dirty="0" smtClean="0"/>
              <a:t> </a:t>
            </a:r>
            <a:r>
              <a:rPr lang="hu-HU" sz="2250" dirty="0" err="1" smtClean="0"/>
              <a:t>interpretation</a:t>
            </a:r>
            <a:r>
              <a:rPr lang="hu-HU" sz="2250" dirty="0" smtClean="0"/>
              <a:t> </a:t>
            </a:r>
            <a:r>
              <a:rPr lang="hu-HU" sz="2250" dirty="0" err="1" smtClean="0"/>
              <a:t>doctrine</a:t>
            </a:r>
            <a:r>
              <a:rPr lang="hu-HU" sz="2250" dirty="0" smtClean="0"/>
              <a:t> playes a </a:t>
            </a:r>
            <a:r>
              <a:rPr lang="hu-HU" sz="2250" dirty="0" err="1" smtClean="0"/>
              <a:t>role</a:t>
            </a:r>
            <a:r>
              <a:rPr lang="hu-HU" sz="2250" dirty="0" smtClean="0"/>
              <a:t> </a:t>
            </a:r>
            <a:r>
              <a:rPr lang="hu-HU" sz="2250" dirty="0" err="1" smtClean="0"/>
              <a:t>in</a:t>
            </a:r>
            <a:r>
              <a:rPr lang="hu-HU" sz="2250" dirty="0" smtClean="0"/>
              <a:t> </a:t>
            </a:r>
            <a:r>
              <a:rPr lang="hu-HU" sz="2250" dirty="0" err="1" smtClean="0"/>
              <a:t>the</a:t>
            </a:r>
            <a:r>
              <a:rPr lang="hu-HU" sz="2250" dirty="0" smtClean="0"/>
              <a:t> </a:t>
            </a:r>
            <a:r>
              <a:rPr lang="hu-HU" sz="2250" dirty="0" err="1" smtClean="0"/>
              <a:t>Slovak</a:t>
            </a:r>
            <a:r>
              <a:rPr lang="hu-HU" sz="2250" dirty="0" smtClean="0"/>
              <a:t> Brown </a:t>
            </a:r>
            <a:r>
              <a:rPr lang="hu-HU" sz="2250" dirty="0" err="1" smtClean="0"/>
              <a:t>Bear</a:t>
            </a:r>
            <a:r>
              <a:rPr lang="hu-HU" sz="2250" dirty="0" smtClean="0"/>
              <a:t> </a:t>
            </a:r>
            <a:r>
              <a:rPr lang="hu-HU" sz="2250" dirty="0" err="1" smtClean="0"/>
              <a:t>ruling</a:t>
            </a:r>
            <a:r>
              <a:rPr lang="hu-HU" sz="2250" dirty="0" smtClean="0"/>
              <a:t>  </a:t>
            </a:r>
          </a:p>
          <a:p>
            <a:pPr marL="0" indent="0">
              <a:buClr>
                <a:srgbClr val="69AE00"/>
              </a:buClr>
              <a:buNone/>
            </a:pPr>
            <a:r>
              <a:rPr lang="hu-HU" sz="2400" dirty="0" smtClean="0"/>
              <a:t>  </a:t>
            </a:r>
            <a:endParaRPr lang="fr-FR" sz="2300" dirty="0"/>
          </a:p>
        </p:txBody>
      </p:sp>
    </p:spTree>
    <p:extLst>
      <p:ext uri="{BB962C8B-B14F-4D97-AF65-F5344CB8AC3E}">
        <p14:creationId xmlns:p14="http://schemas.microsoft.com/office/powerpoint/2010/main" val="2339048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Wingdings" panose="05000000000000000000" pitchFamily="2" charset="2"/>
              <a:buChar char="q"/>
            </a:pPr>
            <a:r>
              <a:rPr lang="hu-HU" sz="2250" dirty="0" smtClean="0"/>
              <a:t>Main </a:t>
            </a:r>
            <a:r>
              <a:rPr lang="hu-HU" sz="2250" dirty="0" err="1" smtClean="0"/>
              <a:t>considerations</a:t>
            </a:r>
            <a:r>
              <a:rPr lang="hu-HU" sz="2250" dirty="0" smtClean="0"/>
              <a:t> </a:t>
            </a:r>
            <a:r>
              <a:rPr lang="hu-HU" sz="2250" dirty="0" err="1" smtClean="0"/>
              <a:t>in</a:t>
            </a:r>
            <a:r>
              <a:rPr lang="hu-HU" sz="2250" dirty="0" smtClean="0"/>
              <a:t> </a:t>
            </a:r>
            <a:r>
              <a:rPr lang="hu-HU" sz="2250" dirty="0" err="1" smtClean="0"/>
              <a:t>the</a:t>
            </a:r>
            <a:r>
              <a:rPr lang="hu-HU" sz="2250" dirty="0" smtClean="0"/>
              <a:t> SK BB </a:t>
            </a:r>
            <a:r>
              <a:rPr lang="hu-HU" sz="2250" dirty="0" err="1" smtClean="0"/>
              <a:t>ruling</a:t>
            </a:r>
            <a:r>
              <a:rPr lang="hu-HU" sz="2250" dirty="0" smtClean="0"/>
              <a:t>:</a:t>
            </a:r>
          </a:p>
          <a:p>
            <a:pPr>
              <a:buClr>
                <a:srgbClr val="69AE00"/>
              </a:buClr>
              <a:buFont typeface="Wingdings" panose="05000000000000000000" pitchFamily="2" charset="2"/>
              <a:buChar char="q"/>
            </a:pPr>
            <a:r>
              <a:rPr lang="hu-HU" sz="2250" dirty="0" err="1" smtClean="0"/>
              <a:t>Aarhus</a:t>
            </a:r>
            <a:r>
              <a:rPr lang="hu-HU" sz="2250" dirty="0" smtClean="0"/>
              <a:t> </a:t>
            </a:r>
            <a:r>
              <a:rPr lang="hu-HU" sz="2250" dirty="0" err="1" smtClean="0"/>
              <a:t>Convention</a:t>
            </a:r>
            <a:r>
              <a:rPr lang="hu-HU" sz="2250" dirty="0" smtClean="0"/>
              <a:t> </a:t>
            </a:r>
            <a:r>
              <a:rPr lang="hu-HU" sz="2250" dirty="0" err="1" smtClean="0"/>
              <a:t>as</a:t>
            </a:r>
            <a:r>
              <a:rPr lang="hu-HU" sz="2250" dirty="0" smtClean="0"/>
              <a:t> </a:t>
            </a:r>
            <a:r>
              <a:rPr lang="hu-HU" sz="2250" dirty="0" err="1" smtClean="0"/>
              <a:t>international</a:t>
            </a:r>
            <a:r>
              <a:rPr lang="hu-HU" sz="2250" dirty="0" smtClean="0"/>
              <a:t> </a:t>
            </a:r>
            <a:r>
              <a:rPr lang="hu-HU" sz="2250" dirty="0" err="1" smtClean="0"/>
              <a:t>treaty</a:t>
            </a:r>
            <a:r>
              <a:rPr lang="hu-HU" sz="2250" dirty="0" smtClean="0"/>
              <a:t> </a:t>
            </a:r>
            <a:r>
              <a:rPr lang="hu-HU" sz="2250" dirty="0" err="1" smtClean="0"/>
              <a:t>became</a:t>
            </a:r>
            <a:r>
              <a:rPr lang="hu-HU" sz="2250" dirty="0" smtClean="0"/>
              <a:t> part of EU </a:t>
            </a:r>
            <a:r>
              <a:rPr lang="hu-HU" sz="2250" dirty="0" err="1" smtClean="0"/>
              <a:t>legal</a:t>
            </a:r>
            <a:r>
              <a:rPr lang="hu-HU" sz="2250" dirty="0" smtClean="0"/>
              <a:t> </a:t>
            </a:r>
            <a:r>
              <a:rPr lang="hu-HU" sz="2250" dirty="0" err="1" smtClean="0"/>
              <a:t>order</a:t>
            </a:r>
            <a:r>
              <a:rPr lang="hu-HU" sz="2250" dirty="0" smtClean="0"/>
              <a:t>,</a:t>
            </a:r>
          </a:p>
          <a:p>
            <a:pPr>
              <a:buClr>
                <a:srgbClr val="69AE00"/>
              </a:buClr>
              <a:buFont typeface="Wingdings" panose="05000000000000000000" pitchFamily="2" charset="2"/>
              <a:buChar char="q"/>
            </a:pPr>
            <a:r>
              <a:rPr lang="hu-HU" sz="2250" dirty="0" err="1" smtClean="0"/>
              <a:t>Article</a:t>
            </a:r>
            <a:r>
              <a:rPr lang="hu-HU" sz="2250" dirty="0" smtClean="0"/>
              <a:t> 9 (3), </a:t>
            </a:r>
            <a:r>
              <a:rPr lang="hu-HU" sz="2250" dirty="0" err="1" smtClean="0"/>
              <a:t>despite</a:t>
            </a:r>
            <a:r>
              <a:rPr lang="hu-HU" sz="2250" dirty="0" smtClean="0"/>
              <a:t> </a:t>
            </a:r>
            <a:r>
              <a:rPr lang="hu-HU" sz="2250" dirty="0" err="1" smtClean="0"/>
              <a:t>the</a:t>
            </a:r>
            <a:r>
              <a:rPr lang="hu-HU" sz="2250" dirty="0" smtClean="0"/>
              <a:t> </a:t>
            </a:r>
            <a:r>
              <a:rPr lang="hu-HU" sz="2250" dirty="0" err="1" smtClean="0"/>
              <a:t>fact</a:t>
            </a:r>
            <a:r>
              <a:rPr lang="hu-HU" sz="2250" dirty="0" smtClean="0"/>
              <a:t> </a:t>
            </a:r>
            <a:r>
              <a:rPr lang="hu-HU" sz="2250" dirty="0" err="1" smtClean="0"/>
              <a:t>it</a:t>
            </a:r>
            <a:r>
              <a:rPr lang="hu-HU" sz="2250" dirty="0" smtClean="0"/>
              <a:t> is </a:t>
            </a:r>
            <a:r>
              <a:rPr lang="hu-HU" sz="2250" dirty="0" err="1" smtClean="0"/>
              <a:t>vague</a:t>
            </a:r>
            <a:r>
              <a:rPr lang="hu-HU" sz="2250" dirty="0" smtClean="0"/>
              <a:t>, </a:t>
            </a:r>
          </a:p>
          <a:p>
            <a:pPr>
              <a:buClr>
                <a:srgbClr val="69AE00"/>
              </a:buClr>
              <a:buFont typeface="Wingdings" panose="05000000000000000000" pitchFamily="2" charset="2"/>
              <a:buChar char="q"/>
            </a:pPr>
            <a:r>
              <a:rPr lang="hu-HU" sz="2250" dirty="0" err="1" smtClean="0"/>
              <a:t>establishes</a:t>
            </a:r>
            <a:r>
              <a:rPr lang="hu-HU" sz="2250" dirty="0" smtClean="0"/>
              <a:t> </a:t>
            </a:r>
            <a:r>
              <a:rPr lang="hu-HU" sz="2250" dirty="0" err="1" smtClean="0"/>
              <a:t>rights</a:t>
            </a:r>
            <a:r>
              <a:rPr lang="hu-HU" sz="2250" dirty="0" smtClean="0"/>
              <a:t> </a:t>
            </a:r>
            <a:r>
              <a:rPr lang="hu-HU" sz="2250" dirty="0" err="1" smtClean="0"/>
              <a:t>for</a:t>
            </a:r>
            <a:r>
              <a:rPr lang="hu-HU" sz="2250" dirty="0" smtClean="0"/>
              <a:t> </a:t>
            </a:r>
            <a:r>
              <a:rPr lang="hu-HU" sz="2250" dirty="0" err="1" smtClean="0"/>
              <a:t>citizens</a:t>
            </a:r>
            <a:r>
              <a:rPr lang="hu-HU" sz="2250" dirty="0" smtClean="0"/>
              <a:t> </a:t>
            </a:r>
            <a:r>
              <a:rPr lang="hu-HU" sz="2250" dirty="0" err="1" smtClean="0"/>
              <a:t>based</a:t>
            </a:r>
            <a:r>
              <a:rPr lang="hu-HU" sz="2250" dirty="0" smtClean="0"/>
              <a:t> </a:t>
            </a:r>
            <a:r>
              <a:rPr lang="hu-HU" sz="2250" dirty="0" err="1" smtClean="0"/>
              <a:t>on</a:t>
            </a:r>
            <a:r>
              <a:rPr lang="hu-HU" sz="2250" dirty="0" smtClean="0"/>
              <a:t> EU </a:t>
            </a:r>
            <a:r>
              <a:rPr lang="hu-HU" sz="2250" dirty="0" err="1" smtClean="0"/>
              <a:t>law</a:t>
            </a:r>
            <a:endParaRPr lang="hu-HU" sz="2250" dirty="0" smtClean="0"/>
          </a:p>
          <a:p>
            <a:pPr>
              <a:buClr>
                <a:srgbClr val="69AE00"/>
              </a:buClr>
              <a:buFont typeface="Wingdings" panose="05000000000000000000" pitchFamily="2" charset="2"/>
              <a:buChar char="q"/>
            </a:pPr>
            <a:r>
              <a:rPr lang="hu-HU" sz="2250" dirty="0" smtClean="0"/>
              <a:t>The </a:t>
            </a:r>
            <a:r>
              <a:rPr lang="hu-HU" sz="2250" dirty="0" err="1" smtClean="0"/>
              <a:t>question</a:t>
            </a:r>
            <a:r>
              <a:rPr lang="hu-HU" sz="2250" dirty="0"/>
              <a:t> </a:t>
            </a:r>
            <a:r>
              <a:rPr lang="hu-HU" sz="2250" dirty="0" err="1" smtClean="0"/>
              <a:t>the</a:t>
            </a:r>
            <a:r>
              <a:rPr lang="hu-HU" sz="2250" dirty="0" smtClean="0"/>
              <a:t> CJEU </a:t>
            </a:r>
            <a:r>
              <a:rPr lang="hu-HU" sz="2250" dirty="0" err="1" smtClean="0"/>
              <a:t>asked</a:t>
            </a:r>
            <a:r>
              <a:rPr lang="hu-HU" sz="2250" dirty="0" smtClean="0"/>
              <a:t> </a:t>
            </a:r>
            <a:r>
              <a:rPr lang="hu-HU" sz="2250" dirty="0" err="1" smtClean="0"/>
              <a:t>itself</a:t>
            </a:r>
            <a:r>
              <a:rPr lang="hu-HU" sz="2250" dirty="0" smtClean="0"/>
              <a:t>: </a:t>
            </a:r>
            <a:r>
              <a:rPr lang="hu-HU" sz="2250" dirty="0" err="1" smtClean="0"/>
              <a:t>What</a:t>
            </a:r>
            <a:r>
              <a:rPr lang="hu-HU" sz="2250" dirty="0" smtClean="0"/>
              <a:t> </a:t>
            </a:r>
            <a:r>
              <a:rPr lang="hu-HU" sz="2250" dirty="0" err="1" smtClean="0"/>
              <a:t>can</a:t>
            </a:r>
            <a:r>
              <a:rPr lang="hu-HU" sz="2250" dirty="0" smtClean="0"/>
              <a:t> a </a:t>
            </a:r>
            <a:r>
              <a:rPr lang="hu-HU" sz="2250" dirty="0" err="1" smtClean="0"/>
              <a:t>judge</a:t>
            </a:r>
            <a:r>
              <a:rPr lang="hu-HU" sz="2250" dirty="0" smtClean="0"/>
              <a:t> </a:t>
            </a:r>
            <a:r>
              <a:rPr lang="hu-HU" sz="2250" dirty="0" err="1" smtClean="0"/>
              <a:t>do</a:t>
            </a:r>
            <a:r>
              <a:rPr lang="hu-HU" sz="2250" dirty="0" smtClean="0"/>
              <a:t> </a:t>
            </a:r>
            <a:r>
              <a:rPr lang="hu-HU" sz="2250" dirty="0" err="1" smtClean="0"/>
              <a:t>if</a:t>
            </a:r>
            <a:r>
              <a:rPr lang="hu-HU" sz="2250" dirty="0" smtClean="0"/>
              <a:t> </a:t>
            </a:r>
            <a:r>
              <a:rPr lang="hu-HU" sz="2250" dirty="0" err="1" smtClean="0"/>
              <a:t>there</a:t>
            </a:r>
            <a:r>
              <a:rPr lang="hu-HU" sz="2250" dirty="0" smtClean="0"/>
              <a:t> is a </a:t>
            </a:r>
            <a:r>
              <a:rPr lang="hu-HU" sz="2250" dirty="0" err="1" smtClean="0"/>
              <a:t>missing</a:t>
            </a:r>
            <a:r>
              <a:rPr lang="hu-HU" sz="2250" dirty="0" smtClean="0"/>
              <a:t> </a:t>
            </a:r>
            <a:r>
              <a:rPr lang="hu-HU" sz="2250" dirty="0" err="1" smtClean="0"/>
              <a:t>step</a:t>
            </a:r>
            <a:r>
              <a:rPr lang="hu-HU" sz="2250" dirty="0" smtClean="0"/>
              <a:t>, i.e. no </a:t>
            </a:r>
            <a:r>
              <a:rPr lang="hu-HU" sz="2250" dirty="0" err="1" smtClean="0"/>
              <a:t>legislation</a:t>
            </a:r>
            <a:r>
              <a:rPr lang="hu-HU" sz="2250" dirty="0" smtClean="0"/>
              <a:t> </a:t>
            </a:r>
            <a:r>
              <a:rPr lang="hu-HU" sz="2250" dirty="0" err="1" smtClean="0"/>
              <a:t>at</a:t>
            </a:r>
            <a:r>
              <a:rPr lang="hu-HU" sz="2250" dirty="0" smtClean="0"/>
              <a:t> EU and/</a:t>
            </a:r>
            <a:r>
              <a:rPr lang="hu-HU" sz="2250" dirty="0" err="1" smtClean="0"/>
              <a:t>or</a:t>
            </a:r>
            <a:r>
              <a:rPr lang="hu-HU" sz="2250" dirty="0" smtClean="0"/>
              <a:t> </a:t>
            </a:r>
            <a:r>
              <a:rPr lang="hu-HU" sz="2250" dirty="0" err="1" smtClean="0"/>
              <a:t>national</a:t>
            </a:r>
            <a:r>
              <a:rPr lang="hu-HU" sz="2250" dirty="0" smtClean="0"/>
              <a:t> </a:t>
            </a:r>
            <a:r>
              <a:rPr lang="hu-HU" sz="2250" dirty="0" err="1" smtClean="0"/>
              <a:t>level</a:t>
            </a:r>
            <a:r>
              <a:rPr lang="hu-HU" sz="2250" dirty="0" smtClean="0"/>
              <a:t>?</a:t>
            </a:r>
          </a:p>
          <a:p>
            <a:pPr>
              <a:buClr>
                <a:srgbClr val="69AE00"/>
              </a:buClr>
              <a:buFont typeface="Wingdings" panose="05000000000000000000" pitchFamily="2" charset="2"/>
              <a:buChar char="q"/>
            </a:pPr>
            <a:r>
              <a:rPr lang="hu-HU" sz="2250" dirty="0" err="1" smtClean="0"/>
              <a:t>It</a:t>
            </a:r>
            <a:r>
              <a:rPr lang="hu-HU" sz="2250" dirty="0" smtClean="0"/>
              <a:t> </a:t>
            </a:r>
            <a:r>
              <a:rPr lang="hu-HU" sz="2250" dirty="0" err="1" smtClean="0"/>
              <a:t>should</a:t>
            </a:r>
            <a:r>
              <a:rPr lang="hu-HU" sz="2250" dirty="0" smtClean="0"/>
              <a:t> </a:t>
            </a:r>
            <a:r>
              <a:rPr lang="hu-HU" sz="2250" dirty="0" err="1" smtClean="0"/>
              <a:t>to</a:t>
            </a:r>
            <a:r>
              <a:rPr lang="hu-HU" sz="2250" dirty="0" smtClean="0"/>
              <a:t> </a:t>
            </a:r>
            <a:r>
              <a:rPr lang="hu-HU" sz="2250" dirty="0" err="1" smtClean="0"/>
              <a:t>the</a:t>
            </a:r>
            <a:r>
              <a:rPr lang="hu-HU" sz="2250" dirty="0" smtClean="0"/>
              <a:t> </a:t>
            </a:r>
            <a:r>
              <a:rPr lang="hu-HU" sz="2250" dirty="0" err="1" smtClean="0"/>
              <a:t>fullest</a:t>
            </a:r>
            <a:r>
              <a:rPr lang="hu-HU" sz="2250" dirty="0" smtClean="0"/>
              <a:t> </a:t>
            </a:r>
            <a:r>
              <a:rPr lang="hu-HU" sz="2250" dirty="0" err="1" smtClean="0"/>
              <a:t>extent</a:t>
            </a:r>
            <a:r>
              <a:rPr lang="hu-HU" sz="2250" dirty="0" smtClean="0"/>
              <a:t> </a:t>
            </a:r>
            <a:r>
              <a:rPr lang="hu-HU" sz="2250" dirty="0" err="1" smtClean="0"/>
              <a:t>possible</a:t>
            </a:r>
            <a:r>
              <a:rPr lang="hu-HU" sz="2250" dirty="0" smtClean="0"/>
              <a:t> </a:t>
            </a:r>
            <a:r>
              <a:rPr lang="hu-HU" sz="2250" dirty="0" err="1" smtClean="0"/>
              <a:t>interpret</a:t>
            </a:r>
            <a:r>
              <a:rPr lang="hu-HU" sz="2250" dirty="0" smtClean="0"/>
              <a:t>/</a:t>
            </a:r>
            <a:r>
              <a:rPr lang="hu-HU" sz="2250" dirty="0" err="1" smtClean="0"/>
              <a:t>bend</a:t>
            </a:r>
            <a:r>
              <a:rPr lang="hu-HU" sz="2250" dirty="0" smtClean="0"/>
              <a:t>/</a:t>
            </a:r>
            <a:r>
              <a:rPr lang="hu-HU" sz="2250" dirty="0" err="1" smtClean="0"/>
              <a:t>stretch</a:t>
            </a:r>
            <a:r>
              <a:rPr lang="hu-HU" sz="2250" dirty="0" smtClean="0"/>
              <a:t> </a:t>
            </a:r>
            <a:r>
              <a:rPr lang="hu-HU" sz="2250" dirty="0" err="1" smtClean="0"/>
              <a:t>the</a:t>
            </a:r>
            <a:r>
              <a:rPr lang="hu-HU" sz="2250" dirty="0" smtClean="0"/>
              <a:t> </a:t>
            </a:r>
            <a:r>
              <a:rPr lang="hu-HU" sz="2250" dirty="0" err="1" smtClean="0"/>
              <a:t>texture</a:t>
            </a:r>
            <a:r>
              <a:rPr lang="hu-HU" sz="2250" dirty="0" smtClean="0"/>
              <a:t> of </a:t>
            </a:r>
            <a:r>
              <a:rPr lang="hu-HU" sz="2250" dirty="0" err="1" smtClean="0"/>
              <a:t>law</a:t>
            </a:r>
            <a:r>
              <a:rPr lang="hu-HU" sz="2250" dirty="0" smtClean="0"/>
              <a:t> </a:t>
            </a:r>
            <a:r>
              <a:rPr lang="hu-HU" sz="2250" dirty="0" err="1" smtClean="0"/>
              <a:t>that</a:t>
            </a:r>
            <a:r>
              <a:rPr lang="hu-HU" sz="2250" dirty="0" smtClean="0"/>
              <a:t> is </a:t>
            </a:r>
            <a:r>
              <a:rPr lang="hu-HU" sz="2250" dirty="0" err="1" smtClean="0"/>
              <a:t>visible</a:t>
            </a:r>
            <a:r>
              <a:rPr lang="hu-HU" sz="2300" dirty="0" smtClean="0"/>
              <a:t> </a:t>
            </a:r>
          </a:p>
        </p:txBody>
      </p:sp>
    </p:spTree>
    <p:extLst>
      <p:ext uri="{BB962C8B-B14F-4D97-AF65-F5344CB8AC3E}">
        <p14:creationId xmlns:p14="http://schemas.microsoft.com/office/powerpoint/2010/main" val="2816430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national</a:t>
            </a:r>
            <a:r>
              <a:rPr lang="pl-PL" dirty="0" smtClean="0"/>
              <a:t> </a:t>
            </a:r>
            <a:r>
              <a:rPr lang="pl-PL" dirty="0" err="1"/>
              <a:t>judges</a:t>
            </a:r>
            <a:r>
              <a:rPr lang="pl-PL" dirty="0"/>
              <a:t>' </a:t>
            </a:r>
            <a:r>
              <a:rPr lang="pl-PL" dirty="0" err="1"/>
              <a:t>perspective</a:t>
            </a:r>
            <a:r>
              <a:rPr lang="pl-PL" dirty="0"/>
              <a:t>: </a:t>
            </a:r>
            <a:r>
              <a:rPr lang="pl-PL" dirty="0" err="1"/>
              <a:t>Approach</a:t>
            </a:r>
            <a:r>
              <a:rPr lang="pl-PL" dirty="0"/>
              <a:t> to </a:t>
            </a:r>
            <a:r>
              <a:rPr lang="pl-PL" dirty="0" err="1"/>
              <a:t>judicial</a:t>
            </a:r>
            <a:r>
              <a:rPr lang="pl-PL" dirty="0"/>
              <a:t> </a:t>
            </a:r>
            <a:r>
              <a:rPr lang="pl-PL" dirty="0" err="1"/>
              <a:t>review</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Wingdings" panose="05000000000000000000" pitchFamily="2" charset="2"/>
              <a:buChar char="q"/>
            </a:pPr>
            <a:r>
              <a:rPr lang="hu-HU" sz="2250" dirty="0" smtClean="0"/>
              <a:t>Main </a:t>
            </a:r>
            <a:r>
              <a:rPr lang="hu-HU" sz="2250" dirty="0" err="1" smtClean="0"/>
              <a:t>considerations</a:t>
            </a:r>
            <a:r>
              <a:rPr lang="hu-HU" sz="2250" dirty="0" smtClean="0"/>
              <a:t> </a:t>
            </a:r>
            <a:r>
              <a:rPr lang="hu-HU" sz="2250" dirty="0" err="1" smtClean="0"/>
              <a:t>in</a:t>
            </a:r>
            <a:r>
              <a:rPr lang="hu-HU" sz="2250" dirty="0" smtClean="0"/>
              <a:t> </a:t>
            </a:r>
            <a:r>
              <a:rPr lang="hu-HU" sz="2250" dirty="0" err="1" smtClean="0"/>
              <a:t>the</a:t>
            </a:r>
            <a:r>
              <a:rPr lang="hu-HU" sz="2250" dirty="0" smtClean="0"/>
              <a:t> SK BB </a:t>
            </a:r>
            <a:r>
              <a:rPr lang="hu-HU" sz="2250" dirty="0" err="1" smtClean="0"/>
              <a:t>ruling</a:t>
            </a:r>
            <a:r>
              <a:rPr lang="hu-HU" sz="2250" dirty="0" smtClean="0"/>
              <a:t>:</a:t>
            </a:r>
          </a:p>
          <a:p>
            <a:pPr>
              <a:buClr>
                <a:srgbClr val="69AE00"/>
              </a:buClr>
              <a:buFont typeface="Wingdings" panose="05000000000000000000" pitchFamily="2" charset="2"/>
              <a:buChar char="q"/>
            </a:pPr>
            <a:r>
              <a:rPr lang="hu-HU" sz="2250" dirty="0"/>
              <a:t>T</a:t>
            </a:r>
            <a:r>
              <a:rPr lang="hu-HU" sz="2250" dirty="0" smtClean="0"/>
              <a:t>he </a:t>
            </a:r>
            <a:r>
              <a:rPr lang="hu-HU" sz="2250" dirty="0" err="1" smtClean="0"/>
              <a:t>situation</a:t>
            </a:r>
            <a:r>
              <a:rPr lang="hu-HU" sz="2250" dirty="0" smtClean="0"/>
              <a:t> is </a:t>
            </a:r>
            <a:r>
              <a:rPr lang="hu-HU" sz="2250" dirty="0" err="1" smtClean="0"/>
              <a:t>clear</a:t>
            </a:r>
            <a:r>
              <a:rPr lang="hu-HU" sz="2250" dirty="0" smtClean="0"/>
              <a:t> </a:t>
            </a:r>
            <a:r>
              <a:rPr lang="hu-HU" sz="2250" dirty="0" err="1" smtClean="0"/>
              <a:t>if</a:t>
            </a:r>
            <a:r>
              <a:rPr lang="hu-HU" sz="2250" dirty="0" smtClean="0"/>
              <a:t> </a:t>
            </a:r>
            <a:r>
              <a:rPr lang="hu-HU" sz="2250" dirty="0" err="1" smtClean="0"/>
              <a:t>there</a:t>
            </a:r>
            <a:r>
              <a:rPr lang="hu-HU" sz="2250" dirty="0" smtClean="0"/>
              <a:t> </a:t>
            </a:r>
            <a:r>
              <a:rPr lang="hu-HU" sz="2250" dirty="0" err="1" smtClean="0"/>
              <a:t>is</a:t>
            </a:r>
            <a:r>
              <a:rPr lang="hu-HU" sz="2250" dirty="0" smtClean="0"/>
              <a:t> </a:t>
            </a:r>
            <a:r>
              <a:rPr lang="hu-HU" sz="2250" dirty="0" err="1" smtClean="0"/>
              <a:t>already</a:t>
            </a:r>
            <a:r>
              <a:rPr lang="hu-HU" sz="2250" dirty="0" smtClean="0"/>
              <a:t> </a:t>
            </a:r>
            <a:r>
              <a:rPr lang="hu-HU" sz="2250" dirty="0" err="1" smtClean="0"/>
              <a:t>national</a:t>
            </a:r>
            <a:r>
              <a:rPr lang="hu-HU" sz="2250" dirty="0" smtClean="0"/>
              <a:t> </a:t>
            </a:r>
            <a:r>
              <a:rPr lang="hu-HU" sz="2250" dirty="0" err="1" smtClean="0"/>
              <a:t>law</a:t>
            </a:r>
            <a:r>
              <a:rPr lang="hu-HU" sz="2250" dirty="0" smtClean="0"/>
              <a:t>, </a:t>
            </a:r>
            <a:r>
              <a:rPr lang="hu-HU" sz="2250" dirty="0" err="1" smtClean="0"/>
              <a:t>judges</a:t>
            </a:r>
            <a:r>
              <a:rPr lang="hu-HU" sz="2250" dirty="0" smtClean="0"/>
              <a:t> </a:t>
            </a:r>
            <a:r>
              <a:rPr lang="hu-HU" sz="2250" dirty="0" err="1" smtClean="0"/>
              <a:t>can</a:t>
            </a:r>
            <a:r>
              <a:rPr lang="hu-HU" sz="2250" dirty="0" smtClean="0"/>
              <a:t> </a:t>
            </a:r>
            <a:r>
              <a:rPr lang="hu-HU" sz="2250" dirty="0" err="1" smtClean="0"/>
              <a:t>interpret</a:t>
            </a:r>
            <a:r>
              <a:rPr lang="hu-HU" sz="2250" dirty="0" smtClean="0"/>
              <a:t> </a:t>
            </a:r>
            <a:r>
              <a:rPr lang="hu-HU" sz="2250" dirty="0" err="1" smtClean="0"/>
              <a:t>their</a:t>
            </a:r>
            <a:r>
              <a:rPr lang="hu-HU" sz="2250" dirty="0" smtClean="0"/>
              <a:t> </a:t>
            </a:r>
            <a:r>
              <a:rPr lang="hu-HU" sz="2250" dirty="0" err="1" smtClean="0"/>
              <a:t>law</a:t>
            </a:r>
            <a:r>
              <a:rPr lang="hu-HU" sz="2250" dirty="0" smtClean="0"/>
              <a:t> </a:t>
            </a:r>
            <a:r>
              <a:rPr lang="hu-HU" sz="2250" dirty="0" err="1" smtClean="0"/>
              <a:t>in</a:t>
            </a:r>
            <a:r>
              <a:rPr lang="hu-HU" sz="2250" dirty="0" smtClean="0"/>
              <a:t> </a:t>
            </a:r>
            <a:r>
              <a:rPr lang="hu-HU" sz="2250" dirty="0" err="1" smtClean="0"/>
              <a:t>light</a:t>
            </a:r>
            <a:r>
              <a:rPr lang="hu-HU" sz="2250" dirty="0" smtClean="0"/>
              <a:t> of AC </a:t>
            </a:r>
            <a:r>
              <a:rPr lang="hu-HU" sz="2250" dirty="0" err="1" smtClean="0"/>
              <a:t>or</a:t>
            </a:r>
            <a:r>
              <a:rPr lang="hu-HU" sz="2250" dirty="0" smtClean="0"/>
              <a:t> </a:t>
            </a:r>
            <a:r>
              <a:rPr lang="hu-HU" sz="2250" dirty="0" err="1" smtClean="0"/>
              <a:t>bend</a:t>
            </a:r>
            <a:r>
              <a:rPr lang="hu-HU" sz="2250" dirty="0" smtClean="0"/>
              <a:t> </a:t>
            </a:r>
            <a:r>
              <a:rPr lang="hu-HU" sz="2250" dirty="0" err="1" smtClean="0"/>
              <a:t>their</a:t>
            </a:r>
            <a:r>
              <a:rPr lang="hu-HU" sz="2250" dirty="0" smtClean="0"/>
              <a:t> </a:t>
            </a:r>
            <a:r>
              <a:rPr lang="hu-HU" sz="2250" dirty="0" err="1" smtClean="0"/>
              <a:t>rules</a:t>
            </a:r>
            <a:r>
              <a:rPr lang="hu-HU" sz="2250" dirty="0" smtClean="0"/>
              <a:t> </a:t>
            </a:r>
            <a:r>
              <a:rPr lang="hu-HU" sz="2250" dirty="0" err="1" smtClean="0"/>
              <a:t>so</a:t>
            </a:r>
            <a:r>
              <a:rPr lang="hu-HU" sz="2250" dirty="0" smtClean="0"/>
              <a:t> </a:t>
            </a:r>
            <a:r>
              <a:rPr lang="hu-HU" sz="2250" dirty="0" err="1" smtClean="0"/>
              <a:t>that</a:t>
            </a:r>
            <a:r>
              <a:rPr lang="hu-HU" sz="2250" dirty="0" smtClean="0"/>
              <a:t> </a:t>
            </a:r>
            <a:r>
              <a:rPr lang="hu-HU" sz="2250" dirty="0" err="1" smtClean="0"/>
              <a:t>they</a:t>
            </a:r>
            <a:r>
              <a:rPr lang="hu-HU" sz="2250" dirty="0" smtClean="0"/>
              <a:t> </a:t>
            </a:r>
            <a:r>
              <a:rPr lang="hu-HU" sz="2250" dirty="0" err="1" smtClean="0"/>
              <a:t>become</a:t>
            </a:r>
            <a:r>
              <a:rPr lang="hu-HU" sz="2250" dirty="0" smtClean="0"/>
              <a:t> </a:t>
            </a:r>
            <a:r>
              <a:rPr lang="hu-HU" sz="2250" dirty="0" err="1" smtClean="0"/>
              <a:t>conform</a:t>
            </a:r>
            <a:r>
              <a:rPr lang="hu-HU" sz="2250" dirty="0" smtClean="0"/>
              <a:t> </a:t>
            </a:r>
            <a:r>
              <a:rPr lang="hu-HU" sz="2250" dirty="0" err="1" smtClean="0"/>
              <a:t>to</a:t>
            </a:r>
            <a:r>
              <a:rPr lang="hu-HU" sz="2250" dirty="0" smtClean="0"/>
              <a:t> </a:t>
            </a:r>
            <a:r>
              <a:rPr lang="hu-HU" sz="2250" dirty="0" err="1" smtClean="0"/>
              <a:t>Aarhus</a:t>
            </a:r>
            <a:r>
              <a:rPr lang="hu-HU" sz="2250" dirty="0" smtClean="0"/>
              <a:t> and EU </a:t>
            </a:r>
            <a:r>
              <a:rPr lang="hu-HU" sz="2250" dirty="0" err="1" smtClean="0"/>
              <a:t>law</a:t>
            </a:r>
            <a:endParaRPr lang="hu-HU" sz="2250" dirty="0" smtClean="0"/>
          </a:p>
          <a:p>
            <a:pPr>
              <a:buClr>
                <a:srgbClr val="69AE00"/>
              </a:buClr>
              <a:buFont typeface="Wingdings" panose="05000000000000000000" pitchFamily="2" charset="2"/>
              <a:buChar char="q"/>
            </a:pPr>
            <a:r>
              <a:rPr lang="hu-HU" sz="2250" dirty="0" err="1" smtClean="0"/>
              <a:t>But</a:t>
            </a:r>
            <a:r>
              <a:rPr lang="hu-HU" sz="2250" dirty="0" smtClean="0"/>
              <a:t> </a:t>
            </a:r>
            <a:r>
              <a:rPr lang="hu-HU" sz="2250" dirty="0" err="1" smtClean="0"/>
              <a:t>what</a:t>
            </a:r>
            <a:r>
              <a:rPr lang="hu-HU" sz="2250" dirty="0" smtClean="0"/>
              <a:t> </a:t>
            </a:r>
            <a:r>
              <a:rPr lang="hu-HU" sz="2250" dirty="0" err="1" smtClean="0"/>
              <a:t>if</a:t>
            </a:r>
            <a:r>
              <a:rPr lang="hu-HU" sz="2250" dirty="0" smtClean="0"/>
              <a:t> </a:t>
            </a:r>
            <a:r>
              <a:rPr lang="hu-HU" sz="2250" dirty="0" err="1" smtClean="0"/>
              <a:t>there</a:t>
            </a:r>
            <a:r>
              <a:rPr lang="hu-HU" sz="2250" dirty="0" smtClean="0"/>
              <a:t> is </a:t>
            </a:r>
            <a:r>
              <a:rPr lang="hu-HU" sz="2250" dirty="0" err="1" smtClean="0"/>
              <a:t>nothing</a:t>
            </a:r>
            <a:r>
              <a:rPr lang="hu-HU" sz="2250" dirty="0" smtClean="0"/>
              <a:t> </a:t>
            </a:r>
            <a:r>
              <a:rPr lang="hu-HU" sz="2250" dirty="0" err="1" smtClean="0"/>
              <a:t>in</a:t>
            </a:r>
            <a:r>
              <a:rPr lang="hu-HU" sz="2250" dirty="0" smtClean="0"/>
              <a:t> EU </a:t>
            </a:r>
            <a:r>
              <a:rPr lang="hu-HU" sz="2250" dirty="0" err="1" smtClean="0"/>
              <a:t>secondary</a:t>
            </a:r>
            <a:r>
              <a:rPr lang="hu-HU" sz="2250" dirty="0" smtClean="0"/>
              <a:t> </a:t>
            </a:r>
            <a:r>
              <a:rPr lang="hu-HU" sz="2250" dirty="0" err="1" smtClean="0"/>
              <a:t>or</a:t>
            </a:r>
            <a:r>
              <a:rPr lang="hu-HU" sz="2250" dirty="0" smtClean="0"/>
              <a:t> </a:t>
            </a:r>
            <a:r>
              <a:rPr lang="hu-HU" sz="2250" dirty="0" err="1" smtClean="0"/>
              <a:t>national</a:t>
            </a:r>
            <a:r>
              <a:rPr lang="hu-HU" sz="2250" dirty="0" smtClean="0"/>
              <a:t> </a:t>
            </a:r>
            <a:r>
              <a:rPr lang="hu-HU" sz="2250" dirty="0" err="1" smtClean="0"/>
              <a:t>law</a:t>
            </a:r>
            <a:r>
              <a:rPr lang="hu-HU" sz="2250" dirty="0" smtClean="0"/>
              <a:t>?</a:t>
            </a:r>
          </a:p>
          <a:p>
            <a:pPr>
              <a:buClr>
                <a:srgbClr val="69AE00"/>
              </a:buClr>
              <a:buFont typeface="Wingdings" panose="05000000000000000000" pitchFamily="2" charset="2"/>
              <a:buChar char="q"/>
            </a:pPr>
            <a:r>
              <a:rPr lang="hu-HU" sz="2250" dirty="0" err="1" smtClean="0"/>
              <a:t>What</a:t>
            </a:r>
            <a:r>
              <a:rPr lang="hu-HU" sz="2250" dirty="0" smtClean="0"/>
              <a:t> </a:t>
            </a:r>
            <a:r>
              <a:rPr lang="hu-HU" sz="2250" dirty="0" err="1" smtClean="0"/>
              <a:t>did</a:t>
            </a:r>
            <a:r>
              <a:rPr lang="hu-HU" sz="2250" dirty="0" smtClean="0"/>
              <a:t> </a:t>
            </a:r>
            <a:r>
              <a:rPr lang="hu-HU" sz="2250" dirty="0" err="1" smtClean="0"/>
              <a:t>the</a:t>
            </a:r>
            <a:r>
              <a:rPr lang="hu-HU" sz="2250" dirty="0" smtClean="0"/>
              <a:t> CJEU </a:t>
            </a:r>
            <a:r>
              <a:rPr lang="hu-HU" sz="2250" dirty="0" err="1" smtClean="0"/>
              <a:t>mean</a:t>
            </a:r>
            <a:r>
              <a:rPr lang="hu-HU" sz="2250" dirty="0" smtClean="0"/>
              <a:t> </a:t>
            </a:r>
            <a:r>
              <a:rPr lang="hu-HU" sz="2250" dirty="0" err="1" smtClean="0"/>
              <a:t>when</a:t>
            </a:r>
            <a:r>
              <a:rPr lang="hu-HU" sz="2250" dirty="0" smtClean="0"/>
              <a:t> </a:t>
            </a:r>
            <a:r>
              <a:rPr lang="hu-HU" sz="2250" dirty="0" err="1" smtClean="0"/>
              <a:t>it</a:t>
            </a:r>
            <a:r>
              <a:rPr lang="hu-HU" sz="2250" dirty="0" smtClean="0"/>
              <a:t> </a:t>
            </a:r>
            <a:r>
              <a:rPr lang="hu-HU" sz="2250" dirty="0" err="1" smtClean="0"/>
              <a:t>said</a:t>
            </a:r>
            <a:r>
              <a:rPr lang="hu-HU" sz="2250" dirty="0" smtClean="0"/>
              <a:t>: „</a:t>
            </a:r>
            <a:r>
              <a:rPr lang="hu-HU" sz="2250" dirty="0" err="1" smtClean="0"/>
              <a:t>interpret</a:t>
            </a:r>
            <a:r>
              <a:rPr lang="hu-HU" sz="2250" dirty="0" smtClean="0"/>
              <a:t> </a:t>
            </a:r>
            <a:r>
              <a:rPr lang="hu-HU" sz="2250" dirty="0" err="1" smtClean="0"/>
              <a:t>to</a:t>
            </a:r>
            <a:r>
              <a:rPr lang="hu-HU" sz="2250" dirty="0" smtClean="0"/>
              <a:t> </a:t>
            </a:r>
            <a:r>
              <a:rPr lang="hu-HU" sz="2250" dirty="0" err="1" smtClean="0"/>
              <a:t>the</a:t>
            </a:r>
            <a:r>
              <a:rPr lang="hu-HU" sz="2250" dirty="0" smtClean="0"/>
              <a:t> </a:t>
            </a:r>
            <a:r>
              <a:rPr lang="hu-HU" sz="2250" dirty="0" err="1" smtClean="0"/>
              <a:t>fullest</a:t>
            </a:r>
            <a:r>
              <a:rPr lang="hu-HU" sz="2250" dirty="0" smtClean="0"/>
              <a:t> </a:t>
            </a:r>
            <a:r>
              <a:rPr lang="hu-HU" sz="2250" dirty="0" err="1" smtClean="0"/>
              <a:t>extent</a:t>
            </a:r>
            <a:r>
              <a:rPr lang="hu-HU" sz="2250" dirty="0" smtClean="0"/>
              <a:t> </a:t>
            </a:r>
            <a:r>
              <a:rPr lang="hu-HU" sz="2250" dirty="0" err="1" smtClean="0"/>
              <a:t>possible</a:t>
            </a:r>
            <a:r>
              <a:rPr lang="hu-HU" sz="2250" dirty="0" smtClean="0"/>
              <a:t>…”?</a:t>
            </a:r>
          </a:p>
          <a:p>
            <a:pPr>
              <a:buClr>
                <a:srgbClr val="69AE00"/>
              </a:buClr>
              <a:buFont typeface="Wingdings" panose="05000000000000000000" pitchFamily="2" charset="2"/>
              <a:buChar char="q"/>
            </a:pPr>
            <a:r>
              <a:rPr lang="hu-HU" sz="2250" dirty="0" err="1" smtClean="0"/>
              <a:t>However</a:t>
            </a:r>
            <a:r>
              <a:rPr lang="hu-HU" sz="2250" dirty="0" smtClean="0"/>
              <a:t>, </a:t>
            </a:r>
            <a:r>
              <a:rPr lang="hu-HU" sz="2250" dirty="0" err="1" smtClean="0"/>
              <a:t>the</a:t>
            </a:r>
            <a:r>
              <a:rPr lang="hu-HU" sz="2250" dirty="0" smtClean="0"/>
              <a:t> </a:t>
            </a:r>
            <a:r>
              <a:rPr lang="hu-HU" sz="2250" dirty="0" err="1" smtClean="0"/>
              <a:t>objective</a:t>
            </a:r>
            <a:r>
              <a:rPr lang="hu-HU" sz="2250" dirty="0" smtClean="0"/>
              <a:t> of </a:t>
            </a:r>
            <a:r>
              <a:rPr lang="hu-HU" sz="2250" dirty="0" err="1" smtClean="0"/>
              <a:t>Aarhus</a:t>
            </a:r>
            <a:r>
              <a:rPr lang="hu-HU" sz="2250" dirty="0" smtClean="0"/>
              <a:t> is </a:t>
            </a:r>
            <a:r>
              <a:rPr lang="hu-HU" sz="2250" dirty="0" err="1" smtClean="0"/>
              <a:t>clear</a:t>
            </a:r>
            <a:r>
              <a:rPr lang="hu-HU" sz="2250" dirty="0" smtClean="0"/>
              <a:t>: </a:t>
            </a:r>
            <a:r>
              <a:rPr lang="hu-HU" sz="2250" dirty="0" err="1" smtClean="0"/>
              <a:t>citizens</a:t>
            </a:r>
            <a:r>
              <a:rPr lang="hu-HU" sz="2250" dirty="0" smtClean="0"/>
              <a:t> </a:t>
            </a:r>
            <a:r>
              <a:rPr lang="hu-HU" sz="2250" dirty="0" err="1" smtClean="0"/>
              <a:t>still</a:t>
            </a:r>
            <a:r>
              <a:rPr lang="hu-HU" sz="2250" dirty="0" smtClean="0"/>
              <a:t> </a:t>
            </a:r>
            <a:r>
              <a:rPr lang="hu-HU" sz="2250" dirty="0" err="1" smtClean="0"/>
              <a:t>need</a:t>
            </a:r>
            <a:r>
              <a:rPr lang="hu-HU" sz="2250" dirty="0" smtClean="0"/>
              <a:t> </a:t>
            </a:r>
            <a:r>
              <a:rPr lang="hu-HU" sz="2250" dirty="0" err="1" smtClean="0"/>
              <a:t>to</a:t>
            </a:r>
            <a:r>
              <a:rPr lang="hu-HU" sz="2250" dirty="0" smtClean="0"/>
              <a:t> </a:t>
            </a:r>
            <a:r>
              <a:rPr lang="hu-HU" sz="2250" dirty="0" err="1" smtClean="0"/>
              <a:t>have</a:t>
            </a:r>
            <a:r>
              <a:rPr lang="hu-HU" sz="2250" dirty="0" smtClean="0"/>
              <a:t> </a:t>
            </a:r>
            <a:r>
              <a:rPr lang="hu-HU" sz="2250" dirty="0" err="1" smtClean="0"/>
              <a:t>their</a:t>
            </a:r>
            <a:r>
              <a:rPr lang="hu-HU" sz="2250" dirty="0" smtClean="0"/>
              <a:t> </a:t>
            </a:r>
            <a:r>
              <a:rPr lang="hu-HU" sz="2250" dirty="0" err="1" smtClean="0"/>
              <a:t>Aarhus</a:t>
            </a:r>
            <a:r>
              <a:rPr lang="hu-HU" sz="2250" dirty="0" smtClean="0"/>
              <a:t> </a:t>
            </a:r>
            <a:r>
              <a:rPr lang="hu-HU" sz="2250" dirty="0" err="1" smtClean="0"/>
              <a:t>rights</a:t>
            </a:r>
            <a:r>
              <a:rPr lang="hu-HU" sz="2250" dirty="0" smtClean="0"/>
              <a:t> </a:t>
            </a:r>
            <a:r>
              <a:rPr lang="hu-HU" sz="2250" dirty="0" err="1" smtClean="0"/>
              <a:t>enforced</a:t>
            </a:r>
            <a:r>
              <a:rPr lang="hu-HU" sz="2250" dirty="0" smtClean="0"/>
              <a:t>…</a:t>
            </a:r>
          </a:p>
        </p:txBody>
      </p:sp>
    </p:spTree>
    <p:extLst>
      <p:ext uri="{BB962C8B-B14F-4D97-AF65-F5344CB8AC3E}">
        <p14:creationId xmlns:p14="http://schemas.microsoft.com/office/powerpoint/2010/main" val="3704016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Where do we stand now? </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buFont typeface="Arial" panose="020B0604020202020204" pitchFamily="34" charset="0"/>
              <a:buChar char="•"/>
              <a:defRPr/>
            </a:pPr>
            <a:r>
              <a:rPr lang="hu-HU" sz="2600" dirty="0" smtClean="0"/>
              <a:t>Access </a:t>
            </a:r>
            <a:r>
              <a:rPr lang="hu-HU" sz="2600" dirty="0" err="1"/>
              <a:t>to</a:t>
            </a:r>
            <a:r>
              <a:rPr lang="hu-HU" sz="2600" dirty="0"/>
              <a:t> </a:t>
            </a:r>
            <a:r>
              <a:rPr lang="hu-HU" sz="2600" dirty="0" err="1"/>
              <a:t>justice</a:t>
            </a:r>
            <a:r>
              <a:rPr lang="hu-HU" sz="2600" dirty="0"/>
              <a:t> </a:t>
            </a:r>
            <a:r>
              <a:rPr lang="hu-HU" sz="2600" dirty="0" err="1"/>
              <a:t>gap</a:t>
            </a:r>
            <a:r>
              <a:rPr lang="hu-HU" sz="2600" dirty="0"/>
              <a:t> being </a:t>
            </a:r>
            <a:r>
              <a:rPr lang="hu-HU" sz="2600" dirty="0" err="1"/>
              <a:t>filled</a:t>
            </a:r>
            <a:r>
              <a:rPr lang="hu-HU" sz="2600" dirty="0"/>
              <a:t> </a:t>
            </a:r>
            <a:r>
              <a:rPr lang="hu-HU" sz="2600" dirty="0" err="1"/>
              <a:t>in</a:t>
            </a:r>
            <a:r>
              <a:rPr lang="hu-HU" sz="2600" dirty="0"/>
              <a:t> </a:t>
            </a:r>
            <a:r>
              <a:rPr lang="hu-HU" sz="2600" dirty="0" err="1"/>
              <a:t>by</a:t>
            </a:r>
            <a:r>
              <a:rPr lang="hu-HU" sz="2600" dirty="0"/>
              <a:t> </a:t>
            </a:r>
            <a:r>
              <a:rPr lang="hu-HU" sz="2600" dirty="0" err="1"/>
              <a:t>court</a:t>
            </a:r>
            <a:r>
              <a:rPr lang="hu-HU" sz="2600" dirty="0"/>
              <a:t> </a:t>
            </a:r>
            <a:r>
              <a:rPr lang="hu-HU" sz="2600" dirty="0" err="1"/>
              <a:t>case-law</a:t>
            </a:r>
            <a:r>
              <a:rPr lang="hu-HU" sz="2600" dirty="0"/>
              <a:t> (MS and EU </a:t>
            </a:r>
            <a:r>
              <a:rPr lang="hu-HU" sz="2600" dirty="0" err="1"/>
              <a:t>level</a:t>
            </a:r>
            <a:r>
              <a:rPr lang="hu-HU" sz="2600" dirty="0"/>
              <a:t>) and </a:t>
            </a:r>
            <a:r>
              <a:rPr lang="hu-HU" sz="2600" dirty="0" err="1"/>
              <a:t>follow-up</a:t>
            </a:r>
            <a:r>
              <a:rPr lang="hu-HU" sz="2600" dirty="0"/>
              <a:t> </a:t>
            </a:r>
            <a:r>
              <a:rPr lang="hu-HU" sz="2600" dirty="0" err="1"/>
              <a:t>by</a:t>
            </a:r>
            <a:r>
              <a:rPr lang="hu-HU" sz="2600" dirty="0"/>
              <a:t> Commission,</a:t>
            </a:r>
          </a:p>
          <a:p>
            <a:pPr>
              <a:buClr>
                <a:srgbClr val="69AE00"/>
              </a:buClr>
              <a:buFont typeface="Arial" panose="020B0604020202020204" pitchFamily="34" charset="0"/>
              <a:buChar char="•"/>
              <a:defRPr/>
            </a:pPr>
            <a:r>
              <a:rPr lang="hu-HU" sz="2600" dirty="0" err="1"/>
              <a:t>Developing</a:t>
            </a:r>
            <a:r>
              <a:rPr lang="hu-HU" sz="2600" dirty="0"/>
              <a:t> CJEU </a:t>
            </a:r>
            <a:r>
              <a:rPr lang="hu-HU" sz="2600" dirty="0" err="1"/>
              <a:t>case-law</a:t>
            </a:r>
            <a:r>
              <a:rPr lang="hu-HU" sz="2600" dirty="0"/>
              <a:t>,</a:t>
            </a:r>
          </a:p>
          <a:p>
            <a:pPr>
              <a:buClr>
                <a:srgbClr val="69AE00"/>
              </a:buClr>
              <a:buFont typeface="Arial" panose="020B0604020202020204" pitchFamily="34" charset="0"/>
              <a:buChar char="•"/>
              <a:defRPr/>
            </a:pPr>
            <a:r>
              <a:rPr lang="hu-HU" sz="2600" dirty="0" err="1"/>
              <a:t>Developing</a:t>
            </a:r>
            <a:r>
              <a:rPr lang="hu-HU" sz="2600" dirty="0"/>
              <a:t> </a:t>
            </a:r>
            <a:r>
              <a:rPr lang="hu-HU" sz="2600" dirty="0" err="1"/>
              <a:t>national</a:t>
            </a:r>
            <a:r>
              <a:rPr lang="hu-HU" sz="2600" dirty="0"/>
              <a:t> </a:t>
            </a:r>
            <a:r>
              <a:rPr lang="hu-HU" sz="2600" dirty="0" err="1"/>
              <a:t>case-law</a:t>
            </a:r>
            <a:r>
              <a:rPr lang="hu-HU" sz="2600" dirty="0"/>
              <a:t>,</a:t>
            </a:r>
          </a:p>
          <a:p>
            <a:pPr>
              <a:buClr>
                <a:srgbClr val="69AE00"/>
              </a:buClr>
              <a:buFont typeface="Arial" panose="020B0604020202020204" pitchFamily="34" charset="0"/>
              <a:buChar char="•"/>
              <a:defRPr/>
            </a:pPr>
            <a:r>
              <a:rPr lang="hu-HU" sz="2600" dirty="0" smtClean="0"/>
              <a:t>National </a:t>
            </a:r>
            <a:r>
              <a:rPr lang="hu-HU" sz="2600" dirty="0"/>
              <a:t>c</a:t>
            </a:r>
            <a:r>
              <a:rPr lang="en-GB" sz="2600" dirty="0" err="1" smtClean="0"/>
              <a:t>ourts</a:t>
            </a:r>
            <a:r>
              <a:rPr lang="hu-HU" sz="2600" dirty="0" smtClean="0"/>
              <a:t>’</a:t>
            </a:r>
            <a:r>
              <a:rPr lang="en-GB" sz="2600" dirty="0" smtClean="0"/>
              <a:t> </a:t>
            </a:r>
            <a:r>
              <a:rPr lang="en-GB" sz="2600" dirty="0"/>
              <a:t>case-law trends – popping up rulings also at national level (</a:t>
            </a:r>
            <a:r>
              <a:rPr lang="en-GB" sz="2600" dirty="0" smtClean="0"/>
              <a:t>D</a:t>
            </a:r>
            <a:r>
              <a:rPr lang="hu-HU" sz="2600" dirty="0" smtClean="0"/>
              <a:t>E</a:t>
            </a:r>
            <a:r>
              <a:rPr lang="en-GB" sz="2600" dirty="0" smtClean="0"/>
              <a:t>: </a:t>
            </a:r>
            <a:r>
              <a:rPr lang="en-GB" sz="2600" dirty="0"/>
              <a:t>air quality in Darmstadt; SE wolves cases based on the SK brown bear ruling and </a:t>
            </a:r>
            <a:r>
              <a:rPr lang="en-GB" sz="2600" dirty="0" err="1"/>
              <a:t>Janecek</a:t>
            </a:r>
            <a:r>
              <a:rPr lang="hu-HU" sz="2600" dirty="0"/>
              <a:t>)</a:t>
            </a:r>
            <a:endParaRPr lang="en-GB" sz="2600" dirty="0"/>
          </a:p>
          <a:p>
            <a:pPr>
              <a:buClr>
                <a:srgbClr val="69AE00"/>
              </a:buClr>
              <a:buFont typeface="Arial" panose="020B0604020202020204" pitchFamily="34" charset="0"/>
              <a:buChar char="•"/>
              <a:defRPr/>
            </a:pPr>
            <a:endParaRPr lang="hu-HU" sz="2600" dirty="0"/>
          </a:p>
        </p:txBody>
      </p:sp>
    </p:spTree>
    <p:extLst>
      <p:ext uri="{BB962C8B-B14F-4D97-AF65-F5344CB8AC3E}">
        <p14:creationId xmlns:p14="http://schemas.microsoft.com/office/powerpoint/2010/main" val="990706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recent</a:t>
            </a:r>
            <a:r>
              <a:rPr lang="pl-PL" dirty="0" smtClean="0"/>
              <a:t> </a:t>
            </a:r>
            <a:r>
              <a:rPr lang="pl-PL" dirty="0" err="1" smtClean="0"/>
              <a:t>trends</a:t>
            </a:r>
            <a:r>
              <a:rPr lang="pl-PL" dirty="0" smtClean="0"/>
              <a:t> </a:t>
            </a:r>
            <a:r>
              <a:rPr lang="pl-PL" dirty="0"/>
              <a:t>and </a:t>
            </a:r>
            <a:r>
              <a:rPr lang="pl-PL" dirty="0" err="1"/>
              <a:t>and</a:t>
            </a:r>
            <a:r>
              <a:rPr lang="pl-PL" dirty="0"/>
              <a:t> </a:t>
            </a:r>
            <a:r>
              <a:rPr lang="pl-PL" dirty="0" err="1"/>
              <a:t>future</a:t>
            </a:r>
            <a:r>
              <a:rPr lang="pl-PL" dirty="0"/>
              <a:t> </a:t>
            </a:r>
            <a:r>
              <a:rPr lang="pl-PL" dirty="0" err="1"/>
              <a:t>plans</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pPr>
            <a:r>
              <a:rPr lang="en-GB" sz="2100" dirty="0"/>
              <a:t>Main problems encountered on access </a:t>
            </a:r>
            <a:r>
              <a:rPr lang="en-GB" sz="2100" dirty="0" smtClean="0"/>
              <a:t>to </a:t>
            </a:r>
            <a:r>
              <a:rPr lang="en-GB" sz="2100" dirty="0"/>
              <a:t>justice</a:t>
            </a:r>
          </a:p>
          <a:p>
            <a:pPr>
              <a:buClr>
                <a:srgbClr val="69AE00"/>
              </a:buClr>
            </a:pPr>
            <a:r>
              <a:rPr lang="en-GB" sz="2100" dirty="0" smtClean="0"/>
              <a:t>The </a:t>
            </a:r>
            <a:r>
              <a:rPr lang="en-GB" sz="2100" dirty="0"/>
              <a:t>general and special uncertainties on the</a:t>
            </a:r>
          </a:p>
          <a:p>
            <a:pPr>
              <a:buClr>
                <a:srgbClr val="69AE00"/>
              </a:buClr>
            </a:pPr>
            <a:r>
              <a:rPr lang="en-GB" sz="2100" dirty="0" smtClean="0"/>
              <a:t>The </a:t>
            </a:r>
            <a:r>
              <a:rPr lang="en-GB" sz="2100" dirty="0"/>
              <a:t>Court of Justice of the </a:t>
            </a:r>
            <a:r>
              <a:rPr lang="en-GB" sz="2100" dirty="0" smtClean="0"/>
              <a:t>E</a:t>
            </a:r>
            <a:r>
              <a:rPr lang="hu-HU" sz="2100" dirty="0" smtClean="0"/>
              <a:t>U</a:t>
            </a:r>
            <a:r>
              <a:rPr lang="en-GB" sz="2100" dirty="0" smtClean="0"/>
              <a:t> </a:t>
            </a:r>
            <a:r>
              <a:rPr lang="en-GB" sz="2100" dirty="0"/>
              <a:t>defined what not to do, not what to do;</a:t>
            </a:r>
          </a:p>
          <a:p>
            <a:pPr>
              <a:buClr>
                <a:srgbClr val="69AE00"/>
              </a:buClr>
            </a:pPr>
            <a:r>
              <a:rPr lang="en-GB" sz="2100" dirty="0" smtClean="0"/>
              <a:t>Some </a:t>
            </a:r>
            <a:r>
              <a:rPr lang="en-GB" sz="2100" dirty="0"/>
              <a:t>specific areas of problems: </a:t>
            </a:r>
          </a:p>
          <a:p>
            <a:pPr>
              <a:buClr>
                <a:srgbClr val="69AE00"/>
              </a:buClr>
            </a:pPr>
            <a:r>
              <a:rPr lang="en-GB" sz="2100" dirty="0"/>
              <a:t>costs of bringing actions;</a:t>
            </a:r>
          </a:p>
          <a:p>
            <a:pPr>
              <a:buClr>
                <a:srgbClr val="69AE00"/>
              </a:buClr>
            </a:pPr>
            <a:r>
              <a:rPr lang="en-GB" sz="2100" dirty="0"/>
              <a:t>Standing uncertainties, etc.</a:t>
            </a:r>
          </a:p>
          <a:p>
            <a:pPr>
              <a:buClr>
                <a:srgbClr val="69AE00"/>
              </a:buClr>
            </a:pPr>
            <a:r>
              <a:rPr lang="en-GB" sz="2100" dirty="0"/>
              <a:t>The efficiency of national court procedures.</a:t>
            </a:r>
          </a:p>
          <a:p>
            <a:pPr marL="0" indent="0">
              <a:buClr>
                <a:srgbClr val="69AE00"/>
              </a:buClr>
              <a:buNone/>
            </a:pPr>
            <a:r>
              <a:rPr lang="en-GB" sz="2100" dirty="0"/>
              <a:t/>
            </a:r>
            <a:br>
              <a:rPr lang="en-GB" sz="2100" dirty="0"/>
            </a:br>
            <a:endParaRPr lang="en-GB" sz="2100" dirty="0"/>
          </a:p>
        </p:txBody>
      </p:sp>
    </p:spTree>
    <p:extLst>
      <p:ext uri="{BB962C8B-B14F-4D97-AF65-F5344CB8AC3E}">
        <p14:creationId xmlns:p14="http://schemas.microsoft.com/office/powerpoint/2010/main" val="1585907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a:t>
            </a:r>
            <a:r>
              <a:rPr lang="pl-PL" dirty="0" err="1" smtClean="0"/>
              <a:t>recent</a:t>
            </a:r>
            <a:r>
              <a:rPr lang="pl-PL" dirty="0" smtClean="0"/>
              <a:t> </a:t>
            </a:r>
            <a:r>
              <a:rPr lang="pl-PL" dirty="0" err="1" smtClean="0"/>
              <a:t>trends</a:t>
            </a:r>
            <a:r>
              <a:rPr lang="pl-PL" dirty="0" smtClean="0"/>
              <a:t> </a:t>
            </a:r>
            <a:r>
              <a:rPr lang="pl-PL" dirty="0"/>
              <a:t>and </a:t>
            </a:r>
            <a:r>
              <a:rPr lang="pl-PL" dirty="0" err="1"/>
              <a:t>and</a:t>
            </a:r>
            <a:r>
              <a:rPr lang="pl-PL" dirty="0"/>
              <a:t> </a:t>
            </a:r>
            <a:r>
              <a:rPr lang="pl-PL" dirty="0" err="1"/>
              <a:t>future</a:t>
            </a:r>
            <a:r>
              <a:rPr lang="pl-PL" dirty="0"/>
              <a:t> </a:t>
            </a:r>
            <a:r>
              <a:rPr lang="pl-PL" dirty="0" err="1"/>
              <a:t>plans</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pPr>
            <a:r>
              <a:rPr lang="en-GB" sz="2100" dirty="0"/>
              <a:t>Judiciary knows what not to do, as signalled by the Court, but does not know what to do </a:t>
            </a:r>
          </a:p>
          <a:p>
            <a:pPr>
              <a:buClr>
                <a:srgbClr val="69AE00"/>
              </a:buClr>
            </a:pPr>
            <a:r>
              <a:rPr lang="en-GB" sz="2100" dirty="0"/>
              <a:t>Negative guidance given by the Court</a:t>
            </a:r>
          </a:p>
          <a:p>
            <a:pPr>
              <a:buClr>
                <a:srgbClr val="69AE00"/>
              </a:buClr>
            </a:pPr>
            <a:endParaRPr lang="en-GB" sz="2100" dirty="0"/>
          </a:p>
          <a:p>
            <a:pPr>
              <a:buClr>
                <a:srgbClr val="69AE00"/>
              </a:buClr>
            </a:pPr>
            <a:endParaRPr lang="hu-HU" sz="2100" dirty="0" smtClean="0"/>
          </a:p>
          <a:p>
            <a:pPr>
              <a:buClr>
                <a:srgbClr val="69AE00"/>
              </a:buClr>
            </a:pPr>
            <a:endParaRPr lang="hu-HU" sz="2100" dirty="0"/>
          </a:p>
          <a:p>
            <a:pPr>
              <a:buClr>
                <a:srgbClr val="69AE00"/>
              </a:buClr>
            </a:pPr>
            <a:r>
              <a:rPr lang="en-GB" sz="2100" dirty="0" smtClean="0"/>
              <a:t>Therefore</a:t>
            </a:r>
            <a:r>
              <a:rPr lang="en-GB" sz="2100" dirty="0"/>
              <a:t>, positive guidance is needed that would be provided for by an EU initiative </a:t>
            </a:r>
            <a:r>
              <a:rPr lang="en-GB" sz="2100" dirty="0" smtClean="0"/>
              <a:t/>
            </a:r>
            <a:br>
              <a:rPr lang="en-GB" sz="2100" dirty="0" smtClean="0"/>
            </a:br>
            <a:endParaRPr lang="en-GB" sz="2100" dirty="0"/>
          </a:p>
        </p:txBody>
      </p:sp>
      <p:sp>
        <p:nvSpPr>
          <p:cNvPr id="4" name="Down Arrow 3"/>
          <p:cNvSpPr/>
          <p:nvPr/>
        </p:nvSpPr>
        <p:spPr>
          <a:xfrm>
            <a:off x="3995936" y="321297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2819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Introduction</a:t>
            </a:r>
            <a:r>
              <a:rPr lang="pl-PL" dirty="0" smtClean="0"/>
              <a:t> – </a:t>
            </a:r>
            <a:r>
              <a:rPr lang="pl-PL" dirty="0" err="1" smtClean="0"/>
              <a:t>Courts</a:t>
            </a:r>
            <a:r>
              <a:rPr lang="pl-PL" dirty="0" smtClean="0"/>
              <a:t> </a:t>
            </a:r>
            <a:r>
              <a:rPr lang="pl-PL" dirty="0" err="1" smtClean="0"/>
              <a:t>are</a:t>
            </a:r>
            <a:r>
              <a:rPr lang="pl-PL" dirty="0" smtClean="0"/>
              <a:t> </a:t>
            </a:r>
            <a:r>
              <a:rPr lang="pl-PL" dirty="0" err="1" smtClean="0"/>
              <a:t>Ferraris</a:t>
            </a:r>
            <a:r>
              <a:rPr lang="pl-PL" dirty="0" smtClean="0"/>
              <a:t>? In </a:t>
            </a:r>
            <a:r>
              <a:rPr lang="pl-PL" dirty="0" err="1" smtClean="0"/>
              <a:t>what</a:t>
            </a:r>
            <a:r>
              <a:rPr lang="pl-PL" dirty="0" smtClean="0"/>
              <a:t> </a:t>
            </a:r>
            <a:r>
              <a:rPr lang="pl-PL" dirty="0" err="1" smtClean="0"/>
              <a:t>sense</a:t>
            </a:r>
            <a:r>
              <a:rPr lang="pl-PL" dirty="0" smtClean="0"/>
              <a:t>? </a:t>
            </a:r>
            <a:endParaRPr lang="pl-PL"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7315" y="2026745"/>
            <a:ext cx="6858594" cy="402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137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Conclusion (rather the start of the discussion)</a:t>
            </a:r>
            <a:endParaRPr lang="pl-PL" dirty="0"/>
          </a:p>
        </p:txBody>
      </p:sp>
      <p:sp>
        <p:nvSpPr>
          <p:cNvPr id="3" name="Symbol zastępczy zawartości 2"/>
          <p:cNvSpPr>
            <a:spLocks noGrp="1"/>
          </p:cNvSpPr>
          <p:nvPr>
            <p:ph idx="1"/>
          </p:nvPr>
        </p:nvSpPr>
        <p:spPr>
          <a:xfrm>
            <a:off x="835025" y="1981200"/>
            <a:ext cx="7553399" cy="4616152"/>
          </a:xfrm>
        </p:spPr>
        <p:txBody>
          <a:bodyPr/>
          <a:lstStyle/>
          <a:p>
            <a:pPr>
              <a:buClr>
                <a:srgbClr val="69AE00"/>
              </a:buClr>
            </a:pPr>
            <a:r>
              <a:rPr lang="hu-HU" sz="2700" dirty="0" err="1" smtClean="0"/>
              <a:t>In</a:t>
            </a:r>
            <a:r>
              <a:rPr lang="hu-HU" sz="2700" dirty="0" smtClean="0"/>
              <a:t> </a:t>
            </a:r>
            <a:r>
              <a:rPr lang="hu-HU" sz="2700" dirty="0" err="1" smtClean="0"/>
              <a:t>view</a:t>
            </a:r>
            <a:r>
              <a:rPr lang="hu-HU" sz="2700" dirty="0" smtClean="0"/>
              <a:t> of </a:t>
            </a:r>
            <a:r>
              <a:rPr lang="hu-HU" sz="2700" dirty="0" err="1" smtClean="0"/>
              <a:t>recent</a:t>
            </a:r>
            <a:r>
              <a:rPr lang="hu-HU" sz="2700" dirty="0" smtClean="0"/>
              <a:t> </a:t>
            </a:r>
            <a:r>
              <a:rPr lang="hu-HU" sz="2700" dirty="0" err="1" smtClean="0"/>
              <a:t>trends</a:t>
            </a:r>
            <a:r>
              <a:rPr lang="hu-HU" sz="2700" dirty="0" smtClean="0"/>
              <a:t>:</a:t>
            </a:r>
          </a:p>
          <a:p>
            <a:pPr>
              <a:buClr>
                <a:srgbClr val="69AE00"/>
              </a:buClr>
            </a:pPr>
            <a:r>
              <a:rPr lang="hu-HU" sz="2700" dirty="0" err="1" smtClean="0"/>
              <a:t>Further</a:t>
            </a:r>
            <a:r>
              <a:rPr lang="hu-HU" sz="2700" dirty="0" smtClean="0"/>
              <a:t> </a:t>
            </a:r>
            <a:r>
              <a:rPr lang="hu-HU" sz="2700" dirty="0" err="1" smtClean="0"/>
              <a:t>national</a:t>
            </a:r>
            <a:r>
              <a:rPr lang="hu-HU" sz="2700" dirty="0" smtClean="0"/>
              <a:t> </a:t>
            </a:r>
            <a:r>
              <a:rPr lang="hu-HU" sz="2700" dirty="0" err="1" smtClean="0"/>
              <a:t>cases</a:t>
            </a:r>
            <a:r>
              <a:rPr lang="hu-HU" sz="2700" dirty="0" smtClean="0"/>
              <a:t> </a:t>
            </a:r>
            <a:r>
              <a:rPr lang="hu-HU" sz="2700" dirty="0" err="1" smtClean="0"/>
              <a:t>on</a:t>
            </a:r>
            <a:r>
              <a:rPr lang="hu-HU" sz="2700" dirty="0" smtClean="0"/>
              <a:t> </a:t>
            </a:r>
            <a:r>
              <a:rPr lang="hu-HU" sz="2700" dirty="0" err="1" smtClean="0"/>
              <a:t>Aarhus</a:t>
            </a:r>
            <a:r>
              <a:rPr lang="hu-HU" sz="2700" dirty="0" smtClean="0"/>
              <a:t> </a:t>
            </a:r>
            <a:r>
              <a:rPr lang="hu-HU" sz="2700" dirty="0" err="1" smtClean="0"/>
              <a:t>can</a:t>
            </a:r>
            <a:r>
              <a:rPr lang="hu-HU" sz="2700" dirty="0" smtClean="0"/>
              <a:t> be </a:t>
            </a:r>
            <a:r>
              <a:rPr lang="hu-HU" sz="2700" dirty="0" err="1" smtClean="0"/>
              <a:t>expected</a:t>
            </a:r>
            <a:endParaRPr lang="hu-HU" sz="2700" dirty="0" smtClean="0"/>
          </a:p>
          <a:p>
            <a:pPr>
              <a:buClr>
                <a:srgbClr val="69AE00"/>
              </a:buClr>
            </a:pPr>
            <a:r>
              <a:rPr lang="hu-HU" sz="2700" dirty="0" smtClean="0"/>
              <a:t>More </a:t>
            </a:r>
            <a:r>
              <a:rPr lang="hu-HU" sz="2700" dirty="0" err="1" smtClean="0"/>
              <a:t>preliminary</a:t>
            </a:r>
            <a:r>
              <a:rPr lang="hu-HU" sz="2700" dirty="0" smtClean="0"/>
              <a:t> </a:t>
            </a:r>
            <a:r>
              <a:rPr lang="hu-HU" sz="2700" dirty="0" err="1" smtClean="0"/>
              <a:t>references</a:t>
            </a:r>
            <a:r>
              <a:rPr lang="hu-HU" sz="2700" dirty="0" smtClean="0"/>
              <a:t> "</a:t>
            </a:r>
            <a:r>
              <a:rPr lang="hu-HU" sz="2700" dirty="0" err="1" smtClean="0"/>
              <a:t>popping</a:t>
            </a:r>
            <a:r>
              <a:rPr lang="hu-HU" sz="2700" dirty="0" smtClean="0"/>
              <a:t> </a:t>
            </a:r>
            <a:r>
              <a:rPr lang="hu-HU" sz="2700" dirty="0" err="1" smtClean="0"/>
              <a:t>up</a:t>
            </a:r>
            <a:r>
              <a:rPr lang="hu-HU" sz="2700" dirty="0" smtClean="0"/>
              <a:t>" </a:t>
            </a:r>
            <a:r>
              <a:rPr lang="hu-HU" sz="2700" dirty="0" err="1" smtClean="0"/>
              <a:t>to</a:t>
            </a:r>
            <a:r>
              <a:rPr lang="hu-HU" sz="2700" dirty="0" smtClean="0"/>
              <a:t> </a:t>
            </a:r>
            <a:r>
              <a:rPr lang="hu-HU" sz="2700" dirty="0" err="1" smtClean="0"/>
              <a:t>clarify</a:t>
            </a:r>
            <a:r>
              <a:rPr lang="hu-HU" sz="2700" dirty="0" smtClean="0"/>
              <a:t> </a:t>
            </a:r>
            <a:r>
              <a:rPr lang="hu-HU" sz="2700" dirty="0" err="1" smtClean="0"/>
              <a:t>the</a:t>
            </a:r>
            <a:r>
              <a:rPr lang="hu-HU" sz="2700" dirty="0" smtClean="0"/>
              <a:t> </a:t>
            </a:r>
            <a:r>
              <a:rPr lang="hu-HU" sz="2700" dirty="0" err="1" smtClean="0"/>
              <a:t>situation</a:t>
            </a:r>
            <a:endParaRPr lang="hu-HU" sz="2700" dirty="0" smtClean="0"/>
          </a:p>
          <a:p>
            <a:pPr>
              <a:buClr>
                <a:srgbClr val="69AE00"/>
              </a:buClr>
            </a:pPr>
            <a:r>
              <a:rPr lang="hu-HU" sz="2700" dirty="0" smtClean="0"/>
              <a:t>Action </a:t>
            </a:r>
            <a:r>
              <a:rPr lang="hu-HU" sz="2700" dirty="0" err="1" smtClean="0"/>
              <a:t>likely</a:t>
            </a:r>
            <a:r>
              <a:rPr lang="hu-HU" sz="2700" dirty="0" smtClean="0"/>
              <a:t> at EU </a:t>
            </a:r>
            <a:r>
              <a:rPr lang="hu-HU" sz="2700" dirty="0" err="1" smtClean="0"/>
              <a:t>level</a:t>
            </a:r>
            <a:r>
              <a:rPr lang="hu-HU" sz="2700" dirty="0" smtClean="0"/>
              <a:t> and </a:t>
            </a:r>
            <a:r>
              <a:rPr lang="hu-HU" sz="2700" dirty="0" err="1" smtClean="0"/>
              <a:t>also</a:t>
            </a:r>
            <a:r>
              <a:rPr lang="hu-HU" sz="2700" dirty="0" smtClean="0"/>
              <a:t> at </a:t>
            </a:r>
            <a:r>
              <a:rPr lang="hu-HU" sz="2700" dirty="0" err="1" smtClean="0"/>
              <a:t>national</a:t>
            </a:r>
            <a:r>
              <a:rPr lang="hu-HU" sz="2700" dirty="0" smtClean="0"/>
              <a:t> </a:t>
            </a:r>
            <a:r>
              <a:rPr lang="hu-HU" sz="2700" dirty="0" err="1" smtClean="0"/>
              <a:t>level</a:t>
            </a:r>
            <a:r>
              <a:rPr lang="en-GB" sz="2700" dirty="0" smtClean="0"/>
              <a:t/>
            </a:r>
            <a:br>
              <a:rPr lang="en-GB" sz="2700" dirty="0" smtClean="0"/>
            </a:br>
            <a:endParaRPr lang="en-GB" sz="2700" dirty="0"/>
          </a:p>
        </p:txBody>
      </p:sp>
    </p:spTree>
    <p:extLst>
      <p:ext uri="{BB962C8B-B14F-4D97-AF65-F5344CB8AC3E}">
        <p14:creationId xmlns:p14="http://schemas.microsoft.com/office/powerpoint/2010/main" val="1073889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5025" y="1981200"/>
            <a:ext cx="7553399" cy="4616152"/>
          </a:xfrm>
        </p:spPr>
        <p:txBody>
          <a:bodyPr/>
          <a:lstStyle/>
          <a:p>
            <a:pPr marL="0" indent="0" algn="ctr">
              <a:buClr>
                <a:srgbClr val="69AE00"/>
              </a:buClr>
              <a:buNone/>
              <a:defRPr/>
            </a:pPr>
            <a:endParaRPr lang="hu-HU" sz="3500" dirty="0" smtClean="0">
              <a:solidFill>
                <a:srgbClr val="000000"/>
              </a:solidFill>
              <a:latin typeface="Lucida Sans Unicode" pitchFamily="34" charset="0"/>
              <a:ea typeface="ＭＳ Ｐゴシック" pitchFamily="34" charset="-128"/>
              <a:cs typeface="Lucida Sans Unicode" pitchFamily="34" charset="0"/>
            </a:endParaRPr>
          </a:p>
          <a:p>
            <a:pPr marL="0" indent="0" algn="ctr">
              <a:buClr>
                <a:srgbClr val="69AE00"/>
              </a:buClr>
              <a:buNone/>
              <a:defRPr/>
            </a:pPr>
            <a:endParaRPr lang="hu-HU" sz="3500" dirty="0">
              <a:solidFill>
                <a:srgbClr val="000000"/>
              </a:solidFill>
              <a:latin typeface="Lucida Sans Unicode" pitchFamily="34" charset="0"/>
              <a:ea typeface="ＭＳ Ｐゴシック" pitchFamily="34" charset="-128"/>
              <a:cs typeface="Lucida Sans Unicode" pitchFamily="34" charset="0"/>
            </a:endParaRPr>
          </a:p>
          <a:p>
            <a:pPr marL="0" indent="0" algn="ctr">
              <a:buClr>
                <a:srgbClr val="69AE00"/>
              </a:buClr>
              <a:buNone/>
              <a:defRPr/>
            </a:pPr>
            <a:r>
              <a:rPr lang="hu-HU" sz="3500" dirty="0" err="1"/>
              <a:t>Thank</a:t>
            </a:r>
            <a:r>
              <a:rPr lang="hu-HU" sz="3500" dirty="0"/>
              <a:t> </a:t>
            </a:r>
            <a:r>
              <a:rPr lang="hu-HU" sz="3500" dirty="0" err="1"/>
              <a:t>you</a:t>
            </a:r>
            <a:r>
              <a:rPr lang="hu-HU" sz="3500" dirty="0"/>
              <a:t> </a:t>
            </a:r>
            <a:r>
              <a:rPr lang="hu-HU" sz="3500" dirty="0" err="1"/>
              <a:t>for</a:t>
            </a:r>
            <a:r>
              <a:rPr lang="hu-HU" sz="3500" dirty="0"/>
              <a:t> </a:t>
            </a:r>
            <a:r>
              <a:rPr lang="hu-HU" sz="3500" dirty="0" err="1"/>
              <a:t>your</a:t>
            </a:r>
            <a:r>
              <a:rPr lang="hu-HU" sz="3500" dirty="0"/>
              <a:t> </a:t>
            </a:r>
            <a:r>
              <a:rPr lang="hu-HU" sz="3500" dirty="0" err="1"/>
              <a:t>attention</a:t>
            </a:r>
            <a:r>
              <a:rPr lang="hu-HU" sz="3500" dirty="0"/>
              <a:t>!</a:t>
            </a:r>
          </a:p>
          <a:p>
            <a:pPr marL="0" indent="0">
              <a:buClr>
                <a:srgbClr val="69AE00"/>
              </a:buClr>
              <a:buNone/>
            </a:pPr>
            <a:r>
              <a:rPr lang="en-GB" sz="2100" dirty="0" smtClean="0"/>
              <a:t/>
            </a:r>
            <a:br>
              <a:rPr lang="en-GB" sz="2100" dirty="0" smtClean="0"/>
            </a:br>
            <a:endParaRPr lang="en-GB" sz="2100" dirty="0"/>
          </a:p>
        </p:txBody>
      </p:sp>
    </p:spTree>
    <p:extLst>
      <p:ext uri="{BB962C8B-B14F-4D97-AF65-F5344CB8AC3E}">
        <p14:creationId xmlns:p14="http://schemas.microsoft.com/office/powerpoint/2010/main" val="3783633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Introduction</a:t>
            </a:r>
            <a:r>
              <a:rPr lang="pl-PL" dirty="0" smtClean="0"/>
              <a:t> – </a:t>
            </a:r>
            <a:r>
              <a:rPr lang="pl-PL" dirty="0" err="1" smtClean="0"/>
              <a:t>Can</a:t>
            </a:r>
            <a:r>
              <a:rPr lang="pl-PL" dirty="0" smtClean="0"/>
              <a:t> Fish go to Court?</a:t>
            </a:r>
            <a:endParaRPr lang="pl-PL"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7315" y="2026745"/>
            <a:ext cx="6858594" cy="402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Tartalom helye 3" descr="hal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857375"/>
            <a:ext cx="169227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6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4.44444E-6 L -0.39393 -0.08195 " pathEditMode="relative" rAng="0" ptsTypes="AA">
                                      <p:cBhvr>
                                        <p:cTn id="6" dur="2000" fill="hold"/>
                                        <p:tgtEl>
                                          <p:spTgt spid="6"/>
                                        </p:tgtEl>
                                        <p:attrNameLst>
                                          <p:attrName>ppt_x</p:attrName>
                                          <p:attrName>ppt_y</p:attrName>
                                        </p:attrNameLst>
                                      </p:cBhvr>
                                      <p:rCtr x="-19700" y="-4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THEY CANNOT AND THEY DO NOT HAVE FERRARIS EITHER </a:t>
            </a:r>
            <a:endParaRPr lang="pl-PL"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8043" y="2557143"/>
            <a:ext cx="5377138"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Tartalom helye 3" descr="hal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2500313"/>
            <a:ext cx="2197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15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iterate type="lt">
                                    <p:tmPct val="0"/>
                                  </p:iterate>
                                  <p:childTnLst>
                                    <p:animMotion origin="layout" path="M 3.33333E-6 -1.04046E-6 L -0.27552 0.00208 " pathEditMode="relative" rAng="0" ptsTypes="AA">
                                      <p:cBhvr>
                                        <p:cTn id="6" dur="3000" fill="hold"/>
                                        <p:tgtEl>
                                          <p:spTgt spid="7"/>
                                        </p:tgtEl>
                                        <p:attrNameLst>
                                          <p:attrName>ppt_x</p:attrName>
                                          <p:attrName>ppt_y</p:attrName>
                                        </p:attrNameLst>
                                      </p:cBhvr>
                                      <p:rCtr x="-13800" y="100"/>
                                    </p:animMotion>
                                  </p:childTnLst>
                                </p:cTn>
                              </p:par>
                              <p:par>
                                <p:cTn id="7" presetID="26" presetClass="entr" presetSubtype="0" fill="hold" nodeType="withEffect">
                                  <p:stCondLst>
                                    <p:cond delay="0"/>
                                  </p:stCondLst>
                                  <p:iterate type="lt">
                                    <p:tmPct val="0"/>
                                  </p:iterate>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par>
                          <p:cTn id="23" fill="hold">
                            <p:stCondLst>
                              <p:cond delay="3000"/>
                            </p:stCondLst>
                            <p:childTnLst>
                              <p:par>
                                <p:cTn id="24" presetID="48" presetClass="path" presetSubtype="0" accel="50000" decel="50000" fill="hold" nodeType="afterEffect">
                                  <p:stCondLst>
                                    <p:cond delay="0"/>
                                  </p:stCondLst>
                                  <p:iterate type="lt">
                                    <p:tmPct val="0"/>
                                  </p:iterate>
                                  <p:childTnLst>
                                    <p:animMotion origin="layout" path="M -0.27553 0.00208 C -0.26754 0.01273 -0.25851 0.02338 -0.25452 0.03681 C -0.25053 0.05139 -0.24844 0.06875 -0.24653 0.08611 C -0.24445 0.10347 -0.24653 0.11806 -0.24844 0.13403 C -0.25053 0.14884 -0.25348 0.16482 -0.26059 0.17801 C -0.2665 0.19144 -0.27657 0.20208 -0.2875 0.21019 C -0.29757 0.21806 -0.30955 0.22338 -0.32153 0.22616 C -0.33351 0.22871 -0.34549 0.22871 -0.3566 0.22616 C -0.36858 0.22338 -0.37952 0.21667 -0.38855 0.20602 C -0.39757 0.19676 -0.40556 0.18472 -0.40955 0.17014 C -0.41459 0.15671 -0.4165 0.1382 -0.4165 0.12338 C -0.41754 0.1088 -0.4165 0.09144 -0.41146 0.07685 C -0.4066 0.06343 -0.39757 0.05278 -0.38559 0.04746 C -0.37344 0.04352 -0.36146 0.04884 -0.35348 0.0581 C -0.34653 0.06736 -0.3415 0.08218 -0.34046 0.09931 C -0.34046 0.11667 -0.3415 0.13264 -0.34653 0.14607 C -0.35157 0.15949 -0.35053 0.16204 -0.37049 0.1794 C -0.38855 0.19815 -0.4066 0.19283 -0.41754 0.19398 C -0.42848 0.19398 -0.4375 0.18866 -0.44844 0.18333 C -0.46059 0.17685 -0.47049 0.16482 -0.47761 0.15417 C -0.48455 0.14352 -0.4875 0.13009 -0.4915 0.1088 C -0.49445 0.0875 -0.49445 0.07685 -0.49445 0.06065 C -0.49445 0.04468 -0.49445 0.02871 -0.49445 0.01273 " pathEditMode="relative" rAng="0" ptsTypes="fffffffffffffffffffffff">
                                      <p:cBhvr>
                                        <p:cTn id="25" dur="2000" fill="hold"/>
                                        <p:tgtEl>
                                          <p:spTgt spid="7"/>
                                        </p:tgtEl>
                                        <p:attrNameLst>
                                          <p:attrName>ppt_x</p:attrName>
                                          <p:attrName>ppt_y</p:attrName>
                                        </p:attrNameLst>
                                      </p:cBhvr>
                                      <p:rCtr x="-9400" y="11300"/>
                                    </p:animMotion>
                                  </p:childTnLst>
                                </p:cTn>
                              </p:par>
                            </p:childTnLst>
                          </p:cTn>
                        </p:par>
                        <p:par>
                          <p:cTn id="26" fill="hold">
                            <p:stCondLst>
                              <p:cond delay="5000"/>
                            </p:stCondLst>
                            <p:childTnLst>
                              <p:par>
                                <p:cTn id="27" presetID="2" presetClass="exit" presetSubtype="8" fill="hold" nodeType="afterEffect">
                                  <p:stCondLst>
                                    <p:cond delay="3000"/>
                                  </p:stCondLst>
                                  <p:iterate type="lt">
                                    <p:tmPct val="0"/>
                                  </p:iterate>
                                  <p:childTnLst>
                                    <p:anim calcmode="lin" valueType="num">
                                      <p:cBhvr additive="base">
                                        <p:cTn id="28" dur="2000"/>
                                        <p:tgtEl>
                                          <p:spTgt spid="7"/>
                                        </p:tgtEl>
                                        <p:attrNameLst>
                                          <p:attrName>ppt_x</p:attrName>
                                        </p:attrNameLst>
                                      </p:cBhvr>
                                      <p:tavLst>
                                        <p:tav tm="0">
                                          <p:val>
                                            <p:strVal val="ppt_x"/>
                                          </p:val>
                                        </p:tav>
                                        <p:tav tm="100000">
                                          <p:val>
                                            <p:strVal val="0-ppt_w/2"/>
                                          </p:val>
                                        </p:tav>
                                      </p:tavLst>
                                    </p:anim>
                                    <p:anim calcmode="lin" valueType="num">
                                      <p:cBhvr additive="base">
                                        <p:cTn id="29" dur="2000"/>
                                        <p:tgtEl>
                                          <p:spTgt spid="7"/>
                                        </p:tgtEl>
                                        <p:attrNameLst>
                                          <p:attrName>ppt_y</p:attrName>
                                        </p:attrNameLst>
                                      </p:cBhvr>
                                      <p:tavLst>
                                        <p:tav tm="0">
                                          <p:val>
                                            <p:strVal val="ppt_y"/>
                                          </p:val>
                                        </p:tav>
                                        <p:tav tm="100000">
                                          <p:val>
                                            <p:strVal val="ppt_y"/>
                                          </p:val>
                                        </p:tav>
                                      </p:tavLst>
                                    </p:anim>
                                    <p:set>
                                      <p:cBhvr>
                                        <p:cTn id="3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latin typeface="Tahoma" pitchFamily="34" charset="0"/>
              </a:rPr>
              <a:t>Case-law</a:t>
            </a:r>
            <a:r>
              <a:rPr lang="hu-HU" dirty="0">
                <a:latin typeface="Tahoma" pitchFamily="34" charset="0"/>
              </a:rPr>
              <a:t> of </a:t>
            </a:r>
            <a:r>
              <a:rPr lang="hu-HU" dirty="0" err="1">
                <a:latin typeface="Tahoma" pitchFamily="34" charset="0"/>
              </a:rPr>
              <a:t>the</a:t>
            </a:r>
            <a:r>
              <a:rPr lang="hu-HU" dirty="0">
                <a:latin typeface="Tahoma" pitchFamily="34" charset="0"/>
              </a:rPr>
              <a:t> </a:t>
            </a:r>
            <a:r>
              <a:rPr lang="hu-HU" dirty="0" err="1">
                <a:latin typeface="Tahoma" pitchFamily="34" charset="0"/>
              </a:rPr>
              <a:t>Court</a:t>
            </a:r>
            <a:r>
              <a:rPr lang="hu-HU" dirty="0">
                <a:latin typeface="Tahoma" pitchFamily="34" charset="0"/>
              </a:rPr>
              <a:t> </a:t>
            </a:r>
            <a:r>
              <a:rPr lang="hu-HU" dirty="0" err="1">
                <a:latin typeface="Tahoma" pitchFamily="34" charset="0"/>
              </a:rPr>
              <a:t>of</a:t>
            </a:r>
            <a:r>
              <a:rPr lang="hu-HU" dirty="0">
                <a:latin typeface="Tahoma" pitchFamily="34" charset="0"/>
              </a:rPr>
              <a:t> </a:t>
            </a:r>
            <a:r>
              <a:rPr lang="hu-HU" dirty="0" err="1">
                <a:latin typeface="Tahoma" pitchFamily="34" charset="0"/>
              </a:rPr>
              <a:t>Justice</a:t>
            </a:r>
            <a:r>
              <a:rPr lang="hu-HU" dirty="0">
                <a:latin typeface="Tahoma" pitchFamily="34" charset="0"/>
              </a:rPr>
              <a:t> </a:t>
            </a:r>
            <a:r>
              <a:rPr lang="hu-HU" dirty="0" err="1">
                <a:latin typeface="Tahoma" pitchFamily="34" charset="0"/>
              </a:rPr>
              <a:t>of</a:t>
            </a:r>
            <a:r>
              <a:rPr lang="hu-HU" dirty="0">
                <a:latin typeface="Tahoma" pitchFamily="34" charset="0"/>
              </a:rPr>
              <a:t> </a:t>
            </a:r>
            <a:r>
              <a:rPr lang="hu-HU" dirty="0" err="1">
                <a:latin typeface="Tahoma" pitchFamily="34" charset="0"/>
              </a:rPr>
              <a:t>the</a:t>
            </a:r>
            <a:r>
              <a:rPr lang="hu-HU" dirty="0">
                <a:latin typeface="Tahoma" pitchFamily="34" charset="0"/>
              </a:rPr>
              <a:t> EU</a:t>
            </a:r>
          </a:p>
        </p:txBody>
      </p:sp>
      <p:sp>
        <p:nvSpPr>
          <p:cNvPr id="3" name="Content Placeholder 2"/>
          <p:cNvSpPr>
            <a:spLocks noGrp="1"/>
          </p:cNvSpPr>
          <p:nvPr>
            <p:ph idx="1"/>
          </p:nvPr>
        </p:nvSpPr>
        <p:spPr>
          <a:xfrm>
            <a:off x="827585" y="1844824"/>
            <a:ext cx="7704856" cy="4032448"/>
          </a:xfrm>
        </p:spPr>
        <p:txBody>
          <a:bodyPr/>
          <a:lstStyle/>
          <a:p>
            <a:pPr marL="0" indent="0" fontAlgn="auto">
              <a:spcAft>
                <a:spcPts val="0"/>
              </a:spcAft>
              <a:buClr>
                <a:srgbClr val="69AE00"/>
              </a:buClr>
              <a:buFont typeface="Arial" pitchFamily="34" charset="0"/>
              <a:buNone/>
              <a:defRPr/>
            </a:pPr>
            <a:r>
              <a:rPr lang="hu-HU" sz="1650" dirty="0">
                <a:latin typeface="+mj-lt"/>
                <a:ea typeface="+mj-ea"/>
                <a:cs typeface="+mj-cs"/>
              </a:rPr>
              <a:t>Access </a:t>
            </a:r>
            <a:r>
              <a:rPr lang="hu-HU" sz="1650" dirty="0" err="1">
                <a:latin typeface="+mj-lt"/>
                <a:ea typeface="+mj-ea"/>
                <a:cs typeface="+mj-cs"/>
              </a:rPr>
              <a:t>to</a:t>
            </a:r>
            <a:r>
              <a:rPr lang="hu-HU" sz="1650" dirty="0">
                <a:latin typeface="+mj-lt"/>
                <a:ea typeface="+mj-ea"/>
                <a:cs typeface="+mj-cs"/>
              </a:rPr>
              <a:t> </a:t>
            </a:r>
            <a:r>
              <a:rPr lang="hu-HU" sz="1650" dirty="0" err="1">
                <a:latin typeface="+mj-lt"/>
                <a:ea typeface="+mj-ea"/>
                <a:cs typeface="+mj-cs"/>
              </a:rPr>
              <a:t>justice</a:t>
            </a:r>
            <a:endParaRPr lang="hu-HU" sz="1650" dirty="0">
              <a:latin typeface="+mj-lt"/>
              <a:ea typeface="+mj-ea"/>
              <a:cs typeface="+mj-cs"/>
            </a:endParaRPr>
          </a:p>
          <a:p>
            <a:pPr marL="0" indent="0" fontAlgn="auto">
              <a:spcAft>
                <a:spcPts val="0"/>
              </a:spcAft>
              <a:buClr>
                <a:srgbClr val="69AE00"/>
              </a:buClr>
              <a:buFont typeface="Arial" pitchFamily="34" charset="0"/>
              <a:buNone/>
              <a:defRPr/>
            </a:pPr>
            <a:r>
              <a:rPr lang="hu-HU" sz="1650" dirty="0">
                <a:latin typeface="+mj-lt"/>
                <a:ea typeface="+mj-ea"/>
                <a:cs typeface="+mj-cs"/>
              </a:rPr>
              <a:t>Art. 9 (2)</a:t>
            </a:r>
            <a:endParaRPr lang="en-US" sz="1650" dirty="0">
              <a:latin typeface="+mj-lt"/>
              <a:ea typeface="+mj-ea"/>
              <a:cs typeface="+mj-cs"/>
            </a:endParaRPr>
          </a:p>
          <a:p>
            <a:pPr fontAlgn="auto">
              <a:spcAft>
                <a:spcPts val="0"/>
              </a:spcAft>
              <a:buClr>
                <a:srgbClr val="69AE00"/>
              </a:buClr>
              <a:defRPr/>
            </a:pPr>
            <a:r>
              <a:rPr lang="en-US" sz="1650" dirty="0">
                <a:latin typeface="+mj-lt"/>
                <a:ea typeface="+mj-ea"/>
                <a:cs typeface="+mj-cs"/>
              </a:rPr>
              <a:t>C-427/07	Commission vs. Ireland: justice</a:t>
            </a:r>
          </a:p>
          <a:p>
            <a:pPr fontAlgn="auto">
              <a:spcAft>
                <a:spcPts val="0"/>
              </a:spcAft>
              <a:buClr>
                <a:srgbClr val="69AE00"/>
              </a:buClr>
              <a:defRPr/>
            </a:pPr>
            <a:r>
              <a:rPr lang="en-US" sz="1650" dirty="0">
                <a:latin typeface="+mj-lt"/>
                <a:ea typeface="+mj-ea"/>
                <a:cs typeface="+mj-cs"/>
              </a:rPr>
              <a:t>C-263/08	DLV: justice for NGOs</a:t>
            </a:r>
            <a:r>
              <a:rPr lang="hu-HU" sz="1650" dirty="0">
                <a:latin typeface="+mj-lt"/>
                <a:ea typeface="+mj-ea"/>
                <a:cs typeface="+mj-cs"/>
              </a:rPr>
              <a:t> (</a:t>
            </a:r>
            <a:r>
              <a:rPr lang="hu-HU" sz="1650" dirty="0" smtClean="0">
                <a:latin typeface="+mj-lt"/>
                <a:ea typeface="+mj-ea"/>
                <a:cs typeface="+mj-cs"/>
              </a:rPr>
              <a:t>2000 </a:t>
            </a:r>
            <a:r>
              <a:rPr lang="hu-HU" sz="1650" dirty="0" err="1">
                <a:latin typeface="+mj-lt"/>
                <a:ea typeface="+mj-ea"/>
                <a:cs typeface="+mj-cs"/>
              </a:rPr>
              <a:t>members-too</a:t>
            </a:r>
            <a:r>
              <a:rPr lang="hu-HU" sz="1650" dirty="0">
                <a:latin typeface="+mj-lt"/>
                <a:ea typeface="+mj-ea"/>
                <a:cs typeface="+mj-cs"/>
              </a:rPr>
              <a:t> </a:t>
            </a:r>
            <a:r>
              <a:rPr lang="hu-HU" sz="1650" dirty="0" err="1">
                <a:latin typeface="+mj-lt"/>
                <a:ea typeface="+mj-ea"/>
                <a:cs typeface="+mj-cs"/>
              </a:rPr>
              <a:t>strict</a:t>
            </a:r>
            <a:r>
              <a:rPr lang="hu-HU" sz="1650" dirty="0">
                <a:latin typeface="+mj-lt"/>
                <a:ea typeface="+mj-ea"/>
                <a:cs typeface="+mj-cs"/>
              </a:rPr>
              <a:t>)</a:t>
            </a:r>
            <a:endParaRPr lang="en-US" sz="1650" dirty="0">
              <a:latin typeface="+mj-lt"/>
              <a:ea typeface="+mj-ea"/>
              <a:cs typeface="+mj-cs"/>
            </a:endParaRPr>
          </a:p>
          <a:p>
            <a:pPr fontAlgn="auto">
              <a:spcAft>
                <a:spcPts val="0"/>
              </a:spcAft>
              <a:buClr>
                <a:srgbClr val="69AE00"/>
              </a:buClr>
              <a:defRPr/>
            </a:pPr>
            <a:r>
              <a:rPr lang="en-US" sz="1650" dirty="0">
                <a:latin typeface="+mj-lt"/>
                <a:ea typeface="+mj-ea"/>
                <a:cs typeface="+mj-cs"/>
              </a:rPr>
              <a:t>C-115/09	</a:t>
            </a:r>
            <a:r>
              <a:rPr lang="en-US" sz="1650" dirty="0" err="1">
                <a:latin typeface="+mj-lt"/>
                <a:ea typeface="+mj-ea"/>
                <a:cs typeface="+mj-cs"/>
              </a:rPr>
              <a:t>Trianel</a:t>
            </a:r>
            <a:r>
              <a:rPr lang="en-US" sz="1650" dirty="0">
                <a:latin typeface="+mj-lt"/>
                <a:ea typeface="+mj-ea"/>
                <a:cs typeface="+mj-cs"/>
              </a:rPr>
              <a:t>: justice for NGOs</a:t>
            </a:r>
            <a:r>
              <a:rPr lang="hu-HU" sz="1650" dirty="0">
                <a:latin typeface="+mj-lt"/>
                <a:ea typeface="+mj-ea"/>
                <a:cs typeface="+mj-cs"/>
              </a:rPr>
              <a:t>, </a:t>
            </a:r>
            <a:r>
              <a:rPr lang="hu-HU" sz="1650" dirty="0" err="1">
                <a:latin typeface="+mj-lt"/>
                <a:ea typeface="+mj-ea"/>
                <a:cs typeface="+mj-cs"/>
              </a:rPr>
              <a:t>based</a:t>
            </a:r>
            <a:r>
              <a:rPr lang="hu-HU" sz="1650" dirty="0">
                <a:latin typeface="+mj-lt"/>
                <a:ea typeface="+mj-ea"/>
                <a:cs typeface="+mj-cs"/>
              </a:rPr>
              <a:t> </a:t>
            </a:r>
            <a:r>
              <a:rPr lang="hu-HU" sz="1650" dirty="0" err="1">
                <a:latin typeface="+mj-lt"/>
                <a:ea typeface="+mj-ea"/>
                <a:cs typeface="+mj-cs"/>
              </a:rPr>
              <a:t>on</a:t>
            </a:r>
            <a:r>
              <a:rPr lang="hu-HU" sz="1650" dirty="0">
                <a:latin typeface="+mj-lt"/>
                <a:ea typeface="+mj-ea"/>
                <a:cs typeface="+mj-cs"/>
              </a:rPr>
              <a:t> </a:t>
            </a:r>
            <a:r>
              <a:rPr lang="hu-HU" sz="1650" dirty="0" err="1">
                <a:latin typeface="+mj-lt"/>
                <a:ea typeface="+mj-ea"/>
                <a:cs typeface="+mj-cs"/>
              </a:rPr>
              <a:t>public</a:t>
            </a:r>
            <a:r>
              <a:rPr lang="hu-HU" sz="1650" dirty="0">
                <a:latin typeface="+mj-lt"/>
                <a:ea typeface="+mj-ea"/>
                <a:cs typeface="+mj-cs"/>
              </a:rPr>
              <a:t> interest </a:t>
            </a:r>
            <a:r>
              <a:rPr lang="hu-HU" sz="1650" dirty="0" err="1">
                <a:latin typeface="+mj-lt"/>
                <a:ea typeface="+mj-ea"/>
                <a:cs typeface="+mj-cs"/>
              </a:rPr>
              <a:t>activity</a:t>
            </a:r>
            <a:r>
              <a:rPr lang="hu-HU" sz="1650" dirty="0">
                <a:latin typeface="+mj-lt"/>
                <a:ea typeface="+mj-ea"/>
                <a:cs typeface="+mj-cs"/>
              </a:rPr>
              <a:t> </a:t>
            </a:r>
            <a:endParaRPr lang="en-US" sz="1650" dirty="0">
              <a:latin typeface="+mj-lt"/>
              <a:ea typeface="+mj-ea"/>
              <a:cs typeface="+mj-cs"/>
            </a:endParaRPr>
          </a:p>
          <a:p>
            <a:pPr fontAlgn="auto">
              <a:spcAft>
                <a:spcPts val="0"/>
              </a:spcAft>
              <a:buClr>
                <a:srgbClr val="69AE00"/>
              </a:buClr>
              <a:defRPr/>
            </a:pPr>
            <a:r>
              <a:rPr lang="en-US" sz="1650" dirty="0">
                <a:latin typeface="+mj-lt"/>
                <a:ea typeface="+mj-ea"/>
                <a:cs typeface="+mj-cs"/>
              </a:rPr>
              <a:t>C-128/09	</a:t>
            </a:r>
            <a:r>
              <a:rPr lang="en-US" sz="1650" dirty="0" err="1">
                <a:latin typeface="+mj-lt"/>
                <a:ea typeface="+mj-ea"/>
                <a:cs typeface="+mj-cs"/>
              </a:rPr>
              <a:t>Boxus</a:t>
            </a:r>
            <a:r>
              <a:rPr lang="en-US" sz="1650" dirty="0">
                <a:latin typeface="+mj-lt"/>
                <a:ea typeface="+mj-ea"/>
                <a:cs typeface="+mj-cs"/>
              </a:rPr>
              <a:t> </a:t>
            </a:r>
          </a:p>
          <a:p>
            <a:pPr fontAlgn="auto">
              <a:spcAft>
                <a:spcPts val="0"/>
              </a:spcAft>
              <a:buClr>
                <a:srgbClr val="69AE00"/>
              </a:buClr>
              <a:defRPr/>
            </a:pPr>
            <a:r>
              <a:rPr lang="en-US" sz="1650" dirty="0">
                <a:latin typeface="+mj-lt"/>
                <a:ea typeface="+mj-ea"/>
                <a:cs typeface="+mj-cs"/>
              </a:rPr>
              <a:t>C-182/10	Solvay</a:t>
            </a:r>
          </a:p>
          <a:p>
            <a:pPr marL="342900" lvl="1" indent="-342900" fontAlgn="auto">
              <a:spcAft>
                <a:spcPts val="0"/>
              </a:spcAft>
              <a:buClr>
                <a:srgbClr val="69AE00"/>
              </a:buClr>
              <a:buFont typeface="Wingdings" pitchFamily="2" charset="2"/>
              <a:buChar char="§"/>
              <a:defRPr/>
            </a:pPr>
            <a:r>
              <a:rPr lang="en-US" sz="1650" dirty="0">
                <a:latin typeface="+mj-lt"/>
                <a:ea typeface="+mj-ea"/>
                <a:cs typeface="+mj-cs"/>
              </a:rPr>
              <a:t>C-416/10	</a:t>
            </a:r>
            <a:r>
              <a:rPr lang="en-US" sz="1650" dirty="0" err="1">
                <a:latin typeface="+mj-lt"/>
                <a:ea typeface="+mj-ea"/>
                <a:cs typeface="+mj-cs"/>
              </a:rPr>
              <a:t>Krizan</a:t>
            </a:r>
            <a:r>
              <a:rPr lang="en-US" sz="1650" dirty="0">
                <a:latin typeface="+mj-lt"/>
                <a:ea typeface="+mj-ea"/>
                <a:cs typeface="+mj-cs"/>
              </a:rPr>
              <a:t>: interim relief </a:t>
            </a:r>
          </a:p>
          <a:p>
            <a:pPr fontAlgn="auto">
              <a:spcAft>
                <a:spcPts val="0"/>
              </a:spcAft>
              <a:buClr>
                <a:srgbClr val="69AE00"/>
              </a:buClr>
              <a:defRPr/>
            </a:pPr>
            <a:r>
              <a:rPr lang="en-US" sz="1650" dirty="0" smtClean="0">
                <a:latin typeface="+mj-lt"/>
                <a:ea typeface="+mj-ea"/>
                <a:cs typeface="+mj-cs"/>
              </a:rPr>
              <a:t>C-420/11</a:t>
            </a:r>
            <a:r>
              <a:rPr lang="hu-HU" sz="1650" dirty="0" smtClean="0">
                <a:latin typeface="+mj-lt"/>
                <a:ea typeface="+mj-ea"/>
                <a:cs typeface="+mj-cs"/>
              </a:rPr>
              <a:t>	</a:t>
            </a:r>
            <a:r>
              <a:rPr lang="en-US" sz="1650" dirty="0" err="1" smtClean="0">
                <a:latin typeface="+mj-lt"/>
                <a:ea typeface="+mj-ea"/>
                <a:cs typeface="+mj-cs"/>
              </a:rPr>
              <a:t>Leth</a:t>
            </a:r>
            <a:r>
              <a:rPr lang="hu-HU" sz="1650" dirty="0">
                <a:latin typeface="+mj-lt"/>
                <a:ea typeface="+mj-ea"/>
                <a:cs typeface="+mj-cs"/>
              </a:rPr>
              <a:t>; Wells  (C-201/02</a:t>
            </a:r>
            <a:r>
              <a:rPr lang="hu-HU" sz="1650" dirty="0" smtClean="0">
                <a:latin typeface="+mj-lt"/>
                <a:ea typeface="+mj-ea"/>
                <a:cs typeface="+mj-cs"/>
              </a:rPr>
              <a:t>), </a:t>
            </a:r>
            <a:r>
              <a:rPr lang="en-GB" sz="1800" dirty="0"/>
              <a:t>Case C-404/13</a:t>
            </a:r>
            <a:r>
              <a:rPr lang="hu-HU" sz="1650" dirty="0" smtClean="0">
                <a:latin typeface="+mj-lt"/>
                <a:ea typeface="+mj-ea"/>
                <a:cs typeface="+mj-cs"/>
              </a:rPr>
              <a:t>   </a:t>
            </a:r>
            <a:r>
              <a:rPr lang="hu-HU" sz="1650" dirty="0">
                <a:latin typeface="+mj-lt"/>
                <a:ea typeface="+mj-ea"/>
                <a:cs typeface="+mj-cs"/>
              </a:rPr>
              <a:t>– </a:t>
            </a:r>
            <a:r>
              <a:rPr lang="hu-HU" sz="1650" dirty="0" err="1">
                <a:latin typeface="+mj-lt"/>
                <a:ea typeface="+mj-ea"/>
                <a:cs typeface="+mj-cs"/>
              </a:rPr>
              <a:t>effective</a:t>
            </a:r>
            <a:r>
              <a:rPr lang="hu-HU" sz="1650" dirty="0">
                <a:latin typeface="+mj-lt"/>
                <a:ea typeface="+mj-ea"/>
                <a:cs typeface="+mj-cs"/>
              </a:rPr>
              <a:t> </a:t>
            </a:r>
            <a:r>
              <a:rPr lang="hu-HU" sz="1650" dirty="0" smtClean="0">
                <a:latin typeface="+mj-lt"/>
                <a:ea typeface="+mj-ea"/>
                <a:cs typeface="+mj-cs"/>
              </a:rPr>
              <a:t>			</a:t>
            </a:r>
            <a:r>
              <a:rPr lang="hu-HU" sz="1650" dirty="0" err="1" smtClean="0">
                <a:latin typeface="+mj-lt"/>
                <a:ea typeface="+mj-ea"/>
                <a:cs typeface="+mj-cs"/>
              </a:rPr>
              <a:t>remedies</a:t>
            </a:r>
            <a:r>
              <a:rPr lang="hu-HU" sz="1650" dirty="0" smtClean="0">
                <a:latin typeface="+mj-lt"/>
                <a:ea typeface="+mj-ea"/>
                <a:cs typeface="+mj-cs"/>
              </a:rPr>
              <a:t> </a:t>
            </a:r>
            <a:endParaRPr lang="hu-HU" sz="1650" dirty="0">
              <a:latin typeface="+mj-lt"/>
              <a:ea typeface="+mj-ea"/>
              <a:cs typeface="+mj-cs"/>
            </a:endParaRPr>
          </a:p>
          <a:p>
            <a:pPr fontAlgn="auto">
              <a:spcAft>
                <a:spcPts val="0"/>
              </a:spcAft>
              <a:buClr>
                <a:srgbClr val="69AE00"/>
              </a:buClr>
              <a:defRPr/>
            </a:pPr>
            <a:r>
              <a:rPr lang="hu-HU" sz="1650" dirty="0" smtClean="0">
                <a:latin typeface="+mj-lt"/>
                <a:ea typeface="+mj-ea"/>
                <a:cs typeface="+mj-cs"/>
              </a:rPr>
              <a:t>Edwards C-260/11 and C-530/11 </a:t>
            </a:r>
            <a:r>
              <a:rPr lang="hu-HU" sz="1650" dirty="0" err="1">
                <a:latin typeface="+mj-lt"/>
                <a:ea typeface="+mj-ea"/>
                <a:cs typeface="+mj-cs"/>
              </a:rPr>
              <a:t>Com</a:t>
            </a:r>
            <a:r>
              <a:rPr lang="hu-HU" sz="1650" dirty="0">
                <a:latin typeface="+mj-lt"/>
                <a:ea typeface="+mj-ea"/>
                <a:cs typeface="+mj-cs"/>
              </a:rPr>
              <a:t> </a:t>
            </a:r>
            <a:r>
              <a:rPr lang="hu-HU" sz="1650" dirty="0" err="1">
                <a:latin typeface="+mj-lt"/>
                <a:ea typeface="+mj-ea"/>
                <a:cs typeface="+mj-cs"/>
              </a:rPr>
              <a:t>vs</a:t>
            </a:r>
            <a:r>
              <a:rPr lang="hu-HU" sz="1650" dirty="0">
                <a:latin typeface="+mj-lt"/>
                <a:ea typeface="+mj-ea"/>
                <a:cs typeface="+mj-cs"/>
              </a:rPr>
              <a:t> </a:t>
            </a:r>
            <a:r>
              <a:rPr lang="hu-HU" sz="1650" dirty="0" smtClean="0">
                <a:latin typeface="+mj-lt"/>
                <a:ea typeface="+mj-ea"/>
                <a:cs typeface="+mj-cs"/>
              </a:rPr>
              <a:t>UK: </a:t>
            </a:r>
            <a:r>
              <a:rPr lang="hu-HU" sz="1650" dirty="0" err="1" smtClean="0">
                <a:latin typeface="+mj-lt"/>
                <a:ea typeface="+mj-ea"/>
                <a:cs typeface="+mj-cs"/>
              </a:rPr>
              <a:t>costs</a:t>
            </a:r>
            <a:r>
              <a:rPr lang="hu-HU" sz="1650" dirty="0" smtClean="0">
                <a:latin typeface="+mj-lt"/>
                <a:ea typeface="+mj-ea"/>
                <a:cs typeface="+mj-cs"/>
              </a:rPr>
              <a:t> </a:t>
            </a:r>
          </a:p>
          <a:p>
            <a:pPr fontAlgn="auto">
              <a:spcAft>
                <a:spcPts val="0"/>
              </a:spcAft>
              <a:buClr>
                <a:srgbClr val="69AE00"/>
              </a:buClr>
              <a:defRPr/>
            </a:pPr>
            <a:r>
              <a:rPr lang="hu-HU" sz="1650" dirty="0" err="1" smtClean="0">
                <a:latin typeface="+mj-lt"/>
                <a:ea typeface="+mj-ea"/>
                <a:cs typeface="+mj-cs"/>
              </a:rPr>
              <a:t>Altrip</a:t>
            </a:r>
            <a:r>
              <a:rPr lang="hu-HU" sz="1650" dirty="0" smtClean="0">
                <a:latin typeface="+mj-lt"/>
                <a:ea typeface="+mj-ea"/>
                <a:cs typeface="+mj-cs"/>
              </a:rPr>
              <a:t> </a:t>
            </a:r>
            <a:r>
              <a:rPr lang="hu-HU" sz="1650" dirty="0">
                <a:latin typeface="+mj-lt"/>
                <a:ea typeface="+mj-ea"/>
                <a:cs typeface="+mj-cs"/>
              </a:rPr>
              <a:t>C-72/12 – </a:t>
            </a:r>
            <a:r>
              <a:rPr lang="hu-HU" sz="1650" dirty="0" err="1">
                <a:latin typeface="+mj-lt"/>
                <a:ea typeface="+mj-ea"/>
                <a:cs typeface="+mj-cs"/>
              </a:rPr>
              <a:t>scope</a:t>
            </a:r>
            <a:r>
              <a:rPr lang="hu-HU" sz="1650" dirty="0">
                <a:latin typeface="+mj-lt"/>
                <a:ea typeface="+mj-ea"/>
                <a:cs typeface="+mj-cs"/>
              </a:rPr>
              <a:t> of </a:t>
            </a:r>
            <a:r>
              <a:rPr lang="hu-HU" sz="1650" dirty="0" err="1" smtClean="0">
                <a:latin typeface="+mj-lt"/>
                <a:ea typeface="+mj-ea"/>
                <a:cs typeface="+mj-cs"/>
              </a:rPr>
              <a:t>review</a:t>
            </a:r>
            <a:endParaRPr lang="hu-HU" sz="1650" dirty="0" smtClean="0">
              <a:latin typeface="+mj-lt"/>
              <a:ea typeface="+mj-ea"/>
              <a:cs typeface="+mj-cs"/>
            </a:endParaRPr>
          </a:p>
          <a:p>
            <a:pPr marL="0" indent="0" fontAlgn="auto">
              <a:spcAft>
                <a:spcPts val="0"/>
              </a:spcAft>
              <a:buClr>
                <a:srgbClr val="69AE00"/>
              </a:buClr>
              <a:buFont typeface="Arial" pitchFamily="34" charset="0"/>
              <a:buNone/>
              <a:defRPr/>
            </a:pPr>
            <a:r>
              <a:rPr lang="hu-HU" sz="1650" dirty="0" smtClean="0">
                <a:latin typeface="+mj-lt"/>
                <a:ea typeface="+mj-ea"/>
                <a:cs typeface="+mj-cs"/>
              </a:rPr>
              <a:t>Art</a:t>
            </a:r>
            <a:r>
              <a:rPr lang="hu-HU" sz="1650" dirty="0">
                <a:latin typeface="+mj-lt"/>
                <a:ea typeface="+mj-ea"/>
                <a:cs typeface="+mj-cs"/>
              </a:rPr>
              <a:t>. 9 (3)</a:t>
            </a:r>
            <a:endParaRPr lang="en-US" sz="1650" dirty="0">
              <a:latin typeface="+mj-lt"/>
              <a:ea typeface="+mj-ea"/>
              <a:cs typeface="+mj-cs"/>
            </a:endParaRPr>
          </a:p>
          <a:p>
            <a:pPr fontAlgn="auto">
              <a:spcAft>
                <a:spcPts val="0"/>
              </a:spcAft>
              <a:buClr>
                <a:srgbClr val="69AE00"/>
              </a:buClr>
              <a:defRPr/>
            </a:pPr>
            <a:r>
              <a:rPr lang="en-US" sz="1650" dirty="0">
                <a:latin typeface="+mj-lt"/>
                <a:ea typeface="+mj-ea"/>
                <a:cs typeface="+mj-cs"/>
              </a:rPr>
              <a:t>C-237/07	</a:t>
            </a:r>
            <a:r>
              <a:rPr lang="en-US" sz="1650" dirty="0" err="1">
                <a:latin typeface="+mj-lt"/>
                <a:ea typeface="+mj-ea"/>
                <a:cs typeface="+mj-cs"/>
              </a:rPr>
              <a:t>Janecek</a:t>
            </a:r>
            <a:r>
              <a:rPr lang="en-US" sz="1650" dirty="0">
                <a:latin typeface="+mj-lt"/>
                <a:ea typeface="+mj-ea"/>
                <a:cs typeface="+mj-cs"/>
              </a:rPr>
              <a:t>: air</a:t>
            </a:r>
            <a:r>
              <a:rPr lang="hu-HU" sz="1650" dirty="0">
                <a:latin typeface="+mj-lt"/>
                <a:ea typeface="+mj-ea"/>
                <a:cs typeface="+mj-cs"/>
              </a:rPr>
              <a:t>+</a:t>
            </a:r>
            <a:r>
              <a:rPr lang="hu-HU" sz="1650" dirty="0" err="1">
                <a:latin typeface="+mj-lt"/>
                <a:ea typeface="+mj-ea"/>
                <a:cs typeface="+mj-cs"/>
              </a:rPr>
              <a:t>planning</a:t>
            </a:r>
            <a:endParaRPr lang="hu-HU" sz="1650" dirty="0">
              <a:latin typeface="+mj-lt"/>
              <a:ea typeface="+mj-ea"/>
              <a:cs typeface="+mj-cs"/>
            </a:endParaRPr>
          </a:p>
          <a:p>
            <a:pPr fontAlgn="auto">
              <a:spcAft>
                <a:spcPts val="0"/>
              </a:spcAft>
              <a:buClr>
                <a:srgbClr val="69AE00"/>
              </a:buClr>
              <a:defRPr/>
            </a:pPr>
            <a:r>
              <a:rPr lang="en-US" sz="1650" dirty="0">
                <a:latin typeface="+mj-lt"/>
                <a:ea typeface="+mj-ea"/>
                <a:cs typeface="+mj-cs"/>
              </a:rPr>
              <a:t>C-240/09	"Slovak Bears": </a:t>
            </a:r>
            <a:r>
              <a:rPr lang="hu-HU" sz="1650" dirty="0" err="1">
                <a:latin typeface="+mj-lt"/>
                <a:ea typeface="+mj-ea"/>
                <a:cs typeface="+mj-cs"/>
              </a:rPr>
              <a:t>justice</a:t>
            </a:r>
            <a:r>
              <a:rPr lang="hu-HU" sz="1650" dirty="0">
                <a:latin typeface="+mj-lt"/>
                <a:ea typeface="+mj-ea"/>
                <a:cs typeface="+mj-cs"/>
              </a:rPr>
              <a:t> </a:t>
            </a:r>
            <a:r>
              <a:rPr lang="en-US" sz="1650" dirty="0">
                <a:latin typeface="+mj-lt"/>
                <a:ea typeface="+mj-ea"/>
                <a:cs typeface="+mj-cs"/>
              </a:rPr>
              <a:t>in</a:t>
            </a:r>
            <a:r>
              <a:rPr lang="hu-HU" sz="1650" dirty="0">
                <a:latin typeface="+mj-lt"/>
                <a:ea typeface="+mj-ea"/>
                <a:cs typeface="+mj-cs"/>
              </a:rPr>
              <a:t> </a:t>
            </a:r>
            <a:r>
              <a:rPr lang="en-US" sz="1650" dirty="0">
                <a:latin typeface="+mj-lt"/>
                <a:ea typeface="+mj-ea"/>
                <a:cs typeface="+mj-cs"/>
              </a:rPr>
              <a:t>nature</a:t>
            </a:r>
            <a:endParaRPr lang="hu-HU" sz="1650" dirty="0">
              <a:latin typeface="+mj-lt"/>
              <a:ea typeface="+mj-ea"/>
              <a:cs typeface="+mj-cs"/>
            </a:endParaRPr>
          </a:p>
          <a:p>
            <a:pPr>
              <a:buNone/>
            </a:pPr>
            <a:endParaRPr lang="de-DE" sz="1700" dirty="0">
              <a:latin typeface="+mj-lt"/>
              <a:ea typeface="+mj-ea"/>
              <a:cs typeface="+mj-cs"/>
            </a:endParaRPr>
          </a:p>
        </p:txBody>
      </p:sp>
    </p:spTree>
    <p:extLst>
      <p:ext uri="{BB962C8B-B14F-4D97-AF65-F5344CB8AC3E}">
        <p14:creationId xmlns:p14="http://schemas.microsoft.com/office/powerpoint/2010/main" val="2235962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pPr marL="0" indent="0">
              <a:buNone/>
            </a:pPr>
            <a:r>
              <a:rPr lang="en-GB" b="1" dirty="0">
                <a:latin typeface="+mj-lt"/>
                <a:ea typeface="+mj-ea"/>
                <a:cs typeface="+mj-cs"/>
              </a:rPr>
              <a:t>An impressive body of CJEU case law:</a:t>
            </a:r>
          </a:p>
          <a:p>
            <a:r>
              <a:rPr lang="en-GB" b="1" dirty="0" smtClean="0">
                <a:latin typeface="+mj-lt"/>
                <a:ea typeface="+mj-ea"/>
                <a:cs typeface="+mj-cs"/>
              </a:rPr>
              <a:t>C-237/07-Janecek</a:t>
            </a:r>
            <a:r>
              <a:rPr lang="en-GB" dirty="0">
                <a:latin typeface="+mj-lt"/>
                <a:ea typeface="+mj-ea"/>
                <a:cs typeface="+mj-cs"/>
              </a:rPr>
              <a:t>: </a:t>
            </a:r>
            <a:r>
              <a:rPr lang="en-GB" dirty="0" err="1">
                <a:latin typeface="+mj-lt"/>
                <a:ea typeface="+mj-ea"/>
                <a:cs typeface="+mj-cs"/>
              </a:rPr>
              <a:t>air+planning</a:t>
            </a:r>
            <a:r>
              <a:rPr lang="en-GB" dirty="0">
                <a:latin typeface="+mj-lt"/>
                <a:ea typeface="+mj-ea"/>
                <a:cs typeface="+mj-cs"/>
              </a:rPr>
              <a:t> – Standing 9(3)</a:t>
            </a:r>
          </a:p>
          <a:p>
            <a:r>
              <a:rPr lang="hu-HU" dirty="0" smtClean="0">
                <a:latin typeface="+mj-lt"/>
                <a:ea typeface="+mj-ea"/>
                <a:cs typeface="+mj-cs"/>
              </a:rPr>
              <a:t>„</a:t>
            </a:r>
            <a:r>
              <a:rPr lang="en-GB" dirty="0" smtClean="0">
                <a:latin typeface="+mj-lt"/>
                <a:ea typeface="+mj-ea"/>
                <a:cs typeface="+mj-cs"/>
              </a:rPr>
              <a:t>42</a:t>
            </a:r>
            <a:r>
              <a:rPr lang="en-GB" dirty="0">
                <a:latin typeface="+mj-lt"/>
                <a:ea typeface="+mj-ea"/>
                <a:cs typeface="+mj-cs"/>
              </a:rPr>
              <a:t>. </a:t>
            </a:r>
            <a:r>
              <a:rPr lang="hu-HU" dirty="0" smtClean="0">
                <a:latin typeface="+mj-lt"/>
                <a:ea typeface="+mj-ea"/>
                <a:cs typeface="+mj-cs"/>
              </a:rPr>
              <a:t>…</a:t>
            </a:r>
            <a:r>
              <a:rPr lang="en-GB" dirty="0" smtClean="0">
                <a:latin typeface="+mj-lt"/>
                <a:ea typeface="+mj-ea"/>
                <a:cs typeface="+mj-cs"/>
              </a:rPr>
              <a:t>where </a:t>
            </a:r>
            <a:r>
              <a:rPr lang="en-GB" dirty="0">
                <a:latin typeface="+mj-lt"/>
                <a:ea typeface="+mj-ea"/>
                <a:cs typeface="+mj-cs"/>
              </a:rPr>
              <a:t>there is a risk that the limit values or alert thresholds may be exceeded, persons directly concerned must be in a position to require the competent national authorities to draw up an action </a:t>
            </a:r>
            <a:r>
              <a:rPr lang="en-GB" dirty="0" smtClean="0">
                <a:latin typeface="+mj-lt"/>
                <a:ea typeface="+mj-ea"/>
                <a:cs typeface="+mj-cs"/>
              </a:rPr>
              <a:t>plan</a:t>
            </a:r>
            <a:r>
              <a:rPr lang="hu-HU" dirty="0" smtClean="0">
                <a:latin typeface="+mj-lt"/>
                <a:ea typeface="+mj-ea"/>
                <a:cs typeface="+mj-cs"/>
              </a:rPr>
              <a:t>…”</a:t>
            </a:r>
            <a:r>
              <a:rPr lang="en-GB" dirty="0" smtClean="0">
                <a:latin typeface="+mj-lt"/>
                <a:ea typeface="+mj-ea"/>
                <a:cs typeface="+mj-cs"/>
              </a:rPr>
              <a:t> </a:t>
            </a:r>
            <a:endParaRPr lang="hu-HU" dirty="0" smtClean="0">
              <a:latin typeface="+mj-lt"/>
              <a:ea typeface="+mj-ea"/>
              <a:cs typeface="+mj-cs"/>
            </a:endParaRPr>
          </a:p>
          <a:p>
            <a:pPr marL="0" indent="0">
              <a:buNone/>
            </a:pPr>
            <a:r>
              <a:rPr lang="hu-HU" b="1" dirty="0" err="1" smtClean="0">
                <a:latin typeface="+mj-lt"/>
                <a:ea typeface="+mj-ea"/>
                <a:cs typeface="+mj-cs"/>
              </a:rPr>
              <a:t>Broader</a:t>
            </a:r>
            <a:r>
              <a:rPr lang="hu-HU" b="1" dirty="0" smtClean="0">
                <a:latin typeface="+mj-lt"/>
                <a:ea typeface="+mj-ea"/>
                <a:cs typeface="+mj-cs"/>
              </a:rPr>
              <a:t> </a:t>
            </a:r>
            <a:r>
              <a:rPr lang="hu-HU" b="1" dirty="0" err="1" smtClean="0">
                <a:latin typeface="+mj-lt"/>
                <a:ea typeface="+mj-ea"/>
                <a:cs typeface="+mj-cs"/>
              </a:rPr>
              <a:t>consequences</a:t>
            </a:r>
            <a:r>
              <a:rPr lang="en-GB" b="1" dirty="0" smtClean="0">
                <a:latin typeface="+mj-lt"/>
                <a:ea typeface="+mj-ea"/>
                <a:cs typeface="+mj-cs"/>
              </a:rPr>
              <a:t>:</a:t>
            </a:r>
            <a:endParaRPr lang="en-GB" b="1" dirty="0">
              <a:latin typeface="+mj-lt"/>
              <a:ea typeface="+mj-ea"/>
              <a:cs typeface="+mj-cs"/>
            </a:endParaRPr>
          </a:p>
          <a:p>
            <a:r>
              <a:rPr lang="en-GB" dirty="0">
                <a:latin typeface="+mj-lt"/>
                <a:ea typeface="+mj-ea"/>
                <a:cs typeface="+mj-cs"/>
              </a:rPr>
              <a:t>Can be applied to other EU legislation with a health element (water, waste, etc.)</a:t>
            </a:r>
          </a:p>
          <a:p>
            <a:r>
              <a:rPr lang="en-GB" dirty="0">
                <a:latin typeface="+mj-lt"/>
                <a:ea typeface="+mj-ea"/>
                <a:cs typeface="+mj-cs"/>
              </a:rPr>
              <a:t>Could be interpreted to be covering also NGOs, not only individuals</a:t>
            </a:r>
          </a:p>
          <a:p>
            <a:r>
              <a:rPr lang="en-GB" dirty="0">
                <a:latin typeface="+mj-lt"/>
                <a:ea typeface="+mj-ea"/>
                <a:cs typeface="+mj-cs"/>
              </a:rPr>
              <a:t>Covers not only plans under air quality, but also others with an environmental aspect </a:t>
            </a:r>
            <a:endParaRPr lang="pl-PL" dirty="0">
              <a:latin typeface="Lucida Sans Unicode" pitchFamily="34" charset="0"/>
              <a:ea typeface="ＭＳ Ｐゴシック" pitchFamily="-1" charset="-128"/>
              <a:cs typeface="Lucida Sans Unicode" pitchFamily="34" charset="0"/>
            </a:endParaRPr>
          </a:p>
        </p:txBody>
      </p:sp>
    </p:spTree>
    <p:extLst>
      <p:ext uri="{BB962C8B-B14F-4D97-AF65-F5344CB8AC3E}">
        <p14:creationId xmlns:p14="http://schemas.microsoft.com/office/powerpoint/2010/main" val="2603575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Case-law of the Court of Justice of the EU</a:t>
            </a:r>
            <a:endParaRPr lang="pl-PL" dirty="0"/>
          </a:p>
        </p:txBody>
      </p:sp>
      <p:sp>
        <p:nvSpPr>
          <p:cNvPr id="3" name="Symbol zastępczy zawartości 2"/>
          <p:cNvSpPr>
            <a:spLocks noGrp="1"/>
          </p:cNvSpPr>
          <p:nvPr>
            <p:ph idx="1"/>
          </p:nvPr>
        </p:nvSpPr>
        <p:spPr>
          <a:xfrm>
            <a:off x="835025" y="1981200"/>
            <a:ext cx="7553399" cy="4616152"/>
          </a:xfrm>
        </p:spPr>
        <p:txBody>
          <a:bodyPr/>
          <a:lstStyle/>
          <a:p>
            <a:r>
              <a:rPr lang="en-GB" sz="2600" dirty="0">
                <a:latin typeface="Times New Roman" panose="02020603050405020304" pitchFamily="18" charset="0"/>
                <a:ea typeface="+mj-ea"/>
                <a:cs typeface="Times New Roman" panose="02020603050405020304" pitchFamily="18" charset="0"/>
              </a:rPr>
              <a:t>An impressive body of CJEU case law:</a:t>
            </a:r>
          </a:p>
          <a:p>
            <a:r>
              <a:rPr lang="en-GB" sz="2600" b="1" dirty="0" smtClean="0">
                <a:latin typeface="Times New Roman" panose="02020603050405020304" pitchFamily="18" charset="0"/>
                <a:ea typeface="+mj-ea"/>
                <a:cs typeface="Times New Roman" panose="02020603050405020304" pitchFamily="18" charset="0"/>
              </a:rPr>
              <a:t>C-240/09 </a:t>
            </a:r>
            <a:r>
              <a:rPr lang="en-GB" sz="2600" b="1" dirty="0">
                <a:latin typeface="Times New Roman" panose="02020603050405020304" pitchFamily="18" charset="0"/>
                <a:ea typeface="+mj-ea"/>
                <a:cs typeface="Times New Roman" panose="02020603050405020304" pitchFamily="18" charset="0"/>
              </a:rPr>
              <a:t>Slovak Bears</a:t>
            </a:r>
          </a:p>
          <a:p>
            <a:r>
              <a:rPr lang="en-GB" sz="2600" dirty="0">
                <a:latin typeface="Times New Roman" panose="02020603050405020304" pitchFamily="18" charset="0"/>
                <a:ea typeface="+mj-ea"/>
                <a:cs typeface="Times New Roman" panose="02020603050405020304" pitchFamily="18" charset="0"/>
              </a:rPr>
              <a:t> 50 It follows that, in so far as concerns a species protected by EU law, and in particular the Habitats Directive, it is for t</a:t>
            </a:r>
            <a:r>
              <a:rPr lang="en-GB" sz="2600" b="1" dirty="0">
                <a:latin typeface="Times New Roman" panose="02020603050405020304" pitchFamily="18" charset="0"/>
                <a:ea typeface="+mj-ea"/>
                <a:cs typeface="Times New Roman" panose="02020603050405020304" pitchFamily="18" charset="0"/>
              </a:rPr>
              <a:t>he national court, in order to ensure effective judicial protection</a:t>
            </a:r>
            <a:r>
              <a:rPr lang="en-GB" sz="2600" dirty="0">
                <a:latin typeface="Times New Roman" panose="02020603050405020304" pitchFamily="18" charset="0"/>
                <a:ea typeface="+mj-ea"/>
                <a:cs typeface="Times New Roman" panose="02020603050405020304" pitchFamily="18" charset="0"/>
              </a:rPr>
              <a:t> in the </a:t>
            </a:r>
            <a:r>
              <a:rPr lang="en-GB" sz="2600" b="1" dirty="0">
                <a:latin typeface="Times New Roman" panose="02020603050405020304" pitchFamily="18" charset="0"/>
                <a:ea typeface="+mj-ea"/>
                <a:cs typeface="Times New Roman" panose="02020603050405020304" pitchFamily="18" charset="0"/>
              </a:rPr>
              <a:t>fields covered by EU environmental law</a:t>
            </a:r>
            <a:r>
              <a:rPr lang="en-GB" sz="2600" dirty="0">
                <a:latin typeface="Times New Roman" panose="02020603050405020304" pitchFamily="18" charset="0"/>
                <a:ea typeface="+mj-ea"/>
                <a:cs typeface="Times New Roman" panose="02020603050405020304" pitchFamily="18" charset="0"/>
              </a:rPr>
              <a:t>, to interpret its national law in a way which, to the fullest extent possible, is </a:t>
            </a:r>
            <a:r>
              <a:rPr lang="en-GB" sz="2600" b="1" dirty="0">
                <a:latin typeface="Times New Roman" panose="02020603050405020304" pitchFamily="18" charset="0"/>
                <a:ea typeface="+mj-ea"/>
                <a:cs typeface="Times New Roman" panose="02020603050405020304" pitchFamily="18" charset="0"/>
              </a:rPr>
              <a:t>consistent with the objectives</a:t>
            </a:r>
            <a:r>
              <a:rPr lang="en-GB" sz="2600" dirty="0">
                <a:latin typeface="Times New Roman" panose="02020603050405020304" pitchFamily="18" charset="0"/>
                <a:ea typeface="+mj-ea"/>
                <a:cs typeface="Times New Roman" panose="02020603050405020304" pitchFamily="18" charset="0"/>
              </a:rPr>
              <a:t> laid down in Article 9(3) of the Aarhus Convention. </a:t>
            </a:r>
          </a:p>
          <a:p>
            <a:pPr marL="0" indent="0" fontAlgn="auto">
              <a:spcAft>
                <a:spcPts val="0"/>
              </a:spcAft>
              <a:buClr>
                <a:srgbClr val="69AE00"/>
              </a:buClr>
              <a:buFont typeface="Arial" pitchFamily="34" charset="0"/>
              <a:buNone/>
              <a:defRPr/>
            </a:pPr>
            <a:endParaRPr lang="pl-PL" sz="2100" dirty="0">
              <a:latin typeface="Lucida Sans Unicode" pitchFamily="34" charset="0"/>
              <a:ea typeface="ＭＳ Ｐゴシック" pitchFamily="-1" charset="-128"/>
              <a:cs typeface="Lucida Sans Unicode" pitchFamily="34" charset="0"/>
            </a:endParaRPr>
          </a:p>
        </p:txBody>
      </p:sp>
    </p:spTree>
    <p:extLst>
      <p:ext uri="{BB962C8B-B14F-4D97-AF65-F5344CB8AC3E}">
        <p14:creationId xmlns:p14="http://schemas.microsoft.com/office/powerpoint/2010/main" val="2765839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ERA PP Vorlage neu</Template>
  <TotalTime>0</TotalTime>
  <Words>2910</Words>
  <Application>Microsoft Office PowerPoint</Application>
  <PresentationFormat>Bildschirmpräsentation (4:3)</PresentationFormat>
  <Paragraphs>310</Paragraphs>
  <Slides>41</Slides>
  <Notes>5</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Standarddesign</vt:lpstr>
      <vt:lpstr>Aarhus Convention and the eu: participatory and procedural rights</vt:lpstr>
      <vt:lpstr>Content</vt:lpstr>
      <vt:lpstr>Introduction</vt:lpstr>
      <vt:lpstr>Introduction – Courts are Ferraris? In what sense? </vt:lpstr>
      <vt:lpstr>Introduction – Can Fish go to Court?</vt:lpstr>
      <vt:lpstr>THEY CANNOT AND THEY DO NOT HAVE FERRARIS EITHER </vt:lpstr>
      <vt:lpstr>Case-law of the Court of Justice of the EU</vt:lpstr>
      <vt:lpstr>Case-law of the Court of Justice of the EU</vt:lpstr>
      <vt:lpstr>Case-law of the Court of Justice of the EU</vt:lpstr>
      <vt:lpstr>Case-law of the Court of Justice of the EU</vt:lpstr>
      <vt:lpstr>Case-law of the Court of Justice of the EU</vt:lpstr>
      <vt:lpstr>Case-law of the Court of Justice of the EU</vt:lpstr>
      <vt:lpstr>Case-law of the Court of Justice of the EU</vt:lpstr>
      <vt:lpstr>Case-law of the Court of Justice of the EU</vt:lpstr>
      <vt:lpstr>Case-law of the Court of Justice of the EU</vt:lpstr>
      <vt:lpstr>Case-law of the Court of Justice of the EU</vt:lpstr>
      <vt:lpstr>National practices and access to justice</vt:lpstr>
      <vt:lpstr>Case-law - Questions on access to justice still open </vt:lpstr>
      <vt:lpstr>Case-law - Questions on access to justice still open </vt:lpstr>
      <vt:lpstr>Case-law of the Court of Justice of the EU</vt:lpstr>
      <vt:lpstr>Case-law of the Court of Justice of the EU – driving forces (1) - Commission</vt:lpstr>
      <vt:lpstr>Case-law of the Court of Justice of the EU – driving forces (2) - Commission</vt:lpstr>
      <vt:lpstr>Case-law of the Court of Justice of the EU – driving forces (3) - Commission</vt:lpstr>
      <vt:lpstr>Case-law of the Court of Justice of the EU – driving forces (4) – The Courts</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The national judges' perspective: Approach to judicial review</vt:lpstr>
      <vt:lpstr>Where do we stand now? </vt:lpstr>
      <vt:lpstr>The recent trends and and future plans</vt:lpstr>
      <vt:lpstr>The recent trends and and future plans</vt:lpstr>
      <vt:lpstr>Conclusion (rather the start of the discussion)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lawyers for Europe:   The Academy of European Law</dc:title>
  <dc:creator>Windows User</dc:creator>
  <cp:lastModifiedBy>Geibel Annette</cp:lastModifiedBy>
  <cp:revision>147</cp:revision>
  <dcterms:created xsi:type="dcterms:W3CDTF">2010-08-05T12:57:03Z</dcterms:created>
  <dcterms:modified xsi:type="dcterms:W3CDTF">2015-03-19T07:11:40Z</dcterms:modified>
</cp:coreProperties>
</file>