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9"/>
  </p:notesMasterIdLst>
  <p:handoutMasterIdLst>
    <p:handoutMasterId r:id="rId40"/>
  </p:handoutMasterIdLst>
  <p:sldIdLst>
    <p:sldId id="291" r:id="rId2"/>
    <p:sldId id="290" r:id="rId3"/>
    <p:sldId id="309" r:id="rId4"/>
    <p:sldId id="332" r:id="rId5"/>
    <p:sldId id="311" r:id="rId6"/>
    <p:sldId id="312" r:id="rId7"/>
    <p:sldId id="310" r:id="rId8"/>
    <p:sldId id="315" r:id="rId9"/>
    <p:sldId id="314" r:id="rId10"/>
    <p:sldId id="322" r:id="rId11"/>
    <p:sldId id="323" r:id="rId12"/>
    <p:sldId id="333" r:id="rId13"/>
    <p:sldId id="324" r:id="rId14"/>
    <p:sldId id="325" r:id="rId15"/>
    <p:sldId id="334" r:id="rId16"/>
    <p:sldId id="327" r:id="rId17"/>
    <p:sldId id="328" r:id="rId18"/>
    <p:sldId id="347" r:id="rId19"/>
    <p:sldId id="329" r:id="rId20"/>
    <p:sldId id="330" r:id="rId21"/>
    <p:sldId id="338" r:id="rId22"/>
    <p:sldId id="337" r:id="rId23"/>
    <p:sldId id="339" r:id="rId24"/>
    <p:sldId id="331" r:id="rId25"/>
    <p:sldId id="302" r:id="rId26"/>
    <p:sldId id="300" r:id="rId27"/>
    <p:sldId id="258" r:id="rId28"/>
    <p:sldId id="348" r:id="rId29"/>
    <p:sldId id="297" r:id="rId30"/>
    <p:sldId id="341" r:id="rId31"/>
    <p:sldId id="342" r:id="rId32"/>
    <p:sldId id="343" r:id="rId33"/>
    <p:sldId id="344" r:id="rId34"/>
    <p:sldId id="345" r:id="rId35"/>
    <p:sldId id="346" r:id="rId36"/>
    <p:sldId id="301" r:id="rId37"/>
    <p:sldId id="320" r:id="rId38"/>
  </p:sldIdLst>
  <p:sldSz cx="9144000" cy="6858000" type="screen4x3"/>
  <p:notesSz cx="6669088"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p15:clr>
            <a:srgbClr val="A4A3A4"/>
          </p15:clr>
        </p15:guide>
        <p15:guide id="2" pos="21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3C8B"/>
    <a:srgbClr val="976F45"/>
    <a:srgbClr val="88827E"/>
    <a:srgbClr val="00003E"/>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9" autoAdjust="0"/>
    <p:restoredTop sz="91297" autoAdjust="0"/>
  </p:normalViewPr>
  <p:slideViewPr>
    <p:cSldViewPr>
      <p:cViewPr>
        <p:scale>
          <a:sx n="63" d="100"/>
          <a:sy n="63" d="100"/>
        </p:scale>
        <p:origin x="-126" y="-144"/>
      </p:cViewPr>
      <p:guideLst>
        <p:guide orient="horz" pos="2160"/>
        <p:guide pos="2880"/>
      </p:guideLst>
    </p:cSldViewPr>
  </p:slideViewPr>
  <p:outlineViewPr>
    <p:cViewPr>
      <p:scale>
        <a:sx n="33" d="100"/>
        <a:sy n="33" d="100"/>
      </p:scale>
      <p:origin x="0" y="2184"/>
    </p:cViewPr>
  </p:outlineViewPr>
  <p:notesTextViewPr>
    <p:cViewPr>
      <p:scale>
        <a:sx n="100" d="100"/>
        <a:sy n="100" d="100"/>
      </p:scale>
      <p:origin x="0" y="0"/>
    </p:cViewPr>
  </p:notesTextViewPr>
  <p:notesViewPr>
    <p:cSldViewPr>
      <p:cViewPr varScale="1">
        <p:scale>
          <a:sx n="50" d="100"/>
          <a:sy n="50" d="100"/>
        </p:scale>
        <p:origin x="-1926" y="-108"/>
      </p:cViewPr>
      <p:guideLst>
        <p:guide orient="horz" pos="3127"/>
        <p:guide pos="210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sz="quarter" idx="1"/>
          </p:nvPr>
        </p:nvSpPr>
        <p:spPr>
          <a:xfrm>
            <a:off x="3777607" y="0"/>
            <a:ext cx="2889938" cy="496411"/>
          </a:xfrm>
          <a:prstGeom prst="rect">
            <a:avLst/>
          </a:prstGeom>
        </p:spPr>
        <p:txBody>
          <a:bodyPr vert="horz" lIns="91440" tIns="45720" rIns="91440" bIns="45720" rtlCol="0"/>
          <a:lstStyle>
            <a:lvl1pPr algn="r">
              <a:defRPr sz="1200"/>
            </a:lvl1pPr>
          </a:lstStyle>
          <a:p>
            <a:fld id="{2FCD743F-2339-49D2-80C4-93F4ABC24BC0}" type="datetimeFigureOut">
              <a:rPr lang="de-DE" smtClean="0"/>
              <a:pPr/>
              <a:t>19.03.2015</a:t>
            </a:fld>
            <a:endParaRPr lang="de-DE"/>
          </a:p>
        </p:txBody>
      </p:sp>
      <p:sp>
        <p:nvSpPr>
          <p:cNvPr id="4" name="Footer Placeholder 3"/>
          <p:cNvSpPr>
            <a:spLocks noGrp="1"/>
          </p:cNvSpPr>
          <p:nvPr>
            <p:ph type="ftr" sz="quarter" idx="2"/>
          </p:nvPr>
        </p:nvSpPr>
        <p:spPr>
          <a:xfrm>
            <a:off x="0" y="9430091"/>
            <a:ext cx="2889938" cy="496411"/>
          </a:xfrm>
          <a:prstGeom prst="rect">
            <a:avLst/>
          </a:prstGeom>
        </p:spPr>
        <p:txBody>
          <a:bodyPr vert="horz" lIns="91440" tIns="45720" rIns="91440" bIns="45720" rtlCol="0" anchor="b"/>
          <a:lstStyle>
            <a:lvl1pPr algn="l">
              <a:defRPr sz="1200"/>
            </a:lvl1pPr>
          </a:lstStyle>
          <a:p>
            <a:endParaRPr lang="de-DE"/>
          </a:p>
        </p:txBody>
      </p:sp>
      <p:sp>
        <p:nvSpPr>
          <p:cNvPr id="5" name="Slide Number Placeholder 4"/>
          <p:cNvSpPr>
            <a:spLocks noGrp="1"/>
          </p:cNvSpPr>
          <p:nvPr>
            <p:ph type="sldNum" sz="quarter" idx="3"/>
          </p:nvPr>
        </p:nvSpPr>
        <p:spPr>
          <a:xfrm>
            <a:off x="3777607" y="9430091"/>
            <a:ext cx="2889938" cy="496411"/>
          </a:xfrm>
          <a:prstGeom prst="rect">
            <a:avLst/>
          </a:prstGeom>
        </p:spPr>
        <p:txBody>
          <a:bodyPr vert="horz" lIns="91440" tIns="45720" rIns="91440" bIns="45720" rtlCol="0" anchor="b"/>
          <a:lstStyle>
            <a:lvl1pPr algn="r">
              <a:defRPr sz="1200"/>
            </a:lvl1pPr>
          </a:lstStyle>
          <a:p>
            <a:fld id="{9BCD9C54-3864-4CC5-9FF3-E19C3FE9EAEA}" type="slidenum">
              <a:rPr lang="de-DE" smtClean="0"/>
              <a:pPr/>
              <a:t>‹Nr.›</a:t>
            </a:fld>
            <a:endParaRPr lang="de-DE"/>
          </a:p>
        </p:txBody>
      </p:sp>
    </p:spTree>
    <p:extLst>
      <p:ext uri="{BB962C8B-B14F-4D97-AF65-F5344CB8AC3E}">
        <p14:creationId xmlns:p14="http://schemas.microsoft.com/office/powerpoint/2010/main" val="9412475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32C4C043-B238-4CE3-AB07-22B471DEE159}" type="datetimeFigureOut">
              <a:rPr lang="pl-PL" smtClean="0"/>
              <a:t>2015-03-19</a:t>
            </a:fld>
            <a:endParaRPr lang="pl-PL"/>
          </a:p>
        </p:txBody>
      </p:sp>
      <p:sp>
        <p:nvSpPr>
          <p:cNvPr id="4" name="Symbol zastępczy obrazu slajdu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66750" y="4716463"/>
            <a:ext cx="5335588" cy="4467225"/>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29750"/>
            <a:ext cx="2889250" cy="496888"/>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778250" y="9429750"/>
            <a:ext cx="2889250" cy="496888"/>
          </a:xfrm>
          <a:prstGeom prst="rect">
            <a:avLst/>
          </a:prstGeom>
        </p:spPr>
        <p:txBody>
          <a:bodyPr vert="horz" lIns="91440" tIns="45720" rIns="91440" bIns="45720" rtlCol="0" anchor="b"/>
          <a:lstStyle>
            <a:lvl1pPr algn="r">
              <a:defRPr sz="1200"/>
            </a:lvl1pPr>
          </a:lstStyle>
          <a:p>
            <a:fld id="{D01232CC-11E0-4011-BB49-7BA49A5F579A}" type="slidenum">
              <a:rPr lang="pl-PL" smtClean="0"/>
              <a:t>‹Nr.›</a:t>
            </a:fld>
            <a:endParaRPr lang="pl-PL"/>
          </a:p>
        </p:txBody>
      </p:sp>
    </p:spTree>
    <p:extLst>
      <p:ext uri="{BB962C8B-B14F-4D97-AF65-F5344CB8AC3E}">
        <p14:creationId xmlns:p14="http://schemas.microsoft.com/office/powerpoint/2010/main" val="1965897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smtClean="0"/>
          </a:p>
          <a:p>
            <a:endParaRPr lang="pl-PL" dirty="0" smtClean="0"/>
          </a:p>
          <a:p>
            <a:endParaRPr lang="pl-PL" dirty="0" smtClean="0"/>
          </a:p>
          <a:p>
            <a:endParaRPr lang="pl-PL" dirty="0" smtClean="0"/>
          </a:p>
          <a:p>
            <a:endParaRPr lang="pl-PL" dirty="0"/>
          </a:p>
        </p:txBody>
      </p:sp>
      <p:sp>
        <p:nvSpPr>
          <p:cNvPr id="4" name="Symbol zastępczy numeru slajdu 3"/>
          <p:cNvSpPr>
            <a:spLocks noGrp="1"/>
          </p:cNvSpPr>
          <p:nvPr>
            <p:ph type="sldNum" sz="quarter" idx="10"/>
          </p:nvPr>
        </p:nvSpPr>
        <p:spPr/>
        <p:txBody>
          <a:bodyPr/>
          <a:lstStyle/>
          <a:p>
            <a:fld id="{D01232CC-11E0-4011-BB49-7BA49A5F579A}" type="slidenum">
              <a:rPr lang="pl-PL" smtClean="0"/>
              <a:t>2</a:t>
            </a:fld>
            <a:endParaRPr lang="pl-PL"/>
          </a:p>
        </p:txBody>
      </p:sp>
    </p:spTree>
    <p:extLst>
      <p:ext uri="{BB962C8B-B14F-4D97-AF65-F5344CB8AC3E}">
        <p14:creationId xmlns:p14="http://schemas.microsoft.com/office/powerpoint/2010/main" val="12757063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D01232CC-11E0-4011-BB49-7BA49A5F579A}" type="slidenum">
              <a:rPr lang="pl-PL" smtClean="0"/>
              <a:t>33</a:t>
            </a:fld>
            <a:endParaRPr lang="pl-PL"/>
          </a:p>
        </p:txBody>
      </p:sp>
    </p:spTree>
    <p:extLst>
      <p:ext uri="{BB962C8B-B14F-4D97-AF65-F5344CB8AC3E}">
        <p14:creationId xmlns:p14="http://schemas.microsoft.com/office/powerpoint/2010/main" val="18814328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D01232CC-11E0-4011-BB49-7BA49A5F579A}" type="slidenum">
              <a:rPr lang="pl-PL" smtClean="0"/>
              <a:t>34</a:t>
            </a:fld>
            <a:endParaRPr lang="pl-PL"/>
          </a:p>
        </p:txBody>
      </p:sp>
    </p:spTree>
    <p:extLst>
      <p:ext uri="{BB962C8B-B14F-4D97-AF65-F5344CB8AC3E}">
        <p14:creationId xmlns:p14="http://schemas.microsoft.com/office/powerpoint/2010/main" val="28174848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D01232CC-11E0-4011-BB49-7BA49A5F579A}" type="slidenum">
              <a:rPr lang="pl-PL" smtClean="0"/>
              <a:t>35</a:t>
            </a:fld>
            <a:endParaRPr lang="pl-PL"/>
          </a:p>
        </p:txBody>
      </p:sp>
    </p:spTree>
    <p:extLst>
      <p:ext uri="{BB962C8B-B14F-4D97-AF65-F5344CB8AC3E}">
        <p14:creationId xmlns:p14="http://schemas.microsoft.com/office/powerpoint/2010/main" val="397999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dirty="0" smtClean="0"/>
          </a:p>
          <a:p>
            <a:pPr>
              <a:spcBef>
                <a:spcPct val="0"/>
              </a:spcBef>
            </a:pPr>
            <a:r>
              <a:rPr lang="en-GB" altLang="pl-PL" b="1" u="sng" dirty="0" smtClean="0">
                <a:latin typeface="Times New Roman" pitchFamily="18" charset="0"/>
              </a:rPr>
              <a:t>Conceptual roots</a:t>
            </a:r>
          </a:p>
          <a:p>
            <a:pPr>
              <a:spcBef>
                <a:spcPct val="0"/>
              </a:spcBef>
            </a:pPr>
            <a:r>
              <a:rPr lang="en-GB" altLang="pl-PL" b="1" dirty="0" smtClean="0">
                <a:latin typeface="Courier New" pitchFamily="49" charset="0"/>
              </a:rPr>
              <a:t>Trend in international law</a:t>
            </a:r>
          </a:p>
          <a:p>
            <a:pPr>
              <a:spcBef>
                <a:spcPct val="0"/>
              </a:spcBef>
            </a:pPr>
            <a:r>
              <a:rPr lang="en-GB" altLang="pl-PL" dirty="0" smtClean="0">
                <a:latin typeface="Courier New" pitchFamily="49" charset="0"/>
                <a:cs typeface="Courier New" pitchFamily="49" charset="0"/>
              </a:rPr>
              <a:t>The need for legal guarantees of public involvement is being increasingly reflected in the international environmental law. Virtually all recent instruments mention necessity of assuring access to information and public participation in environmental decision-making. More developed provisions to this effect, recommending </a:t>
            </a:r>
            <a:r>
              <a:rPr lang="en-GB" altLang="pl-PL" dirty="0" err="1" smtClean="0">
                <a:latin typeface="Courier New" pitchFamily="49" charset="0"/>
                <a:cs typeface="Courier New" pitchFamily="49" charset="0"/>
              </a:rPr>
              <a:t>i.a</a:t>
            </a:r>
            <a:r>
              <a:rPr lang="en-GB" altLang="pl-PL" dirty="0" smtClean="0">
                <a:latin typeface="Courier New" pitchFamily="49" charset="0"/>
                <a:cs typeface="Courier New" pitchFamily="49" charset="0"/>
              </a:rPr>
              <a:t>. creation of mechanisms and procedures for cooperation with - and support for the public, can be found in documents from the UN </a:t>
            </a:r>
          </a:p>
          <a:p>
            <a:pPr>
              <a:spcBef>
                <a:spcPct val="0"/>
              </a:spcBef>
            </a:pPr>
            <a:r>
              <a:rPr lang="en-GB" altLang="pl-PL" dirty="0" smtClean="0">
                <a:latin typeface="Courier New" pitchFamily="49" charset="0"/>
                <a:cs typeface="Courier New" pitchFamily="49" charset="0"/>
              </a:rPr>
              <a:t>Conference in Rio de Janeiro (in particular </a:t>
            </a:r>
            <a:r>
              <a:rPr lang="en-GB" altLang="pl-PL" dirty="0" smtClean="0">
                <a:latin typeface="Times New Roman" pitchFamily="18" charset="0"/>
              </a:rPr>
              <a:t> Rio Declaration and </a:t>
            </a:r>
            <a:r>
              <a:rPr lang="en-GB" altLang="pl-PL" dirty="0" smtClean="0">
                <a:latin typeface="Courier New" pitchFamily="49" charset="0"/>
                <a:cs typeface="Courier New" pitchFamily="49" charset="0"/>
              </a:rPr>
              <a:t> Agenda 21) </a:t>
            </a:r>
            <a:r>
              <a:rPr lang="en-GB" altLang="pl-PL" dirty="0" smtClean="0">
                <a:latin typeface="Courier New" pitchFamily="49" charset="0"/>
              </a:rPr>
              <a:t>.</a:t>
            </a:r>
            <a:r>
              <a:rPr lang="en-GB" altLang="pl-PL" dirty="0" smtClean="0">
                <a:latin typeface="Courier New" pitchFamily="49" charset="0"/>
                <a:cs typeface="Courier New" pitchFamily="49" charset="0"/>
              </a:rPr>
              <a:t> </a:t>
            </a:r>
            <a:endParaRPr lang="pl-PL" altLang="pl-PL" dirty="0" smtClean="0">
              <a:latin typeface="Courier New" pitchFamily="49" charset="0"/>
              <a:cs typeface="Courier New" pitchFamily="49" charset="0"/>
            </a:endParaRPr>
          </a:p>
          <a:p>
            <a:pPr>
              <a:spcBef>
                <a:spcPct val="0"/>
              </a:spcBef>
            </a:pPr>
            <a:r>
              <a:rPr lang="pl-PL" altLang="pl-PL" dirty="0" smtClean="0">
                <a:latin typeface="Courier New" pitchFamily="49" charset="0"/>
                <a:cs typeface="Courier New" pitchFamily="49" charset="0"/>
              </a:rPr>
              <a:t>Community law</a:t>
            </a:r>
            <a:endParaRPr lang="en-GB" altLang="pl-PL" dirty="0" smtClean="0">
              <a:latin typeface="Times New Roman" pitchFamily="18" charset="0"/>
            </a:endParaRPr>
          </a:p>
          <a:p>
            <a:pPr>
              <a:spcBef>
                <a:spcPct val="0"/>
              </a:spcBef>
            </a:pPr>
            <a:endParaRPr lang="en-GB" altLang="pl-PL" dirty="0" smtClean="0">
              <a:latin typeface="Times New Roman" pitchFamily="18" charset="0"/>
            </a:endParaRPr>
          </a:p>
          <a:p>
            <a:pPr>
              <a:spcBef>
                <a:spcPct val="0"/>
              </a:spcBef>
            </a:pPr>
            <a:r>
              <a:rPr lang="en-GB" altLang="pl-PL" b="1" dirty="0" smtClean="0">
                <a:latin typeface="Courier New" pitchFamily="49" charset="0"/>
              </a:rPr>
              <a:t>Rio Declaration</a:t>
            </a:r>
          </a:p>
          <a:p>
            <a:pPr>
              <a:spcBef>
                <a:spcPct val="0"/>
              </a:spcBef>
            </a:pPr>
            <a:r>
              <a:rPr lang="en-GB" altLang="pl-PL" dirty="0" smtClean="0">
                <a:latin typeface="Times New Roman" pitchFamily="18" charset="0"/>
              </a:rPr>
              <a:t>Rio Declaration (as well as agenda 21) belongs to </a:t>
            </a:r>
            <a:r>
              <a:rPr lang="en-GB" altLang="pl-PL" dirty="0" smtClean="0">
                <a:latin typeface="Courier New" pitchFamily="49" charset="0"/>
                <a:cs typeface="Courier New" pitchFamily="49" charset="0"/>
              </a:rPr>
              <a:t> the instruments of so called "soft law" i.e. having not binding legal nature but only a form of recommendations or political declarations. </a:t>
            </a:r>
          </a:p>
          <a:p>
            <a:pPr>
              <a:spcBef>
                <a:spcPct val="0"/>
              </a:spcBef>
            </a:pPr>
            <a:endParaRPr lang="en-GB" altLang="pl-PL" dirty="0" smtClean="0">
              <a:latin typeface="Times New Roman" pitchFamily="18" charset="0"/>
            </a:endParaRPr>
          </a:p>
          <a:p>
            <a:pPr>
              <a:spcBef>
                <a:spcPct val="0"/>
              </a:spcBef>
            </a:pPr>
            <a:r>
              <a:rPr lang="en-GB" altLang="pl-PL" dirty="0" smtClean="0">
                <a:latin typeface="Courier New" pitchFamily="49" charset="0"/>
                <a:cs typeface="Times New Roman" pitchFamily="18" charset="0"/>
              </a:rPr>
              <a:t>Principle 10 </a:t>
            </a:r>
            <a:r>
              <a:rPr lang="en-GB" altLang="pl-PL" dirty="0" smtClean="0">
                <a:latin typeface="Times New Roman" pitchFamily="18" charset="0"/>
              </a:rPr>
              <a:t> of Rio declaration </a:t>
            </a:r>
            <a:r>
              <a:rPr lang="en-GB" altLang="pl-PL" dirty="0" smtClean="0">
                <a:latin typeface="Courier New" pitchFamily="49" charset="0"/>
                <a:cs typeface="Times New Roman" pitchFamily="18" charset="0"/>
              </a:rPr>
              <a:t>states:</a:t>
            </a:r>
          </a:p>
          <a:p>
            <a:pPr>
              <a:spcBef>
                <a:spcPct val="0"/>
              </a:spcBef>
            </a:pPr>
            <a:r>
              <a:rPr lang="en-GB" altLang="pl-PL" dirty="0" smtClean="0">
                <a:latin typeface="Times New Roman" pitchFamily="18" charset="0"/>
              </a:rPr>
              <a:t>„</a:t>
            </a:r>
            <a:r>
              <a:rPr lang="en-GB" altLang="pl-PL" i="1" dirty="0" smtClean="0">
                <a:latin typeface="Courier New" pitchFamily="49" charset="0"/>
                <a:cs typeface="Times New Roman" pitchFamily="18" charset="0"/>
              </a:rPr>
              <a:t>Environmental issues are best handled with the participation of all concerned citizens, at the relevant level. At the national level, each individual shall have appropriate access to information concerning the environment that is held by public authorities, including information on hazardous materials and activities in their communities, and the opportunity to participate in decision-making processes. States shall facilitate and encourage public awareness and participation by making information widely available. Effective access to judicial and administrative proceedings, including redress and remedy, shall be provided</a:t>
            </a:r>
            <a:r>
              <a:rPr lang="en-GB" altLang="pl-PL" i="1" dirty="0" smtClean="0">
                <a:latin typeface="Times New Roman" pitchFamily="18" charset="0"/>
              </a:rPr>
              <a:t>”</a:t>
            </a:r>
          </a:p>
          <a:p>
            <a:pPr>
              <a:spcBef>
                <a:spcPct val="0"/>
              </a:spcBef>
            </a:pPr>
            <a:endParaRPr lang="en-GB" altLang="pl-PL" dirty="0" smtClean="0">
              <a:latin typeface="Times New Roman" pitchFamily="18" charset="0"/>
            </a:endParaRPr>
          </a:p>
          <a:p>
            <a:pPr>
              <a:spcBef>
                <a:spcPct val="0"/>
              </a:spcBef>
            </a:pPr>
            <a:r>
              <a:rPr lang="en-GB" altLang="pl-PL" dirty="0" smtClean="0">
                <a:latin typeface="Courier New" pitchFamily="49" charset="0"/>
                <a:cs typeface="Times New Roman" pitchFamily="18" charset="0"/>
              </a:rPr>
              <a:t>Principle 10 was significant as a clear global expression of the developing concepts of public participation in relation to the environment. It provided an international benchmark against which the compatibility of national standards could be compared. It foresaw the creation of new procedural rights which could be granted to individuals through international law and exercised at the national and possibly international level</a:t>
            </a:r>
            <a:r>
              <a:rPr lang="en-GB" altLang="pl-PL" dirty="0" smtClean="0">
                <a:latin typeface="Courier New" pitchFamily="49" charset="0"/>
              </a:rPr>
              <a:t>.</a:t>
            </a:r>
          </a:p>
          <a:p>
            <a:pPr>
              <a:spcBef>
                <a:spcPct val="0"/>
              </a:spcBef>
            </a:pPr>
            <a:endParaRPr lang="en-GB" altLang="pl-PL" dirty="0" smtClean="0">
              <a:latin typeface="Courier New" pitchFamily="49" charset="0"/>
            </a:endParaRPr>
          </a:p>
          <a:p>
            <a:pPr>
              <a:spcBef>
                <a:spcPct val="0"/>
              </a:spcBef>
            </a:pPr>
            <a:r>
              <a:rPr lang="en-GB" altLang="pl-PL" b="1" dirty="0" smtClean="0">
                <a:latin typeface="Courier New" pitchFamily="49" charset="0"/>
              </a:rPr>
              <a:t>Fragmented approach</a:t>
            </a:r>
          </a:p>
          <a:p>
            <a:pPr>
              <a:spcBef>
                <a:spcPct val="0"/>
              </a:spcBef>
            </a:pPr>
            <a:r>
              <a:rPr lang="pl-PL" altLang="pl-PL" dirty="0" smtClean="0">
                <a:latin typeface="Times New Roman" pitchFamily="18" charset="0"/>
                <a:cs typeface="Times New Roman" pitchFamily="18" charset="0"/>
              </a:rPr>
              <a:t>Access to </a:t>
            </a:r>
            <a:r>
              <a:rPr lang="pl-PL" altLang="pl-PL" dirty="0" err="1" smtClean="0">
                <a:latin typeface="Times New Roman" pitchFamily="18" charset="0"/>
                <a:cs typeface="Times New Roman" pitchFamily="18" charset="0"/>
              </a:rPr>
              <a:t>information</a:t>
            </a:r>
            <a:r>
              <a:rPr lang="pl-PL" altLang="pl-PL" dirty="0" smtClean="0">
                <a:latin typeface="Times New Roman" pitchFamily="18" charset="0"/>
                <a:cs typeface="Times New Roman" pitchFamily="18" charset="0"/>
              </a:rPr>
              <a:t>, p</a:t>
            </a:r>
            <a:r>
              <a:rPr lang="en-GB" altLang="pl-PL" dirty="0" err="1" smtClean="0">
                <a:latin typeface="Times New Roman" pitchFamily="18" charset="0"/>
                <a:cs typeface="Times New Roman" pitchFamily="18" charset="0"/>
              </a:rPr>
              <a:t>ublic</a:t>
            </a:r>
            <a:r>
              <a:rPr lang="en-GB" altLang="pl-PL" dirty="0" smtClean="0">
                <a:latin typeface="Times New Roman" pitchFamily="18" charset="0"/>
                <a:cs typeface="Times New Roman" pitchFamily="18" charset="0"/>
              </a:rPr>
              <a:t> participation in environmental decision-making</a:t>
            </a:r>
            <a:r>
              <a:rPr lang="pl-PL" altLang="pl-PL" dirty="0" smtClean="0">
                <a:latin typeface="Times New Roman" pitchFamily="18" charset="0"/>
                <a:cs typeface="Times New Roman" pitchFamily="18" charset="0"/>
              </a:rPr>
              <a:t> and (less </a:t>
            </a:r>
            <a:r>
              <a:rPr lang="pl-PL" altLang="pl-PL" dirty="0" err="1" smtClean="0">
                <a:latin typeface="Times New Roman" pitchFamily="18" charset="0"/>
                <a:cs typeface="Times New Roman" pitchFamily="18" charset="0"/>
              </a:rPr>
              <a:t>frequently</a:t>
            </a:r>
            <a:r>
              <a:rPr lang="pl-PL" altLang="pl-PL" dirty="0" smtClean="0">
                <a:latin typeface="Times New Roman" pitchFamily="18" charset="0"/>
                <a:cs typeface="Times New Roman" pitchFamily="18" charset="0"/>
              </a:rPr>
              <a:t>) </a:t>
            </a:r>
            <a:r>
              <a:rPr lang="pl-PL" altLang="pl-PL" dirty="0" err="1" smtClean="0">
                <a:latin typeface="Times New Roman" pitchFamily="18" charset="0"/>
                <a:cs typeface="Times New Roman" pitchFamily="18" charset="0"/>
              </a:rPr>
              <a:t>access</a:t>
            </a:r>
            <a:r>
              <a:rPr lang="pl-PL" altLang="pl-PL" dirty="0" smtClean="0">
                <a:latin typeface="Times New Roman" pitchFamily="18" charset="0"/>
                <a:cs typeface="Times New Roman" pitchFamily="18" charset="0"/>
              </a:rPr>
              <a:t> to </a:t>
            </a:r>
            <a:r>
              <a:rPr lang="pl-PL" altLang="pl-PL" dirty="0" err="1" smtClean="0">
                <a:latin typeface="Times New Roman" pitchFamily="18" charset="0"/>
                <a:cs typeface="Times New Roman" pitchFamily="18" charset="0"/>
              </a:rPr>
              <a:t>justice</a:t>
            </a:r>
            <a:r>
              <a:rPr lang="pl-PL" altLang="pl-PL" dirty="0" smtClean="0">
                <a:latin typeface="Times New Roman" pitchFamily="18" charset="0"/>
                <a:cs typeface="Times New Roman" pitchFamily="18" charset="0"/>
              </a:rPr>
              <a:t> </a:t>
            </a:r>
            <a:r>
              <a:rPr lang="pl-PL" altLang="pl-PL" dirty="0" err="1" smtClean="0">
                <a:latin typeface="Times New Roman" pitchFamily="18" charset="0"/>
                <a:cs typeface="Times New Roman" pitchFamily="18" charset="0"/>
              </a:rPr>
              <a:t>had</a:t>
            </a:r>
            <a:r>
              <a:rPr lang="pl-PL" altLang="pl-PL" dirty="0" smtClean="0">
                <a:latin typeface="Times New Roman" pitchFamily="18" charset="0"/>
                <a:cs typeface="Times New Roman" pitchFamily="18" charset="0"/>
              </a:rPr>
              <a:t> </a:t>
            </a:r>
            <a:r>
              <a:rPr lang="pl-PL" altLang="pl-PL" dirty="0" err="1" smtClean="0">
                <a:latin typeface="Times New Roman" pitchFamily="18" charset="0"/>
                <a:cs typeface="Times New Roman" pitchFamily="18" charset="0"/>
              </a:rPr>
              <a:t>been</a:t>
            </a:r>
            <a:r>
              <a:rPr lang="pl-PL" altLang="pl-PL" dirty="0" smtClean="0">
                <a:latin typeface="Times New Roman" pitchFamily="18" charset="0"/>
                <a:cs typeface="Times New Roman" pitchFamily="18" charset="0"/>
              </a:rPr>
              <a:t> </a:t>
            </a:r>
            <a:r>
              <a:rPr lang="pl-PL" altLang="pl-PL" dirty="0" err="1" smtClean="0">
                <a:latin typeface="Times New Roman" pitchFamily="18" charset="0"/>
                <a:cs typeface="Times New Roman" pitchFamily="18" charset="0"/>
              </a:rPr>
              <a:t>addressed</a:t>
            </a:r>
            <a:r>
              <a:rPr lang="pl-PL" altLang="pl-PL" dirty="0" smtClean="0">
                <a:latin typeface="Times New Roman" pitchFamily="18" charset="0"/>
                <a:cs typeface="Times New Roman" pitchFamily="18" charset="0"/>
              </a:rPr>
              <a:t> in most environmental </a:t>
            </a:r>
            <a:r>
              <a:rPr lang="pl-PL" altLang="pl-PL" dirty="0" err="1" smtClean="0">
                <a:latin typeface="Times New Roman" pitchFamily="18" charset="0"/>
                <a:cs typeface="Times New Roman" pitchFamily="18" charset="0"/>
              </a:rPr>
              <a:t>international</a:t>
            </a:r>
            <a:r>
              <a:rPr lang="pl-PL" altLang="pl-PL" dirty="0" smtClean="0">
                <a:latin typeface="Times New Roman" pitchFamily="18" charset="0"/>
                <a:cs typeface="Times New Roman" pitchFamily="18" charset="0"/>
              </a:rPr>
              <a:t> </a:t>
            </a:r>
            <a:r>
              <a:rPr lang="pl-PL" altLang="pl-PL" dirty="0" err="1" smtClean="0">
                <a:latin typeface="Times New Roman" pitchFamily="18" charset="0"/>
                <a:cs typeface="Times New Roman" pitchFamily="18" charset="0"/>
              </a:rPr>
              <a:t>instruments</a:t>
            </a:r>
            <a:r>
              <a:rPr lang="pl-PL" altLang="pl-PL" dirty="0" smtClean="0">
                <a:latin typeface="Times New Roman" pitchFamily="18" charset="0"/>
                <a:cs typeface="Times New Roman" pitchFamily="18" charset="0"/>
              </a:rPr>
              <a:t> </a:t>
            </a:r>
            <a:r>
              <a:rPr lang="pl-PL" altLang="pl-PL" dirty="0" err="1" smtClean="0">
                <a:latin typeface="Times New Roman" pitchFamily="18" charset="0"/>
                <a:cs typeface="Times New Roman" pitchFamily="18" charset="0"/>
              </a:rPr>
              <a:t>adopted</a:t>
            </a:r>
            <a:r>
              <a:rPr lang="pl-PL" altLang="pl-PL" dirty="0" smtClean="0">
                <a:latin typeface="Times New Roman" pitchFamily="18" charset="0"/>
                <a:cs typeface="Times New Roman" pitchFamily="18" charset="0"/>
              </a:rPr>
              <a:t> </a:t>
            </a:r>
            <a:r>
              <a:rPr lang="pl-PL" altLang="pl-PL" dirty="0" err="1" smtClean="0">
                <a:latin typeface="Times New Roman" pitchFamily="18" charset="0"/>
                <a:cs typeface="Times New Roman" pitchFamily="18" charset="0"/>
              </a:rPr>
              <a:t>since</a:t>
            </a:r>
            <a:r>
              <a:rPr lang="pl-PL" altLang="pl-PL" dirty="0" smtClean="0">
                <a:latin typeface="Times New Roman" pitchFamily="18" charset="0"/>
                <a:cs typeface="Times New Roman" pitchFamily="18" charset="0"/>
              </a:rPr>
              <a:t> 1990s  but </a:t>
            </a:r>
            <a:r>
              <a:rPr lang="pl-PL" altLang="pl-PL" dirty="0" err="1" smtClean="0">
                <a:latin typeface="Times New Roman" pitchFamily="18" charset="0"/>
                <a:cs typeface="Times New Roman" pitchFamily="18" charset="0"/>
              </a:rPr>
              <a:t>usually</a:t>
            </a:r>
            <a:r>
              <a:rPr lang="en-GB" altLang="pl-PL" dirty="0" smtClean="0">
                <a:latin typeface="Times New Roman" pitchFamily="18" charset="0"/>
                <a:cs typeface="Times New Roman" pitchFamily="18" charset="0"/>
              </a:rPr>
              <a:t> </a:t>
            </a:r>
            <a:r>
              <a:rPr lang="pl-PL" altLang="pl-PL" dirty="0" smtClean="0">
                <a:latin typeface="Times New Roman" pitchFamily="18" charset="0"/>
                <a:cs typeface="Times New Roman" pitchFamily="18" charset="0"/>
              </a:rPr>
              <a:t> </a:t>
            </a:r>
            <a:r>
              <a:rPr lang="pl-PL" altLang="pl-PL" dirty="0" err="1" smtClean="0">
                <a:latin typeface="Times New Roman" pitchFamily="18" charset="0"/>
                <a:cs typeface="Times New Roman" pitchFamily="18" charset="0"/>
              </a:rPr>
              <a:t>only</a:t>
            </a:r>
            <a:r>
              <a:rPr lang="pl-PL" altLang="pl-PL" dirty="0" smtClean="0">
                <a:latin typeface="Times New Roman" pitchFamily="18" charset="0"/>
                <a:cs typeface="Times New Roman" pitchFamily="18" charset="0"/>
              </a:rPr>
              <a:t> in a </a:t>
            </a:r>
            <a:r>
              <a:rPr lang="pl-PL" altLang="pl-PL" dirty="0" err="1" smtClean="0">
                <a:latin typeface="Times New Roman" pitchFamily="18" charset="0"/>
                <a:cs typeface="Times New Roman" pitchFamily="18" charset="0"/>
              </a:rPr>
              <a:t>general</a:t>
            </a:r>
            <a:r>
              <a:rPr lang="pl-PL" altLang="pl-PL" dirty="0" smtClean="0">
                <a:latin typeface="Times New Roman" pitchFamily="18" charset="0"/>
                <a:cs typeface="Times New Roman" pitchFamily="18" charset="0"/>
              </a:rPr>
              <a:t> </a:t>
            </a:r>
            <a:r>
              <a:rPr lang="pl-PL" altLang="pl-PL" dirty="0" err="1" smtClean="0">
                <a:latin typeface="Times New Roman" pitchFamily="18" charset="0"/>
                <a:cs typeface="Times New Roman" pitchFamily="18" charset="0"/>
              </a:rPr>
              <a:t>way</a:t>
            </a:r>
            <a:r>
              <a:rPr lang="pl-PL" altLang="pl-PL" dirty="0" smtClean="0">
                <a:latin typeface="Times New Roman" pitchFamily="18" charset="0"/>
                <a:cs typeface="Times New Roman" pitchFamily="18" charset="0"/>
              </a:rPr>
              <a:t> and </a:t>
            </a:r>
            <a:r>
              <a:rPr lang="pl-PL" altLang="pl-PL" dirty="0" err="1" smtClean="0">
                <a:latin typeface="Times New Roman" pitchFamily="18" charset="0"/>
                <a:cs typeface="Times New Roman" pitchFamily="18" charset="0"/>
              </a:rPr>
              <a:t>without</a:t>
            </a:r>
            <a:r>
              <a:rPr lang="pl-PL" altLang="pl-PL" dirty="0" smtClean="0">
                <a:latin typeface="Times New Roman" pitchFamily="18" charset="0"/>
                <a:cs typeface="Times New Roman" pitchFamily="18" charset="0"/>
              </a:rPr>
              <a:t> </a:t>
            </a:r>
            <a:r>
              <a:rPr lang="pl-PL" altLang="pl-PL" dirty="0" err="1" smtClean="0">
                <a:latin typeface="Times New Roman" pitchFamily="18" charset="0"/>
                <a:cs typeface="Times New Roman" pitchFamily="18" charset="0"/>
              </a:rPr>
              <a:t>precise</a:t>
            </a:r>
            <a:r>
              <a:rPr lang="pl-PL" altLang="pl-PL" dirty="0" smtClean="0">
                <a:latin typeface="Times New Roman" pitchFamily="18" charset="0"/>
                <a:cs typeface="Times New Roman" pitchFamily="18" charset="0"/>
              </a:rPr>
              <a:t> </a:t>
            </a:r>
            <a:r>
              <a:rPr lang="pl-PL" altLang="pl-PL" dirty="0" err="1" smtClean="0">
                <a:latin typeface="Times New Roman" pitchFamily="18" charset="0"/>
                <a:cs typeface="Times New Roman" pitchFamily="18" charset="0"/>
              </a:rPr>
              <a:t>binding</a:t>
            </a:r>
            <a:r>
              <a:rPr lang="pl-PL" altLang="pl-PL" dirty="0" smtClean="0">
                <a:latin typeface="Times New Roman" pitchFamily="18" charset="0"/>
                <a:cs typeface="Times New Roman" pitchFamily="18" charset="0"/>
              </a:rPr>
              <a:t> </a:t>
            </a:r>
            <a:r>
              <a:rPr lang="pl-PL" altLang="pl-PL" dirty="0" err="1" smtClean="0">
                <a:latin typeface="Times New Roman" pitchFamily="18" charset="0"/>
                <a:cs typeface="Times New Roman" pitchFamily="18" charset="0"/>
              </a:rPr>
              <a:t>obligations</a:t>
            </a:r>
            <a:r>
              <a:rPr lang="pl-PL" altLang="pl-PL" dirty="0" smtClean="0">
                <a:latin typeface="Times New Roman" pitchFamily="18" charset="0"/>
                <a:cs typeface="Times New Roman" pitchFamily="18" charset="0"/>
              </a:rPr>
              <a:t>.</a:t>
            </a:r>
            <a:endParaRPr lang="en-GB" altLang="pl-PL" dirty="0" smtClean="0">
              <a:latin typeface="Times New Roman" pitchFamily="18" charset="0"/>
            </a:endParaRPr>
          </a:p>
          <a:p>
            <a:pPr>
              <a:spcBef>
                <a:spcPct val="0"/>
              </a:spcBef>
            </a:pPr>
            <a:endParaRPr lang="pl-PL" altLang="pl-PL" b="1" dirty="0" smtClean="0">
              <a:latin typeface="Courier New" pitchFamily="49" charset="0"/>
              <a:cs typeface="Courier New" pitchFamily="49" charset="0"/>
            </a:endParaRPr>
          </a:p>
          <a:p>
            <a:pPr>
              <a:spcBef>
                <a:spcPct val="0"/>
              </a:spcBef>
            </a:pPr>
            <a:r>
              <a:rPr lang="en-GB" altLang="pl-PL" b="1" dirty="0" smtClean="0">
                <a:latin typeface="Courier New" pitchFamily="49" charset="0"/>
                <a:cs typeface="Courier New" pitchFamily="49" charset="0"/>
              </a:rPr>
              <a:t>Need for comprehensive </a:t>
            </a:r>
            <a:r>
              <a:rPr lang="en-GB" altLang="pl-PL" b="1" dirty="0" smtClean="0">
                <a:latin typeface="Courier New" pitchFamily="49" charset="0"/>
              </a:rPr>
              <a:t>binding rules</a:t>
            </a:r>
            <a:endParaRPr lang="en-GB" altLang="pl-PL" b="1" dirty="0" smtClean="0">
              <a:latin typeface="Courier New" pitchFamily="49" charset="0"/>
              <a:cs typeface="Courier New" pitchFamily="49" charset="0"/>
            </a:endParaRPr>
          </a:p>
          <a:p>
            <a:pPr>
              <a:spcBef>
                <a:spcPct val="0"/>
              </a:spcBef>
            </a:pPr>
            <a:r>
              <a:rPr lang="en-GB" altLang="pl-PL" dirty="0" smtClean="0">
                <a:latin typeface="Courier New" pitchFamily="49" charset="0"/>
                <a:cs typeface="Courier New" pitchFamily="49" charset="0"/>
              </a:rPr>
              <a:t>All the above mentioned international instruments have contributed to common recognition of the need for access to environmental information and public participation. </a:t>
            </a:r>
          </a:p>
          <a:p>
            <a:pPr>
              <a:spcBef>
                <a:spcPct val="0"/>
              </a:spcBef>
            </a:pPr>
            <a:r>
              <a:rPr lang="en-GB" altLang="pl-PL" dirty="0" smtClean="0">
                <a:latin typeface="Courier New" pitchFamily="49" charset="0"/>
                <a:cs typeface="Courier New" pitchFamily="49" charset="0"/>
              </a:rPr>
              <a:t>Simultaneously most administrative systems in Europe is in the process of transformation towards open government and participatory democracy. There has been widely recognised however that general obligations concerning access to environmental information and public participation as well as good practices in this respect shall be standardised throughout Europe by a way of adopting an international instrument specifically and exclusively devoted to these issues. Significant breakthrough in this respect brought the III </a:t>
            </a:r>
            <a:r>
              <a:rPr lang="en-GB" altLang="pl-PL" dirty="0" err="1" smtClean="0">
                <a:latin typeface="Courier New" pitchFamily="49" charset="0"/>
                <a:cs typeface="Courier New" pitchFamily="49" charset="0"/>
              </a:rPr>
              <a:t>Paneuropean</a:t>
            </a:r>
            <a:r>
              <a:rPr lang="en-GB" altLang="pl-PL" dirty="0" smtClean="0">
                <a:latin typeface="Courier New" pitchFamily="49" charset="0"/>
                <a:cs typeface="Courier New" pitchFamily="49" charset="0"/>
              </a:rPr>
              <a:t> Conference of Environmental Ministers held in Sofia in 1995 within the "Environment for Europe" Process</a:t>
            </a:r>
            <a:r>
              <a:rPr lang="pl-PL" altLang="pl-PL" dirty="0" smtClean="0">
                <a:latin typeface="Courier New" pitchFamily="49" charset="0"/>
                <a:cs typeface="Courier New" pitchFamily="49" charset="0"/>
              </a:rPr>
              <a:t> </a:t>
            </a:r>
            <a:r>
              <a:rPr lang="pl-PL" altLang="pl-PL" dirty="0" err="1" smtClean="0">
                <a:latin typeface="Courier New" pitchFamily="49" charset="0"/>
                <a:cs typeface="Courier New" pitchFamily="49" charset="0"/>
              </a:rPr>
              <a:t>during</a:t>
            </a:r>
            <a:r>
              <a:rPr lang="pl-PL" altLang="pl-PL" dirty="0" smtClean="0">
                <a:latin typeface="Courier New" pitchFamily="49" charset="0"/>
                <a:cs typeface="Courier New" pitchFamily="49" charset="0"/>
              </a:rPr>
              <a:t> </a:t>
            </a:r>
            <a:r>
              <a:rPr lang="pl-PL" altLang="pl-PL" dirty="0" err="1" smtClean="0">
                <a:latin typeface="Courier New" pitchFamily="49" charset="0"/>
                <a:cs typeface="Courier New" pitchFamily="49" charset="0"/>
              </a:rPr>
              <a:t>which</a:t>
            </a:r>
            <a:r>
              <a:rPr lang="pl-PL" altLang="pl-PL" dirty="0" smtClean="0">
                <a:latin typeface="Courier New" pitchFamily="49" charset="0"/>
                <a:cs typeface="Courier New" pitchFamily="49" charset="0"/>
              </a:rPr>
              <a:t> </a:t>
            </a:r>
            <a:r>
              <a:rPr lang="pl-PL" altLang="pl-PL" dirty="0" err="1" smtClean="0">
                <a:latin typeface="Courier New" pitchFamily="49" charset="0"/>
                <a:cs typeface="Courier New" pitchFamily="49" charset="0"/>
              </a:rPr>
              <a:t>it</a:t>
            </a:r>
            <a:r>
              <a:rPr lang="pl-PL" altLang="pl-PL" dirty="0" smtClean="0">
                <a:latin typeface="Courier New" pitchFamily="49" charset="0"/>
                <a:cs typeface="Courier New" pitchFamily="49" charset="0"/>
              </a:rPr>
              <a:t> was </a:t>
            </a:r>
            <a:r>
              <a:rPr lang="pl-PL" altLang="pl-PL" dirty="0" err="1" smtClean="0">
                <a:latin typeface="Courier New" pitchFamily="49" charset="0"/>
                <a:cs typeface="Courier New" pitchFamily="49" charset="0"/>
              </a:rPr>
              <a:t>decided</a:t>
            </a:r>
            <a:r>
              <a:rPr lang="pl-PL" altLang="pl-PL" dirty="0" smtClean="0">
                <a:latin typeface="Courier New" pitchFamily="49" charset="0"/>
                <a:cs typeface="Courier New" pitchFamily="49" charset="0"/>
              </a:rPr>
              <a:t> to start </a:t>
            </a:r>
            <a:r>
              <a:rPr lang="pl-PL" altLang="pl-PL" dirty="0" err="1" smtClean="0">
                <a:latin typeface="Courier New" pitchFamily="49" charset="0"/>
                <a:cs typeface="Courier New" pitchFamily="49" charset="0"/>
              </a:rPr>
              <a:t>negotiations</a:t>
            </a:r>
            <a:r>
              <a:rPr lang="pl-PL" altLang="pl-PL" dirty="0" smtClean="0">
                <a:latin typeface="Courier New" pitchFamily="49" charset="0"/>
                <a:cs typeface="Courier New" pitchFamily="49" charset="0"/>
              </a:rPr>
              <a:t> </a:t>
            </a:r>
            <a:r>
              <a:rPr lang="pl-PL" altLang="pl-PL" dirty="0" err="1" smtClean="0">
                <a:latin typeface="Courier New" pitchFamily="49" charset="0"/>
                <a:cs typeface="Courier New" pitchFamily="49" charset="0"/>
              </a:rPr>
              <a:t>aiming</a:t>
            </a:r>
            <a:r>
              <a:rPr lang="pl-PL" altLang="pl-PL" dirty="0" smtClean="0">
                <a:latin typeface="Courier New" pitchFamily="49" charset="0"/>
                <a:cs typeface="Courier New" pitchFamily="49" charset="0"/>
              </a:rPr>
              <a:t> at </a:t>
            </a:r>
            <a:r>
              <a:rPr lang="pl-PL" altLang="pl-PL" dirty="0" err="1" smtClean="0">
                <a:latin typeface="Courier New" pitchFamily="49" charset="0"/>
                <a:cs typeface="Courier New" pitchFamily="49" charset="0"/>
              </a:rPr>
              <a:t>adopting</a:t>
            </a:r>
            <a:r>
              <a:rPr lang="pl-PL" altLang="pl-PL" dirty="0" smtClean="0">
                <a:latin typeface="Courier New" pitchFamily="49" charset="0"/>
                <a:cs typeface="Courier New" pitchFamily="49" charset="0"/>
              </a:rPr>
              <a:t> a </a:t>
            </a:r>
            <a:r>
              <a:rPr lang="pl-PL" altLang="pl-PL" dirty="0" err="1" smtClean="0">
                <a:latin typeface="Courier New" pitchFamily="49" charset="0"/>
                <a:cs typeface="Courier New" pitchFamily="49" charset="0"/>
              </a:rPr>
              <a:t>binding</a:t>
            </a:r>
            <a:r>
              <a:rPr lang="pl-PL" altLang="pl-PL" dirty="0" smtClean="0">
                <a:latin typeface="Courier New" pitchFamily="49" charset="0"/>
                <a:cs typeface="Courier New" pitchFamily="49" charset="0"/>
              </a:rPr>
              <a:t> </a:t>
            </a:r>
            <a:r>
              <a:rPr lang="pl-PL" altLang="pl-PL" dirty="0" err="1" smtClean="0">
                <a:latin typeface="Courier New" pitchFamily="49" charset="0"/>
                <a:cs typeface="Courier New" pitchFamily="49" charset="0"/>
              </a:rPr>
              <a:t>treaty</a:t>
            </a:r>
            <a:r>
              <a:rPr lang="pl-PL" altLang="pl-PL" dirty="0" smtClean="0">
                <a:latin typeface="Courier New" pitchFamily="49" charset="0"/>
                <a:cs typeface="Courier New" pitchFamily="49" charset="0"/>
              </a:rPr>
              <a:t> in </a:t>
            </a:r>
            <a:r>
              <a:rPr lang="pl-PL" altLang="pl-PL" dirty="0" err="1" smtClean="0">
                <a:latin typeface="Courier New" pitchFamily="49" charset="0"/>
                <a:cs typeface="Courier New" pitchFamily="49" charset="0"/>
              </a:rPr>
              <a:t>this</a:t>
            </a:r>
            <a:r>
              <a:rPr lang="pl-PL" altLang="pl-PL" dirty="0" smtClean="0">
                <a:latin typeface="Courier New" pitchFamily="49" charset="0"/>
                <a:cs typeface="Courier New" pitchFamily="49" charset="0"/>
              </a:rPr>
              <a:t> </a:t>
            </a:r>
            <a:r>
              <a:rPr lang="pl-PL" altLang="pl-PL" dirty="0" err="1" smtClean="0">
                <a:latin typeface="Courier New" pitchFamily="49" charset="0"/>
                <a:cs typeface="Courier New" pitchFamily="49" charset="0"/>
              </a:rPr>
              <a:t>respect</a:t>
            </a:r>
            <a:r>
              <a:rPr lang="pl-PL" altLang="pl-PL" dirty="0" smtClean="0">
                <a:latin typeface="Courier New" pitchFamily="49" charset="0"/>
                <a:cs typeface="Courier New" pitchFamily="49" charset="0"/>
              </a:rPr>
              <a:t>.</a:t>
            </a:r>
            <a:endParaRPr lang="en-GB" altLang="pl-PL" dirty="0" smtClean="0">
              <a:latin typeface="Courier New" pitchFamily="49" charset="0"/>
              <a:cs typeface="Courier New" pitchFamily="49" charset="0"/>
            </a:endParaRPr>
          </a:p>
          <a:p>
            <a:pPr>
              <a:spcBef>
                <a:spcPct val="0"/>
              </a:spcBef>
            </a:pPr>
            <a:endParaRPr lang="en-GB" altLang="pl-PL" dirty="0" smtClean="0">
              <a:latin typeface="Times New Roman" pitchFamily="18" charset="0"/>
            </a:endParaRPr>
          </a:p>
          <a:p>
            <a:pPr>
              <a:spcBef>
                <a:spcPct val="0"/>
              </a:spcBef>
            </a:pPr>
            <a:r>
              <a:rPr lang="en-GB" altLang="pl-PL" b="1" u="sng" dirty="0" smtClean="0">
                <a:latin typeface="Times New Roman" pitchFamily="18" charset="0"/>
              </a:rPr>
              <a:t>Political context</a:t>
            </a:r>
          </a:p>
          <a:p>
            <a:pPr>
              <a:spcBef>
                <a:spcPct val="0"/>
              </a:spcBef>
            </a:pPr>
            <a:r>
              <a:rPr lang="en-GB" altLang="pl-PL" dirty="0" smtClean="0">
                <a:latin typeface="Times New Roman" pitchFamily="18" charset="0"/>
              </a:rPr>
              <a:t>In mid-90s there was </a:t>
            </a:r>
            <a:r>
              <a:rPr lang="en-GB" altLang="pl-PL" dirty="0" smtClean="0">
                <a:latin typeface="Times New Roman" pitchFamily="18" charset="0"/>
                <a:cs typeface="Times New Roman" pitchFamily="18" charset="0"/>
              </a:rPr>
              <a:t> a clear need for introducing a proper legal framework for public participation in the countries in transition, where issues like democratization, open society and rule of law required some international stimulus and support.</a:t>
            </a:r>
          </a:p>
          <a:p>
            <a:pPr>
              <a:spcBef>
                <a:spcPct val="0"/>
              </a:spcBef>
            </a:pPr>
            <a:endParaRPr lang="en-GB" altLang="pl-PL" dirty="0" smtClean="0">
              <a:latin typeface="Times New Roman" pitchFamily="18" charset="0"/>
            </a:endParaRPr>
          </a:p>
          <a:p>
            <a:pPr>
              <a:spcBef>
                <a:spcPct val="0"/>
              </a:spcBef>
            </a:pPr>
            <a:r>
              <a:rPr lang="en-GB" altLang="pl-PL" b="1" u="sng" dirty="0" smtClean="0">
                <a:latin typeface="Times New Roman" pitchFamily="18" charset="0"/>
              </a:rPr>
              <a:t>Framework</a:t>
            </a:r>
          </a:p>
          <a:p>
            <a:pPr>
              <a:spcBef>
                <a:spcPct val="0"/>
              </a:spcBef>
            </a:pPr>
            <a:r>
              <a:rPr lang="en-GB" altLang="pl-PL" dirty="0" smtClean="0">
                <a:latin typeface="Times New Roman" pitchFamily="18" charset="0"/>
              </a:rPr>
              <a:t>Aarhus convention is adopted by UNECE within its "Environment for Europe Process" UN Economic Commission for Europe (UNECE) is one of the regional commissions of the UN system. It covers all European countries, countries of northern America (USA and Canada) and all countries of former Soviet Union (thus includes also Central Asian countries).</a:t>
            </a:r>
          </a:p>
          <a:p>
            <a:pPr>
              <a:spcBef>
                <a:spcPct val="0"/>
              </a:spcBef>
            </a:pPr>
            <a:r>
              <a:rPr lang="en-GB" altLang="pl-PL" dirty="0" smtClean="0">
                <a:latin typeface="Times New Roman" pitchFamily="18" charset="0"/>
              </a:rPr>
              <a:t>"Environment for Europe – is a process </a:t>
            </a:r>
            <a:r>
              <a:rPr lang="en-GB" altLang="pl-PL" dirty="0" smtClean="0">
                <a:latin typeface="Times New Roman" pitchFamily="18" charset="0"/>
                <a:cs typeface="Times New Roman" pitchFamily="18" charset="0"/>
              </a:rPr>
              <a:t>of co-operation on environmental issues</a:t>
            </a:r>
            <a:r>
              <a:rPr lang="en-GB" altLang="pl-PL" dirty="0" smtClean="0">
                <a:latin typeface="Times New Roman" pitchFamily="18" charset="0"/>
              </a:rPr>
              <a:t> initiated </a:t>
            </a:r>
            <a:r>
              <a:rPr lang="en-GB" altLang="pl-PL" dirty="0" smtClean="0">
                <a:latin typeface="Times New Roman" pitchFamily="18" charset="0"/>
                <a:cs typeface="Times New Roman" pitchFamily="18" charset="0"/>
              </a:rPr>
              <a:t>following the collapse of communism</a:t>
            </a:r>
            <a:r>
              <a:rPr lang="en-GB" altLang="pl-PL" dirty="0" smtClean="0">
                <a:latin typeface="Times New Roman" pitchFamily="18" charset="0"/>
              </a:rPr>
              <a:t>  to gather ministers of environment protection from the entire UNECE region. They meet regularly in the Ministerial Conferences to discuss issues of common interest for the environment in the region</a:t>
            </a:r>
            <a:r>
              <a:rPr lang="en-GB" altLang="pl-PL" dirty="0" smtClean="0">
                <a:latin typeface="Times New Roman" pitchFamily="18" charset="0"/>
                <a:cs typeface="Times New Roman" pitchFamily="18" charset="0"/>
              </a:rPr>
              <a:t> (Dobris, Czechoslovakia, 1991; Luzern, Switzerland, 1993; Sofia, Bulgaria, 1995; Aarhus, Denmark, 1998; and Kiev, Ukraine, 2003)</a:t>
            </a:r>
            <a:r>
              <a:rPr lang="en-GB" altLang="pl-PL" dirty="0" smtClean="0">
                <a:latin typeface="Times New Roman" pitchFamily="18" charset="0"/>
              </a:rPr>
              <a:t> </a:t>
            </a:r>
          </a:p>
          <a:p>
            <a:pPr>
              <a:spcBef>
                <a:spcPct val="0"/>
              </a:spcBef>
            </a:pPr>
            <a:endParaRPr lang="en-GB" altLang="pl-PL" dirty="0" smtClean="0">
              <a:latin typeface="Times New Roman" pitchFamily="18" charset="0"/>
            </a:endParaRPr>
          </a:p>
          <a:p>
            <a:pPr>
              <a:spcBef>
                <a:spcPct val="0"/>
              </a:spcBef>
            </a:pPr>
            <a:r>
              <a:rPr lang="en-GB" altLang="pl-PL" dirty="0" smtClean="0">
                <a:latin typeface="Times New Roman" pitchFamily="18" charset="0"/>
                <a:cs typeface="Times New Roman" pitchFamily="18" charset="0"/>
              </a:rPr>
              <a:t>The idea </a:t>
            </a:r>
            <a:r>
              <a:rPr lang="en-GB" altLang="pl-PL" dirty="0" smtClean="0">
                <a:latin typeface="Times New Roman" pitchFamily="18" charset="0"/>
              </a:rPr>
              <a:t>for addressing public participation and access to information </a:t>
            </a:r>
            <a:r>
              <a:rPr lang="en-GB" altLang="pl-PL" dirty="0" smtClean="0">
                <a:latin typeface="Times New Roman" pitchFamily="18" charset="0"/>
                <a:cs typeface="Times New Roman" pitchFamily="18" charset="0"/>
              </a:rPr>
              <a:t>originated at the Second Ministerial Conference in Lucerne, Switzerland, in April 1993. At that meeting, the Senior Advisers to ECE Governments on Environmental and Water Problems (which later became the Committee on Environmental Policy) identified public participation as one of seven key elements for the long-term environmental programme for Europe. Consequently, in paragraph 22 of their Declaration, the Ministers gathered in Lucerne requested UN/ECE, </a:t>
            </a:r>
            <a:r>
              <a:rPr lang="en-GB" altLang="pl-PL" i="1" dirty="0" smtClean="0">
                <a:latin typeface="Times New Roman" pitchFamily="18" charset="0"/>
                <a:cs typeface="Times New Roman" pitchFamily="18" charset="0"/>
              </a:rPr>
              <a:t>inter alia</a:t>
            </a:r>
            <a:r>
              <a:rPr lang="en-GB" altLang="pl-PL" dirty="0" smtClean="0">
                <a:latin typeface="Times New Roman" pitchFamily="18" charset="0"/>
                <a:cs typeface="Times New Roman" pitchFamily="18" charset="0"/>
              </a:rPr>
              <a:t>, to draw up proposals for legal, regulatory and administrative mechanisms to encourage public participation in environmental decision-making. </a:t>
            </a:r>
          </a:p>
          <a:p>
            <a:pPr>
              <a:spcBef>
                <a:spcPct val="0"/>
              </a:spcBef>
            </a:pPr>
            <a:r>
              <a:rPr lang="en-GB" altLang="pl-PL" dirty="0" smtClean="0">
                <a:latin typeface="Times New Roman" pitchFamily="18" charset="0"/>
                <a:cs typeface="Times New Roman" pitchFamily="18" charset="0"/>
              </a:rPr>
              <a:t>The Senior Advisers established the Task Force on Environmental Rights and Obligations, which in 1994 was given the task of drawing up draft guidelines and other proposals on effective tools and mechanisms promoting public participation in environmental decision-making. By January 1995 the Sofia Guidelines were developed and by May 1995 accepted by the Working Group of Senior Government Officials responsible for the preparation of the Sofia Conference. The Sofia Guidelines were endorsed at the Third Ministerial Conference “Environment for Europe” held in Sofia, in October 1995. </a:t>
            </a:r>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en-GB" dirty="0"/>
          </a:p>
        </p:txBody>
      </p:sp>
      <p:sp>
        <p:nvSpPr>
          <p:cNvPr id="4" name="Slide Number Placeholder 3"/>
          <p:cNvSpPr>
            <a:spLocks noGrp="1"/>
          </p:cNvSpPr>
          <p:nvPr>
            <p:ph type="sldNum" sz="quarter" idx="10"/>
          </p:nvPr>
        </p:nvSpPr>
        <p:spPr/>
        <p:txBody>
          <a:bodyPr/>
          <a:lstStyle/>
          <a:p>
            <a:fld id="{D01232CC-11E0-4011-BB49-7BA49A5F579A}" type="slidenum">
              <a:rPr lang="pl-PL" smtClean="0"/>
              <a:t>3</a:t>
            </a:fld>
            <a:endParaRPr lang="pl-PL"/>
          </a:p>
        </p:txBody>
      </p:sp>
    </p:spTree>
    <p:extLst>
      <p:ext uri="{BB962C8B-B14F-4D97-AF65-F5344CB8AC3E}">
        <p14:creationId xmlns:p14="http://schemas.microsoft.com/office/powerpoint/2010/main" val="2597193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dirty="0" smtClean="0"/>
          </a:p>
          <a:p>
            <a:pPr>
              <a:spcBef>
                <a:spcPct val="0"/>
              </a:spcBef>
            </a:pPr>
            <a:r>
              <a:rPr lang="en-GB" altLang="pl-PL" b="1" u="sng" dirty="0" smtClean="0">
                <a:latin typeface="Times New Roman" pitchFamily="18" charset="0"/>
              </a:rPr>
              <a:t>Conceptual roots</a:t>
            </a:r>
          </a:p>
          <a:p>
            <a:pPr>
              <a:spcBef>
                <a:spcPct val="0"/>
              </a:spcBef>
            </a:pPr>
            <a:r>
              <a:rPr lang="en-GB" altLang="pl-PL" b="1" dirty="0" smtClean="0">
                <a:latin typeface="Courier New" pitchFamily="49" charset="0"/>
              </a:rPr>
              <a:t>Trend in international law</a:t>
            </a:r>
          </a:p>
          <a:p>
            <a:pPr>
              <a:spcBef>
                <a:spcPct val="0"/>
              </a:spcBef>
            </a:pPr>
            <a:r>
              <a:rPr lang="en-GB" altLang="pl-PL" dirty="0" smtClean="0">
                <a:latin typeface="Courier New" pitchFamily="49" charset="0"/>
                <a:cs typeface="Courier New" pitchFamily="49" charset="0"/>
              </a:rPr>
              <a:t>The need for legal guarantees of public involvement is being increasingly reflected in the international environmental law. Virtually all recent instruments mention necessity of assuring access to information and public participation in environmental decision-making. More developed provisions to this effect, recommending </a:t>
            </a:r>
            <a:r>
              <a:rPr lang="en-GB" altLang="pl-PL" dirty="0" err="1" smtClean="0">
                <a:latin typeface="Courier New" pitchFamily="49" charset="0"/>
                <a:cs typeface="Courier New" pitchFamily="49" charset="0"/>
              </a:rPr>
              <a:t>i.a</a:t>
            </a:r>
            <a:r>
              <a:rPr lang="en-GB" altLang="pl-PL" dirty="0" smtClean="0">
                <a:latin typeface="Courier New" pitchFamily="49" charset="0"/>
                <a:cs typeface="Courier New" pitchFamily="49" charset="0"/>
              </a:rPr>
              <a:t>. creation of mechanisms and procedures for cooperation with - and support for the public, can be found in documents from the UN </a:t>
            </a:r>
          </a:p>
          <a:p>
            <a:pPr>
              <a:spcBef>
                <a:spcPct val="0"/>
              </a:spcBef>
            </a:pPr>
            <a:r>
              <a:rPr lang="en-GB" altLang="pl-PL" dirty="0" smtClean="0">
                <a:latin typeface="Courier New" pitchFamily="49" charset="0"/>
                <a:cs typeface="Courier New" pitchFamily="49" charset="0"/>
              </a:rPr>
              <a:t>Conference in Rio de Janeiro (in particular </a:t>
            </a:r>
            <a:r>
              <a:rPr lang="en-GB" altLang="pl-PL" dirty="0" smtClean="0">
                <a:latin typeface="Times New Roman" pitchFamily="18" charset="0"/>
              </a:rPr>
              <a:t> Rio Declaration and </a:t>
            </a:r>
            <a:r>
              <a:rPr lang="en-GB" altLang="pl-PL" dirty="0" smtClean="0">
                <a:latin typeface="Courier New" pitchFamily="49" charset="0"/>
                <a:cs typeface="Courier New" pitchFamily="49" charset="0"/>
              </a:rPr>
              <a:t> Agenda 21) </a:t>
            </a:r>
            <a:r>
              <a:rPr lang="en-GB" altLang="pl-PL" dirty="0" smtClean="0">
                <a:latin typeface="Courier New" pitchFamily="49" charset="0"/>
              </a:rPr>
              <a:t>.</a:t>
            </a:r>
            <a:r>
              <a:rPr lang="en-GB" altLang="pl-PL" dirty="0" smtClean="0">
                <a:latin typeface="Courier New" pitchFamily="49" charset="0"/>
                <a:cs typeface="Courier New" pitchFamily="49" charset="0"/>
              </a:rPr>
              <a:t> </a:t>
            </a:r>
            <a:endParaRPr lang="pl-PL" altLang="pl-PL" dirty="0" smtClean="0">
              <a:latin typeface="Courier New" pitchFamily="49" charset="0"/>
              <a:cs typeface="Courier New" pitchFamily="49" charset="0"/>
            </a:endParaRPr>
          </a:p>
          <a:p>
            <a:pPr>
              <a:spcBef>
                <a:spcPct val="0"/>
              </a:spcBef>
            </a:pPr>
            <a:r>
              <a:rPr lang="pl-PL" altLang="pl-PL" dirty="0" smtClean="0">
                <a:latin typeface="Courier New" pitchFamily="49" charset="0"/>
                <a:cs typeface="Courier New" pitchFamily="49" charset="0"/>
              </a:rPr>
              <a:t>Community law</a:t>
            </a:r>
            <a:endParaRPr lang="en-GB" altLang="pl-PL" dirty="0" smtClean="0">
              <a:latin typeface="Times New Roman" pitchFamily="18" charset="0"/>
            </a:endParaRPr>
          </a:p>
          <a:p>
            <a:pPr>
              <a:spcBef>
                <a:spcPct val="0"/>
              </a:spcBef>
            </a:pPr>
            <a:endParaRPr lang="en-GB" altLang="pl-PL" dirty="0" smtClean="0">
              <a:latin typeface="Times New Roman" pitchFamily="18" charset="0"/>
            </a:endParaRPr>
          </a:p>
          <a:p>
            <a:pPr>
              <a:spcBef>
                <a:spcPct val="0"/>
              </a:spcBef>
            </a:pPr>
            <a:r>
              <a:rPr lang="en-GB" altLang="pl-PL" b="1" dirty="0" smtClean="0">
                <a:latin typeface="Courier New" pitchFamily="49" charset="0"/>
              </a:rPr>
              <a:t>Rio Declaration</a:t>
            </a:r>
          </a:p>
          <a:p>
            <a:pPr>
              <a:spcBef>
                <a:spcPct val="0"/>
              </a:spcBef>
            </a:pPr>
            <a:r>
              <a:rPr lang="en-GB" altLang="pl-PL" dirty="0" smtClean="0">
                <a:latin typeface="Times New Roman" pitchFamily="18" charset="0"/>
              </a:rPr>
              <a:t>Rio Declaration (as well as agenda 21) belongs to </a:t>
            </a:r>
            <a:r>
              <a:rPr lang="en-GB" altLang="pl-PL" dirty="0" smtClean="0">
                <a:latin typeface="Courier New" pitchFamily="49" charset="0"/>
                <a:cs typeface="Courier New" pitchFamily="49" charset="0"/>
              </a:rPr>
              <a:t> the instruments of so called "soft law" i.e. having not binding legal nature but only a form of recommendations or political declarations. </a:t>
            </a:r>
          </a:p>
          <a:p>
            <a:pPr>
              <a:spcBef>
                <a:spcPct val="0"/>
              </a:spcBef>
            </a:pPr>
            <a:endParaRPr lang="en-GB" altLang="pl-PL" dirty="0" smtClean="0">
              <a:latin typeface="Times New Roman" pitchFamily="18" charset="0"/>
            </a:endParaRPr>
          </a:p>
          <a:p>
            <a:pPr>
              <a:spcBef>
                <a:spcPct val="0"/>
              </a:spcBef>
            </a:pPr>
            <a:r>
              <a:rPr lang="en-GB" altLang="pl-PL" dirty="0" smtClean="0">
                <a:latin typeface="Courier New" pitchFamily="49" charset="0"/>
                <a:cs typeface="Times New Roman" pitchFamily="18" charset="0"/>
              </a:rPr>
              <a:t>Principle 10 </a:t>
            </a:r>
            <a:r>
              <a:rPr lang="en-GB" altLang="pl-PL" dirty="0" smtClean="0">
                <a:latin typeface="Times New Roman" pitchFamily="18" charset="0"/>
              </a:rPr>
              <a:t> of Rio declaration </a:t>
            </a:r>
            <a:r>
              <a:rPr lang="en-GB" altLang="pl-PL" dirty="0" smtClean="0">
                <a:latin typeface="Courier New" pitchFamily="49" charset="0"/>
                <a:cs typeface="Times New Roman" pitchFamily="18" charset="0"/>
              </a:rPr>
              <a:t>states:</a:t>
            </a:r>
          </a:p>
          <a:p>
            <a:pPr>
              <a:spcBef>
                <a:spcPct val="0"/>
              </a:spcBef>
            </a:pPr>
            <a:r>
              <a:rPr lang="en-GB" altLang="pl-PL" dirty="0" smtClean="0">
                <a:latin typeface="Times New Roman" pitchFamily="18" charset="0"/>
              </a:rPr>
              <a:t>„</a:t>
            </a:r>
            <a:r>
              <a:rPr lang="en-GB" altLang="pl-PL" i="1" dirty="0" smtClean="0">
                <a:latin typeface="Courier New" pitchFamily="49" charset="0"/>
                <a:cs typeface="Times New Roman" pitchFamily="18" charset="0"/>
              </a:rPr>
              <a:t>Environmental issues are best handled with the participation of all concerned citizens, at the relevant level. At the national level, each individual shall have appropriate access to information concerning the environment that is held by public authorities, including information on hazardous materials and activities in their communities, and the opportunity to participate in decision-making processes. States shall facilitate and encourage public awareness and participation by making information widely available. Effective access to judicial and administrative proceedings, including redress and remedy, shall be provided</a:t>
            </a:r>
            <a:r>
              <a:rPr lang="en-GB" altLang="pl-PL" i="1" dirty="0" smtClean="0">
                <a:latin typeface="Times New Roman" pitchFamily="18" charset="0"/>
              </a:rPr>
              <a:t>”</a:t>
            </a:r>
          </a:p>
          <a:p>
            <a:pPr>
              <a:spcBef>
                <a:spcPct val="0"/>
              </a:spcBef>
            </a:pPr>
            <a:endParaRPr lang="en-GB" altLang="pl-PL" dirty="0" smtClean="0">
              <a:latin typeface="Times New Roman" pitchFamily="18" charset="0"/>
            </a:endParaRPr>
          </a:p>
          <a:p>
            <a:pPr>
              <a:spcBef>
                <a:spcPct val="0"/>
              </a:spcBef>
            </a:pPr>
            <a:r>
              <a:rPr lang="en-GB" altLang="pl-PL" dirty="0" smtClean="0">
                <a:latin typeface="Courier New" pitchFamily="49" charset="0"/>
                <a:cs typeface="Times New Roman" pitchFamily="18" charset="0"/>
              </a:rPr>
              <a:t>Principle 10 was significant as a clear global expression of the developing concepts of public participation in relation to the environment. It provided an international benchmark against which the compatibility of national standards could be compared. It foresaw the creation of new procedural rights which could be granted to individuals through international law and exercised at the national and possibly international level</a:t>
            </a:r>
            <a:r>
              <a:rPr lang="en-GB" altLang="pl-PL" dirty="0" smtClean="0">
                <a:latin typeface="Courier New" pitchFamily="49" charset="0"/>
              </a:rPr>
              <a:t>.</a:t>
            </a:r>
          </a:p>
          <a:p>
            <a:pPr>
              <a:spcBef>
                <a:spcPct val="0"/>
              </a:spcBef>
            </a:pPr>
            <a:endParaRPr lang="en-GB" altLang="pl-PL" dirty="0" smtClean="0">
              <a:latin typeface="Courier New" pitchFamily="49" charset="0"/>
            </a:endParaRPr>
          </a:p>
          <a:p>
            <a:pPr>
              <a:spcBef>
                <a:spcPct val="0"/>
              </a:spcBef>
            </a:pPr>
            <a:r>
              <a:rPr lang="en-GB" altLang="pl-PL" b="1" dirty="0" smtClean="0">
                <a:latin typeface="Courier New" pitchFamily="49" charset="0"/>
              </a:rPr>
              <a:t>Fragmented approach</a:t>
            </a:r>
          </a:p>
          <a:p>
            <a:pPr>
              <a:spcBef>
                <a:spcPct val="0"/>
              </a:spcBef>
            </a:pPr>
            <a:r>
              <a:rPr lang="pl-PL" altLang="pl-PL" dirty="0" smtClean="0">
                <a:latin typeface="Times New Roman" pitchFamily="18" charset="0"/>
                <a:cs typeface="Times New Roman" pitchFamily="18" charset="0"/>
              </a:rPr>
              <a:t>Access to </a:t>
            </a:r>
            <a:r>
              <a:rPr lang="pl-PL" altLang="pl-PL" dirty="0" err="1" smtClean="0">
                <a:latin typeface="Times New Roman" pitchFamily="18" charset="0"/>
                <a:cs typeface="Times New Roman" pitchFamily="18" charset="0"/>
              </a:rPr>
              <a:t>information</a:t>
            </a:r>
            <a:r>
              <a:rPr lang="pl-PL" altLang="pl-PL" dirty="0" smtClean="0">
                <a:latin typeface="Times New Roman" pitchFamily="18" charset="0"/>
                <a:cs typeface="Times New Roman" pitchFamily="18" charset="0"/>
              </a:rPr>
              <a:t>, p</a:t>
            </a:r>
            <a:r>
              <a:rPr lang="en-GB" altLang="pl-PL" dirty="0" err="1" smtClean="0">
                <a:latin typeface="Times New Roman" pitchFamily="18" charset="0"/>
                <a:cs typeface="Times New Roman" pitchFamily="18" charset="0"/>
              </a:rPr>
              <a:t>ublic</a:t>
            </a:r>
            <a:r>
              <a:rPr lang="en-GB" altLang="pl-PL" dirty="0" smtClean="0">
                <a:latin typeface="Times New Roman" pitchFamily="18" charset="0"/>
                <a:cs typeface="Times New Roman" pitchFamily="18" charset="0"/>
              </a:rPr>
              <a:t> participation in environmental decision-making</a:t>
            </a:r>
            <a:r>
              <a:rPr lang="pl-PL" altLang="pl-PL" dirty="0" smtClean="0">
                <a:latin typeface="Times New Roman" pitchFamily="18" charset="0"/>
                <a:cs typeface="Times New Roman" pitchFamily="18" charset="0"/>
              </a:rPr>
              <a:t> and (less </a:t>
            </a:r>
            <a:r>
              <a:rPr lang="pl-PL" altLang="pl-PL" dirty="0" err="1" smtClean="0">
                <a:latin typeface="Times New Roman" pitchFamily="18" charset="0"/>
                <a:cs typeface="Times New Roman" pitchFamily="18" charset="0"/>
              </a:rPr>
              <a:t>frequently</a:t>
            </a:r>
            <a:r>
              <a:rPr lang="pl-PL" altLang="pl-PL" dirty="0" smtClean="0">
                <a:latin typeface="Times New Roman" pitchFamily="18" charset="0"/>
                <a:cs typeface="Times New Roman" pitchFamily="18" charset="0"/>
              </a:rPr>
              <a:t>) </a:t>
            </a:r>
            <a:r>
              <a:rPr lang="pl-PL" altLang="pl-PL" dirty="0" err="1" smtClean="0">
                <a:latin typeface="Times New Roman" pitchFamily="18" charset="0"/>
                <a:cs typeface="Times New Roman" pitchFamily="18" charset="0"/>
              </a:rPr>
              <a:t>access</a:t>
            </a:r>
            <a:r>
              <a:rPr lang="pl-PL" altLang="pl-PL" dirty="0" smtClean="0">
                <a:latin typeface="Times New Roman" pitchFamily="18" charset="0"/>
                <a:cs typeface="Times New Roman" pitchFamily="18" charset="0"/>
              </a:rPr>
              <a:t> to </a:t>
            </a:r>
            <a:r>
              <a:rPr lang="pl-PL" altLang="pl-PL" dirty="0" err="1" smtClean="0">
                <a:latin typeface="Times New Roman" pitchFamily="18" charset="0"/>
                <a:cs typeface="Times New Roman" pitchFamily="18" charset="0"/>
              </a:rPr>
              <a:t>justice</a:t>
            </a:r>
            <a:r>
              <a:rPr lang="pl-PL" altLang="pl-PL" dirty="0" smtClean="0">
                <a:latin typeface="Times New Roman" pitchFamily="18" charset="0"/>
                <a:cs typeface="Times New Roman" pitchFamily="18" charset="0"/>
              </a:rPr>
              <a:t> </a:t>
            </a:r>
            <a:r>
              <a:rPr lang="pl-PL" altLang="pl-PL" dirty="0" err="1" smtClean="0">
                <a:latin typeface="Times New Roman" pitchFamily="18" charset="0"/>
                <a:cs typeface="Times New Roman" pitchFamily="18" charset="0"/>
              </a:rPr>
              <a:t>had</a:t>
            </a:r>
            <a:r>
              <a:rPr lang="pl-PL" altLang="pl-PL" dirty="0" smtClean="0">
                <a:latin typeface="Times New Roman" pitchFamily="18" charset="0"/>
                <a:cs typeface="Times New Roman" pitchFamily="18" charset="0"/>
              </a:rPr>
              <a:t> </a:t>
            </a:r>
            <a:r>
              <a:rPr lang="pl-PL" altLang="pl-PL" dirty="0" err="1" smtClean="0">
                <a:latin typeface="Times New Roman" pitchFamily="18" charset="0"/>
                <a:cs typeface="Times New Roman" pitchFamily="18" charset="0"/>
              </a:rPr>
              <a:t>been</a:t>
            </a:r>
            <a:r>
              <a:rPr lang="pl-PL" altLang="pl-PL" dirty="0" smtClean="0">
                <a:latin typeface="Times New Roman" pitchFamily="18" charset="0"/>
                <a:cs typeface="Times New Roman" pitchFamily="18" charset="0"/>
              </a:rPr>
              <a:t> </a:t>
            </a:r>
            <a:r>
              <a:rPr lang="pl-PL" altLang="pl-PL" dirty="0" err="1" smtClean="0">
                <a:latin typeface="Times New Roman" pitchFamily="18" charset="0"/>
                <a:cs typeface="Times New Roman" pitchFamily="18" charset="0"/>
              </a:rPr>
              <a:t>addressed</a:t>
            </a:r>
            <a:r>
              <a:rPr lang="pl-PL" altLang="pl-PL" dirty="0" smtClean="0">
                <a:latin typeface="Times New Roman" pitchFamily="18" charset="0"/>
                <a:cs typeface="Times New Roman" pitchFamily="18" charset="0"/>
              </a:rPr>
              <a:t> in most environmental </a:t>
            </a:r>
            <a:r>
              <a:rPr lang="pl-PL" altLang="pl-PL" dirty="0" err="1" smtClean="0">
                <a:latin typeface="Times New Roman" pitchFamily="18" charset="0"/>
                <a:cs typeface="Times New Roman" pitchFamily="18" charset="0"/>
              </a:rPr>
              <a:t>international</a:t>
            </a:r>
            <a:r>
              <a:rPr lang="pl-PL" altLang="pl-PL" dirty="0" smtClean="0">
                <a:latin typeface="Times New Roman" pitchFamily="18" charset="0"/>
                <a:cs typeface="Times New Roman" pitchFamily="18" charset="0"/>
              </a:rPr>
              <a:t> </a:t>
            </a:r>
            <a:r>
              <a:rPr lang="pl-PL" altLang="pl-PL" dirty="0" err="1" smtClean="0">
                <a:latin typeface="Times New Roman" pitchFamily="18" charset="0"/>
                <a:cs typeface="Times New Roman" pitchFamily="18" charset="0"/>
              </a:rPr>
              <a:t>instruments</a:t>
            </a:r>
            <a:r>
              <a:rPr lang="pl-PL" altLang="pl-PL" dirty="0" smtClean="0">
                <a:latin typeface="Times New Roman" pitchFamily="18" charset="0"/>
                <a:cs typeface="Times New Roman" pitchFamily="18" charset="0"/>
              </a:rPr>
              <a:t> </a:t>
            </a:r>
            <a:r>
              <a:rPr lang="pl-PL" altLang="pl-PL" dirty="0" err="1" smtClean="0">
                <a:latin typeface="Times New Roman" pitchFamily="18" charset="0"/>
                <a:cs typeface="Times New Roman" pitchFamily="18" charset="0"/>
              </a:rPr>
              <a:t>adopted</a:t>
            </a:r>
            <a:r>
              <a:rPr lang="pl-PL" altLang="pl-PL" dirty="0" smtClean="0">
                <a:latin typeface="Times New Roman" pitchFamily="18" charset="0"/>
                <a:cs typeface="Times New Roman" pitchFamily="18" charset="0"/>
              </a:rPr>
              <a:t> </a:t>
            </a:r>
            <a:r>
              <a:rPr lang="pl-PL" altLang="pl-PL" dirty="0" err="1" smtClean="0">
                <a:latin typeface="Times New Roman" pitchFamily="18" charset="0"/>
                <a:cs typeface="Times New Roman" pitchFamily="18" charset="0"/>
              </a:rPr>
              <a:t>since</a:t>
            </a:r>
            <a:r>
              <a:rPr lang="pl-PL" altLang="pl-PL" dirty="0" smtClean="0">
                <a:latin typeface="Times New Roman" pitchFamily="18" charset="0"/>
                <a:cs typeface="Times New Roman" pitchFamily="18" charset="0"/>
              </a:rPr>
              <a:t> 1990s  but </a:t>
            </a:r>
            <a:r>
              <a:rPr lang="pl-PL" altLang="pl-PL" dirty="0" err="1" smtClean="0">
                <a:latin typeface="Times New Roman" pitchFamily="18" charset="0"/>
                <a:cs typeface="Times New Roman" pitchFamily="18" charset="0"/>
              </a:rPr>
              <a:t>usually</a:t>
            </a:r>
            <a:r>
              <a:rPr lang="en-GB" altLang="pl-PL" dirty="0" smtClean="0">
                <a:latin typeface="Times New Roman" pitchFamily="18" charset="0"/>
                <a:cs typeface="Times New Roman" pitchFamily="18" charset="0"/>
              </a:rPr>
              <a:t> </a:t>
            </a:r>
            <a:r>
              <a:rPr lang="pl-PL" altLang="pl-PL" dirty="0" smtClean="0">
                <a:latin typeface="Times New Roman" pitchFamily="18" charset="0"/>
                <a:cs typeface="Times New Roman" pitchFamily="18" charset="0"/>
              </a:rPr>
              <a:t> </a:t>
            </a:r>
            <a:r>
              <a:rPr lang="pl-PL" altLang="pl-PL" dirty="0" err="1" smtClean="0">
                <a:latin typeface="Times New Roman" pitchFamily="18" charset="0"/>
                <a:cs typeface="Times New Roman" pitchFamily="18" charset="0"/>
              </a:rPr>
              <a:t>only</a:t>
            </a:r>
            <a:r>
              <a:rPr lang="pl-PL" altLang="pl-PL" dirty="0" smtClean="0">
                <a:latin typeface="Times New Roman" pitchFamily="18" charset="0"/>
                <a:cs typeface="Times New Roman" pitchFamily="18" charset="0"/>
              </a:rPr>
              <a:t> in a </a:t>
            </a:r>
            <a:r>
              <a:rPr lang="pl-PL" altLang="pl-PL" dirty="0" err="1" smtClean="0">
                <a:latin typeface="Times New Roman" pitchFamily="18" charset="0"/>
                <a:cs typeface="Times New Roman" pitchFamily="18" charset="0"/>
              </a:rPr>
              <a:t>general</a:t>
            </a:r>
            <a:r>
              <a:rPr lang="pl-PL" altLang="pl-PL" dirty="0" smtClean="0">
                <a:latin typeface="Times New Roman" pitchFamily="18" charset="0"/>
                <a:cs typeface="Times New Roman" pitchFamily="18" charset="0"/>
              </a:rPr>
              <a:t> </a:t>
            </a:r>
            <a:r>
              <a:rPr lang="pl-PL" altLang="pl-PL" dirty="0" err="1" smtClean="0">
                <a:latin typeface="Times New Roman" pitchFamily="18" charset="0"/>
                <a:cs typeface="Times New Roman" pitchFamily="18" charset="0"/>
              </a:rPr>
              <a:t>way</a:t>
            </a:r>
            <a:r>
              <a:rPr lang="pl-PL" altLang="pl-PL" dirty="0" smtClean="0">
                <a:latin typeface="Times New Roman" pitchFamily="18" charset="0"/>
                <a:cs typeface="Times New Roman" pitchFamily="18" charset="0"/>
              </a:rPr>
              <a:t> and </a:t>
            </a:r>
            <a:r>
              <a:rPr lang="pl-PL" altLang="pl-PL" dirty="0" err="1" smtClean="0">
                <a:latin typeface="Times New Roman" pitchFamily="18" charset="0"/>
                <a:cs typeface="Times New Roman" pitchFamily="18" charset="0"/>
              </a:rPr>
              <a:t>without</a:t>
            </a:r>
            <a:r>
              <a:rPr lang="pl-PL" altLang="pl-PL" dirty="0" smtClean="0">
                <a:latin typeface="Times New Roman" pitchFamily="18" charset="0"/>
                <a:cs typeface="Times New Roman" pitchFamily="18" charset="0"/>
              </a:rPr>
              <a:t> </a:t>
            </a:r>
            <a:r>
              <a:rPr lang="pl-PL" altLang="pl-PL" dirty="0" err="1" smtClean="0">
                <a:latin typeface="Times New Roman" pitchFamily="18" charset="0"/>
                <a:cs typeface="Times New Roman" pitchFamily="18" charset="0"/>
              </a:rPr>
              <a:t>precise</a:t>
            </a:r>
            <a:r>
              <a:rPr lang="pl-PL" altLang="pl-PL" dirty="0" smtClean="0">
                <a:latin typeface="Times New Roman" pitchFamily="18" charset="0"/>
                <a:cs typeface="Times New Roman" pitchFamily="18" charset="0"/>
              </a:rPr>
              <a:t> </a:t>
            </a:r>
            <a:r>
              <a:rPr lang="pl-PL" altLang="pl-PL" dirty="0" err="1" smtClean="0">
                <a:latin typeface="Times New Roman" pitchFamily="18" charset="0"/>
                <a:cs typeface="Times New Roman" pitchFamily="18" charset="0"/>
              </a:rPr>
              <a:t>binding</a:t>
            </a:r>
            <a:r>
              <a:rPr lang="pl-PL" altLang="pl-PL" dirty="0" smtClean="0">
                <a:latin typeface="Times New Roman" pitchFamily="18" charset="0"/>
                <a:cs typeface="Times New Roman" pitchFamily="18" charset="0"/>
              </a:rPr>
              <a:t> </a:t>
            </a:r>
            <a:r>
              <a:rPr lang="pl-PL" altLang="pl-PL" dirty="0" err="1" smtClean="0">
                <a:latin typeface="Times New Roman" pitchFamily="18" charset="0"/>
                <a:cs typeface="Times New Roman" pitchFamily="18" charset="0"/>
              </a:rPr>
              <a:t>obligations</a:t>
            </a:r>
            <a:r>
              <a:rPr lang="pl-PL" altLang="pl-PL" dirty="0" smtClean="0">
                <a:latin typeface="Times New Roman" pitchFamily="18" charset="0"/>
                <a:cs typeface="Times New Roman" pitchFamily="18" charset="0"/>
              </a:rPr>
              <a:t>.</a:t>
            </a:r>
            <a:endParaRPr lang="en-GB" altLang="pl-PL" dirty="0" smtClean="0">
              <a:latin typeface="Times New Roman" pitchFamily="18" charset="0"/>
            </a:endParaRPr>
          </a:p>
          <a:p>
            <a:pPr>
              <a:spcBef>
                <a:spcPct val="0"/>
              </a:spcBef>
            </a:pPr>
            <a:endParaRPr lang="pl-PL" altLang="pl-PL" b="1" dirty="0" smtClean="0">
              <a:latin typeface="Courier New" pitchFamily="49" charset="0"/>
              <a:cs typeface="Courier New" pitchFamily="49" charset="0"/>
            </a:endParaRPr>
          </a:p>
          <a:p>
            <a:pPr>
              <a:spcBef>
                <a:spcPct val="0"/>
              </a:spcBef>
            </a:pPr>
            <a:r>
              <a:rPr lang="en-GB" altLang="pl-PL" b="1" dirty="0" smtClean="0">
                <a:latin typeface="Courier New" pitchFamily="49" charset="0"/>
                <a:cs typeface="Courier New" pitchFamily="49" charset="0"/>
              </a:rPr>
              <a:t>Need for comprehensive </a:t>
            </a:r>
            <a:r>
              <a:rPr lang="en-GB" altLang="pl-PL" b="1" dirty="0" smtClean="0">
                <a:latin typeface="Courier New" pitchFamily="49" charset="0"/>
              </a:rPr>
              <a:t>binding rules</a:t>
            </a:r>
            <a:endParaRPr lang="en-GB" altLang="pl-PL" b="1" dirty="0" smtClean="0">
              <a:latin typeface="Courier New" pitchFamily="49" charset="0"/>
              <a:cs typeface="Courier New" pitchFamily="49" charset="0"/>
            </a:endParaRPr>
          </a:p>
          <a:p>
            <a:pPr>
              <a:spcBef>
                <a:spcPct val="0"/>
              </a:spcBef>
            </a:pPr>
            <a:r>
              <a:rPr lang="en-GB" altLang="pl-PL" dirty="0" smtClean="0">
                <a:latin typeface="Courier New" pitchFamily="49" charset="0"/>
                <a:cs typeface="Courier New" pitchFamily="49" charset="0"/>
              </a:rPr>
              <a:t>All the above mentioned international instruments have contributed to common recognition of the need for access to environmental information and public participation. </a:t>
            </a:r>
          </a:p>
          <a:p>
            <a:pPr>
              <a:spcBef>
                <a:spcPct val="0"/>
              </a:spcBef>
            </a:pPr>
            <a:r>
              <a:rPr lang="en-GB" altLang="pl-PL" dirty="0" smtClean="0">
                <a:latin typeface="Courier New" pitchFamily="49" charset="0"/>
                <a:cs typeface="Courier New" pitchFamily="49" charset="0"/>
              </a:rPr>
              <a:t>Simultaneously most administrative systems in Europe is in the process of transformation towards open government and participatory democracy. There has been widely recognised however that general obligations concerning access to environmental information and public participation as well as good practices in this respect shall be standardised throughout Europe by a way of adopting an international instrument specifically and exclusively devoted to these issues. Significant breakthrough in this respect brought the III </a:t>
            </a:r>
            <a:r>
              <a:rPr lang="en-GB" altLang="pl-PL" dirty="0" err="1" smtClean="0">
                <a:latin typeface="Courier New" pitchFamily="49" charset="0"/>
                <a:cs typeface="Courier New" pitchFamily="49" charset="0"/>
              </a:rPr>
              <a:t>Paneuropean</a:t>
            </a:r>
            <a:r>
              <a:rPr lang="en-GB" altLang="pl-PL" dirty="0" smtClean="0">
                <a:latin typeface="Courier New" pitchFamily="49" charset="0"/>
                <a:cs typeface="Courier New" pitchFamily="49" charset="0"/>
              </a:rPr>
              <a:t> Conference of Environmental Ministers held in Sofia in 1995 within the "Environment for Europe" Process</a:t>
            </a:r>
            <a:r>
              <a:rPr lang="pl-PL" altLang="pl-PL" dirty="0" smtClean="0">
                <a:latin typeface="Courier New" pitchFamily="49" charset="0"/>
                <a:cs typeface="Courier New" pitchFamily="49" charset="0"/>
              </a:rPr>
              <a:t> </a:t>
            </a:r>
            <a:r>
              <a:rPr lang="pl-PL" altLang="pl-PL" dirty="0" err="1" smtClean="0">
                <a:latin typeface="Courier New" pitchFamily="49" charset="0"/>
                <a:cs typeface="Courier New" pitchFamily="49" charset="0"/>
              </a:rPr>
              <a:t>during</a:t>
            </a:r>
            <a:r>
              <a:rPr lang="pl-PL" altLang="pl-PL" dirty="0" smtClean="0">
                <a:latin typeface="Courier New" pitchFamily="49" charset="0"/>
                <a:cs typeface="Courier New" pitchFamily="49" charset="0"/>
              </a:rPr>
              <a:t> </a:t>
            </a:r>
            <a:r>
              <a:rPr lang="pl-PL" altLang="pl-PL" dirty="0" err="1" smtClean="0">
                <a:latin typeface="Courier New" pitchFamily="49" charset="0"/>
                <a:cs typeface="Courier New" pitchFamily="49" charset="0"/>
              </a:rPr>
              <a:t>which</a:t>
            </a:r>
            <a:r>
              <a:rPr lang="pl-PL" altLang="pl-PL" dirty="0" smtClean="0">
                <a:latin typeface="Courier New" pitchFamily="49" charset="0"/>
                <a:cs typeface="Courier New" pitchFamily="49" charset="0"/>
              </a:rPr>
              <a:t> </a:t>
            </a:r>
            <a:r>
              <a:rPr lang="pl-PL" altLang="pl-PL" dirty="0" err="1" smtClean="0">
                <a:latin typeface="Courier New" pitchFamily="49" charset="0"/>
                <a:cs typeface="Courier New" pitchFamily="49" charset="0"/>
              </a:rPr>
              <a:t>it</a:t>
            </a:r>
            <a:r>
              <a:rPr lang="pl-PL" altLang="pl-PL" dirty="0" smtClean="0">
                <a:latin typeface="Courier New" pitchFamily="49" charset="0"/>
                <a:cs typeface="Courier New" pitchFamily="49" charset="0"/>
              </a:rPr>
              <a:t> was </a:t>
            </a:r>
            <a:r>
              <a:rPr lang="pl-PL" altLang="pl-PL" dirty="0" err="1" smtClean="0">
                <a:latin typeface="Courier New" pitchFamily="49" charset="0"/>
                <a:cs typeface="Courier New" pitchFamily="49" charset="0"/>
              </a:rPr>
              <a:t>decided</a:t>
            </a:r>
            <a:r>
              <a:rPr lang="pl-PL" altLang="pl-PL" dirty="0" smtClean="0">
                <a:latin typeface="Courier New" pitchFamily="49" charset="0"/>
                <a:cs typeface="Courier New" pitchFamily="49" charset="0"/>
              </a:rPr>
              <a:t> to start </a:t>
            </a:r>
            <a:r>
              <a:rPr lang="pl-PL" altLang="pl-PL" dirty="0" err="1" smtClean="0">
                <a:latin typeface="Courier New" pitchFamily="49" charset="0"/>
                <a:cs typeface="Courier New" pitchFamily="49" charset="0"/>
              </a:rPr>
              <a:t>negotiations</a:t>
            </a:r>
            <a:r>
              <a:rPr lang="pl-PL" altLang="pl-PL" dirty="0" smtClean="0">
                <a:latin typeface="Courier New" pitchFamily="49" charset="0"/>
                <a:cs typeface="Courier New" pitchFamily="49" charset="0"/>
              </a:rPr>
              <a:t> </a:t>
            </a:r>
            <a:r>
              <a:rPr lang="pl-PL" altLang="pl-PL" dirty="0" err="1" smtClean="0">
                <a:latin typeface="Courier New" pitchFamily="49" charset="0"/>
                <a:cs typeface="Courier New" pitchFamily="49" charset="0"/>
              </a:rPr>
              <a:t>aiming</a:t>
            </a:r>
            <a:r>
              <a:rPr lang="pl-PL" altLang="pl-PL" dirty="0" smtClean="0">
                <a:latin typeface="Courier New" pitchFamily="49" charset="0"/>
                <a:cs typeface="Courier New" pitchFamily="49" charset="0"/>
              </a:rPr>
              <a:t> at </a:t>
            </a:r>
            <a:r>
              <a:rPr lang="pl-PL" altLang="pl-PL" dirty="0" err="1" smtClean="0">
                <a:latin typeface="Courier New" pitchFamily="49" charset="0"/>
                <a:cs typeface="Courier New" pitchFamily="49" charset="0"/>
              </a:rPr>
              <a:t>adopting</a:t>
            </a:r>
            <a:r>
              <a:rPr lang="pl-PL" altLang="pl-PL" dirty="0" smtClean="0">
                <a:latin typeface="Courier New" pitchFamily="49" charset="0"/>
                <a:cs typeface="Courier New" pitchFamily="49" charset="0"/>
              </a:rPr>
              <a:t> a </a:t>
            </a:r>
            <a:r>
              <a:rPr lang="pl-PL" altLang="pl-PL" dirty="0" err="1" smtClean="0">
                <a:latin typeface="Courier New" pitchFamily="49" charset="0"/>
                <a:cs typeface="Courier New" pitchFamily="49" charset="0"/>
              </a:rPr>
              <a:t>binding</a:t>
            </a:r>
            <a:r>
              <a:rPr lang="pl-PL" altLang="pl-PL" dirty="0" smtClean="0">
                <a:latin typeface="Courier New" pitchFamily="49" charset="0"/>
                <a:cs typeface="Courier New" pitchFamily="49" charset="0"/>
              </a:rPr>
              <a:t> </a:t>
            </a:r>
            <a:r>
              <a:rPr lang="pl-PL" altLang="pl-PL" dirty="0" err="1" smtClean="0">
                <a:latin typeface="Courier New" pitchFamily="49" charset="0"/>
                <a:cs typeface="Courier New" pitchFamily="49" charset="0"/>
              </a:rPr>
              <a:t>treaty</a:t>
            </a:r>
            <a:r>
              <a:rPr lang="pl-PL" altLang="pl-PL" dirty="0" smtClean="0">
                <a:latin typeface="Courier New" pitchFamily="49" charset="0"/>
                <a:cs typeface="Courier New" pitchFamily="49" charset="0"/>
              </a:rPr>
              <a:t> in </a:t>
            </a:r>
            <a:r>
              <a:rPr lang="pl-PL" altLang="pl-PL" dirty="0" err="1" smtClean="0">
                <a:latin typeface="Courier New" pitchFamily="49" charset="0"/>
                <a:cs typeface="Courier New" pitchFamily="49" charset="0"/>
              </a:rPr>
              <a:t>this</a:t>
            </a:r>
            <a:r>
              <a:rPr lang="pl-PL" altLang="pl-PL" dirty="0" smtClean="0">
                <a:latin typeface="Courier New" pitchFamily="49" charset="0"/>
                <a:cs typeface="Courier New" pitchFamily="49" charset="0"/>
              </a:rPr>
              <a:t> </a:t>
            </a:r>
            <a:r>
              <a:rPr lang="pl-PL" altLang="pl-PL" dirty="0" err="1" smtClean="0">
                <a:latin typeface="Courier New" pitchFamily="49" charset="0"/>
                <a:cs typeface="Courier New" pitchFamily="49" charset="0"/>
              </a:rPr>
              <a:t>respect</a:t>
            </a:r>
            <a:r>
              <a:rPr lang="pl-PL" altLang="pl-PL" dirty="0" smtClean="0">
                <a:latin typeface="Courier New" pitchFamily="49" charset="0"/>
                <a:cs typeface="Courier New" pitchFamily="49" charset="0"/>
              </a:rPr>
              <a:t>.</a:t>
            </a:r>
            <a:endParaRPr lang="en-GB" altLang="pl-PL" dirty="0" smtClean="0">
              <a:latin typeface="Courier New" pitchFamily="49" charset="0"/>
              <a:cs typeface="Courier New" pitchFamily="49" charset="0"/>
            </a:endParaRPr>
          </a:p>
          <a:p>
            <a:pPr>
              <a:spcBef>
                <a:spcPct val="0"/>
              </a:spcBef>
            </a:pPr>
            <a:endParaRPr lang="en-GB" altLang="pl-PL" dirty="0" smtClean="0">
              <a:latin typeface="Times New Roman" pitchFamily="18" charset="0"/>
            </a:endParaRPr>
          </a:p>
          <a:p>
            <a:pPr>
              <a:spcBef>
                <a:spcPct val="0"/>
              </a:spcBef>
            </a:pPr>
            <a:r>
              <a:rPr lang="en-GB" altLang="pl-PL" b="1" u="sng" dirty="0" smtClean="0">
                <a:latin typeface="Times New Roman" pitchFamily="18" charset="0"/>
              </a:rPr>
              <a:t>Political context</a:t>
            </a:r>
          </a:p>
          <a:p>
            <a:pPr>
              <a:spcBef>
                <a:spcPct val="0"/>
              </a:spcBef>
            </a:pPr>
            <a:r>
              <a:rPr lang="en-GB" altLang="pl-PL" dirty="0" smtClean="0">
                <a:latin typeface="Times New Roman" pitchFamily="18" charset="0"/>
              </a:rPr>
              <a:t>In mid-90s there was </a:t>
            </a:r>
            <a:r>
              <a:rPr lang="en-GB" altLang="pl-PL" dirty="0" smtClean="0">
                <a:latin typeface="Times New Roman" pitchFamily="18" charset="0"/>
                <a:cs typeface="Times New Roman" pitchFamily="18" charset="0"/>
              </a:rPr>
              <a:t> a clear need for introducing a proper legal framework for public participation in the countries in transition, where issues like democratization, open society and rule of law required some international stimulus and support.</a:t>
            </a:r>
          </a:p>
          <a:p>
            <a:pPr>
              <a:spcBef>
                <a:spcPct val="0"/>
              </a:spcBef>
            </a:pPr>
            <a:endParaRPr lang="en-GB" altLang="pl-PL" dirty="0" smtClean="0">
              <a:latin typeface="Times New Roman" pitchFamily="18" charset="0"/>
            </a:endParaRPr>
          </a:p>
          <a:p>
            <a:pPr>
              <a:spcBef>
                <a:spcPct val="0"/>
              </a:spcBef>
            </a:pPr>
            <a:r>
              <a:rPr lang="en-GB" altLang="pl-PL" b="1" u="sng" dirty="0" smtClean="0">
                <a:latin typeface="Times New Roman" pitchFamily="18" charset="0"/>
              </a:rPr>
              <a:t>Framework</a:t>
            </a:r>
          </a:p>
          <a:p>
            <a:pPr>
              <a:spcBef>
                <a:spcPct val="0"/>
              </a:spcBef>
            </a:pPr>
            <a:r>
              <a:rPr lang="en-GB" altLang="pl-PL" dirty="0" smtClean="0">
                <a:latin typeface="Times New Roman" pitchFamily="18" charset="0"/>
              </a:rPr>
              <a:t>Aarhus convention is adopted by UNECE within its "Environment for Europe Process" UN Economic Commission for Europe (UNECE) is one of the regional commissions of the UN system. It covers all European countries, countries of northern America (USA and Canada) and all countries of former Soviet Union (thus includes also Central Asian countries).</a:t>
            </a:r>
          </a:p>
          <a:p>
            <a:pPr>
              <a:spcBef>
                <a:spcPct val="0"/>
              </a:spcBef>
            </a:pPr>
            <a:r>
              <a:rPr lang="en-GB" altLang="pl-PL" dirty="0" smtClean="0">
                <a:latin typeface="Times New Roman" pitchFamily="18" charset="0"/>
              </a:rPr>
              <a:t>"Environment for Europe – is a process </a:t>
            </a:r>
            <a:r>
              <a:rPr lang="en-GB" altLang="pl-PL" dirty="0" smtClean="0">
                <a:latin typeface="Times New Roman" pitchFamily="18" charset="0"/>
                <a:cs typeface="Times New Roman" pitchFamily="18" charset="0"/>
              </a:rPr>
              <a:t>of co-operation on environmental issues</a:t>
            </a:r>
            <a:r>
              <a:rPr lang="en-GB" altLang="pl-PL" dirty="0" smtClean="0">
                <a:latin typeface="Times New Roman" pitchFamily="18" charset="0"/>
              </a:rPr>
              <a:t> initiated </a:t>
            </a:r>
            <a:r>
              <a:rPr lang="en-GB" altLang="pl-PL" dirty="0" smtClean="0">
                <a:latin typeface="Times New Roman" pitchFamily="18" charset="0"/>
                <a:cs typeface="Times New Roman" pitchFamily="18" charset="0"/>
              </a:rPr>
              <a:t>following the collapse of communism</a:t>
            </a:r>
            <a:r>
              <a:rPr lang="en-GB" altLang="pl-PL" dirty="0" smtClean="0">
                <a:latin typeface="Times New Roman" pitchFamily="18" charset="0"/>
              </a:rPr>
              <a:t>  to gather ministers of environment protection from the entire UNECE region. They meet regularly in the Ministerial Conferences to discuss issues of common interest for the environment in the region</a:t>
            </a:r>
            <a:r>
              <a:rPr lang="en-GB" altLang="pl-PL" dirty="0" smtClean="0">
                <a:latin typeface="Times New Roman" pitchFamily="18" charset="0"/>
                <a:cs typeface="Times New Roman" pitchFamily="18" charset="0"/>
              </a:rPr>
              <a:t> (Dobris, Czechoslovakia, 1991; Luzern, Switzerland, 1993; Sofia, Bulgaria, 1995; Aarhus, Denmark, 1998; and Kiev, Ukraine, 2003)</a:t>
            </a:r>
            <a:r>
              <a:rPr lang="en-GB" altLang="pl-PL" dirty="0" smtClean="0">
                <a:latin typeface="Times New Roman" pitchFamily="18" charset="0"/>
              </a:rPr>
              <a:t> </a:t>
            </a:r>
          </a:p>
          <a:p>
            <a:pPr>
              <a:spcBef>
                <a:spcPct val="0"/>
              </a:spcBef>
            </a:pPr>
            <a:endParaRPr lang="en-GB" altLang="pl-PL" dirty="0" smtClean="0">
              <a:latin typeface="Times New Roman" pitchFamily="18" charset="0"/>
            </a:endParaRPr>
          </a:p>
          <a:p>
            <a:pPr>
              <a:spcBef>
                <a:spcPct val="0"/>
              </a:spcBef>
            </a:pPr>
            <a:r>
              <a:rPr lang="en-GB" altLang="pl-PL" dirty="0" smtClean="0">
                <a:latin typeface="Times New Roman" pitchFamily="18" charset="0"/>
                <a:cs typeface="Times New Roman" pitchFamily="18" charset="0"/>
              </a:rPr>
              <a:t>The idea </a:t>
            </a:r>
            <a:r>
              <a:rPr lang="en-GB" altLang="pl-PL" dirty="0" smtClean="0">
                <a:latin typeface="Times New Roman" pitchFamily="18" charset="0"/>
              </a:rPr>
              <a:t>for addressing public participation and access to information </a:t>
            </a:r>
            <a:r>
              <a:rPr lang="en-GB" altLang="pl-PL" dirty="0" smtClean="0">
                <a:latin typeface="Times New Roman" pitchFamily="18" charset="0"/>
                <a:cs typeface="Times New Roman" pitchFamily="18" charset="0"/>
              </a:rPr>
              <a:t>originated at the Second Ministerial Conference in Lucerne, Switzerland, in April 1993. At that meeting, the Senior Advisers to ECE Governments on Environmental and Water Problems (which later became the Committee on Environmental Policy) identified public participation as one of seven key elements for the long-term environmental programme for Europe. Consequently, in paragraph 22 of their Declaration, the Ministers gathered in Lucerne requested UN/ECE, </a:t>
            </a:r>
            <a:r>
              <a:rPr lang="en-GB" altLang="pl-PL" i="1" dirty="0" smtClean="0">
                <a:latin typeface="Times New Roman" pitchFamily="18" charset="0"/>
                <a:cs typeface="Times New Roman" pitchFamily="18" charset="0"/>
              </a:rPr>
              <a:t>inter alia</a:t>
            </a:r>
            <a:r>
              <a:rPr lang="en-GB" altLang="pl-PL" dirty="0" smtClean="0">
                <a:latin typeface="Times New Roman" pitchFamily="18" charset="0"/>
                <a:cs typeface="Times New Roman" pitchFamily="18" charset="0"/>
              </a:rPr>
              <a:t>, to draw up proposals for legal, regulatory and administrative mechanisms to encourage public participation in environmental decision-making. </a:t>
            </a:r>
          </a:p>
          <a:p>
            <a:pPr>
              <a:spcBef>
                <a:spcPct val="0"/>
              </a:spcBef>
            </a:pPr>
            <a:r>
              <a:rPr lang="en-GB" altLang="pl-PL" dirty="0" smtClean="0">
                <a:latin typeface="Times New Roman" pitchFamily="18" charset="0"/>
                <a:cs typeface="Times New Roman" pitchFamily="18" charset="0"/>
              </a:rPr>
              <a:t>The Senior Advisers established the Task Force on Environmental Rights and Obligations, which in 1994 was given the task of drawing up draft guidelines and other proposals on effective tools and mechanisms promoting public participation in environmental decision-making. By January 1995 the Sofia Guidelines were developed and by May 1995 accepted by the Working Group of Senior Government Officials responsible for the preparation of the Sofia Conference. The Sofia Guidelines were endorsed at the Third Ministerial Conference “Environment for Europe” held in Sofia, in October 1995. </a:t>
            </a:r>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en-GB" dirty="0"/>
          </a:p>
        </p:txBody>
      </p:sp>
      <p:sp>
        <p:nvSpPr>
          <p:cNvPr id="4" name="Slide Number Placeholder 3"/>
          <p:cNvSpPr>
            <a:spLocks noGrp="1"/>
          </p:cNvSpPr>
          <p:nvPr>
            <p:ph type="sldNum" sz="quarter" idx="10"/>
          </p:nvPr>
        </p:nvSpPr>
        <p:spPr/>
        <p:txBody>
          <a:bodyPr/>
          <a:lstStyle/>
          <a:p>
            <a:fld id="{D01232CC-11E0-4011-BB49-7BA49A5F579A}" type="slidenum">
              <a:rPr lang="pl-PL" smtClean="0"/>
              <a:t>4</a:t>
            </a:fld>
            <a:endParaRPr lang="pl-PL"/>
          </a:p>
        </p:txBody>
      </p:sp>
    </p:spTree>
    <p:extLst>
      <p:ext uri="{BB962C8B-B14F-4D97-AF65-F5344CB8AC3E}">
        <p14:creationId xmlns:p14="http://schemas.microsoft.com/office/powerpoint/2010/main" val="2892122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smtClean="0"/>
          </a:p>
          <a:p>
            <a:endParaRPr lang="pl-PL" dirty="0"/>
          </a:p>
        </p:txBody>
      </p:sp>
      <p:sp>
        <p:nvSpPr>
          <p:cNvPr id="4" name="Symbol zastępczy numeru slajdu 3"/>
          <p:cNvSpPr>
            <a:spLocks noGrp="1"/>
          </p:cNvSpPr>
          <p:nvPr>
            <p:ph type="sldNum" sz="quarter" idx="10"/>
          </p:nvPr>
        </p:nvSpPr>
        <p:spPr/>
        <p:txBody>
          <a:bodyPr/>
          <a:lstStyle/>
          <a:p>
            <a:fld id="{D01232CC-11E0-4011-BB49-7BA49A5F579A}" type="slidenum">
              <a:rPr lang="pl-PL" smtClean="0"/>
              <a:t>27</a:t>
            </a:fld>
            <a:endParaRPr lang="pl-PL"/>
          </a:p>
        </p:txBody>
      </p:sp>
    </p:spTree>
    <p:extLst>
      <p:ext uri="{BB962C8B-B14F-4D97-AF65-F5344CB8AC3E}">
        <p14:creationId xmlns:p14="http://schemas.microsoft.com/office/powerpoint/2010/main" val="3116283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smtClean="0"/>
          </a:p>
          <a:p>
            <a:endParaRPr lang="pl-PL" dirty="0"/>
          </a:p>
        </p:txBody>
      </p:sp>
      <p:sp>
        <p:nvSpPr>
          <p:cNvPr id="4" name="Symbol zastępczy numeru slajdu 3"/>
          <p:cNvSpPr>
            <a:spLocks noGrp="1"/>
          </p:cNvSpPr>
          <p:nvPr>
            <p:ph type="sldNum" sz="quarter" idx="10"/>
          </p:nvPr>
        </p:nvSpPr>
        <p:spPr/>
        <p:txBody>
          <a:bodyPr/>
          <a:lstStyle/>
          <a:p>
            <a:fld id="{D01232CC-11E0-4011-BB49-7BA49A5F579A}" type="slidenum">
              <a:rPr lang="pl-PL" smtClean="0"/>
              <a:t>28</a:t>
            </a:fld>
            <a:endParaRPr lang="pl-PL"/>
          </a:p>
        </p:txBody>
      </p:sp>
    </p:spTree>
    <p:extLst>
      <p:ext uri="{BB962C8B-B14F-4D97-AF65-F5344CB8AC3E}">
        <p14:creationId xmlns:p14="http://schemas.microsoft.com/office/powerpoint/2010/main" val="17599853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D01232CC-11E0-4011-BB49-7BA49A5F579A}" type="slidenum">
              <a:rPr lang="pl-PL" smtClean="0"/>
              <a:t>29</a:t>
            </a:fld>
            <a:endParaRPr lang="pl-PL"/>
          </a:p>
        </p:txBody>
      </p:sp>
    </p:spTree>
    <p:extLst>
      <p:ext uri="{BB962C8B-B14F-4D97-AF65-F5344CB8AC3E}">
        <p14:creationId xmlns:p14="http://schemas.microsoft.com/office/powerpoint/2010/main" val="42380209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D01232CC-11E0-4011-BB49-7BA49A5F579A}" type="slidenum">
              <a:rPr lang="pl-PL" smtClean="0"/>
              <a:t>30</a:t>
            </a:fld>
            <a:endParaRPr lang="pl-PL"/>
          </a:p>
        </p:txBody>
      </p:sp>
    </p:spTree>
    <p:extLst>
      <p:ext uri="{BB962C8B-B14F-4D97-AF65-F5344CB8AC3E}">
        <p14:creationId xmlns:p14="http://schemas.microsoft.com/office/powerpoint/2010/main" val="13205794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D01232CC-11E0-4011-BB49-7BA49A5F579A}" type="slidenum">
              <a:rPr lang="pl-PL" smtClean="0"/>
              <a:t>31</a:t>
            </a:fld>
            <a:endParaRPr lang="pl-PL"/>
          </a:p>
        </p:txBody>
      </p:sp>
    </p:spTree>
    <p:extLst>
      <p:ext uri="{BB962C8B-B14F-4D97-AF65-F5344CB8AC3E}">
        <p14:creationId xmlns:p14="http://schemas.microsoft.com/office/powerpoint/2010/main" val="40990554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D01232CC-11E0-4011-BB49-7BA49A5F579A}" type="slidenum">
              <a:rPr lang="pl-PL" smtClean="0"/>
              <a:t>32</a:t>
            </a:fld>
            <a:endParaRPr lang="pl-PL"/>
          </a:p>
        </p:txBody>
      </p:sp>
    </p:spTree>
    <p:extLst>
      <p:ext uri="{BB962C8B-B14F-4D97-AF65-F5344CB8AC3E}">
        <p14:creationId xmlns:p14="http://schemas.microsoft.com/office/powerpoint/2010/main" val="1495020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D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de-DE"/>
          </a:p>
        </p:txBody>
      </p:sp>
      <p:sp>
        <p:nvSpPr>
          <p:cNvPr id="4" name="Rectangle 5"/>
          <p:cNvSpPr>
            <a:spLocks noGrp="1" noChangeArrowheads="1"/>
          </p:cNvSpPr>
          <p:nvPr>
            <p:ph type="ftr" sz="quarter" idx="10"/>
          </p:nvPr>
        </p:nvSpPr>
        <p:spPr>
          <a:ln/>
        </p:spPr>
        <p:txBody>
          <a:bodyPr/>
          <a:lstStyle>
            <a:lvl1pPr>
              <a:defRPr/>
            </a:lvl1pPr>
          </a:lstStyle>
          <a:p>
            <a:endParaRPr lang="de-DE"/>
          </a:p>
        </p:txBody>
      </p:sp>
      <p:sp>
        <p:nvSpPr>
          <p:cNvPr id="5"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Rectangle 5"/>
          <p:cNvSpPr>
            <a:spLocks noGrp="1" noChangeArrowheads="1"/>
          </p:cNvSpPr>
          <p:nvPr>
            <p:ph type="ftr" sz="quarter" idx="10"/>
          </p:nvPr>
        </p:nvSpPr>
        <p:spPr>
          <a:ln/>
        </p:spPr>
        <p:txBody>
          <a:bodyPr/>
          <a:lstStyle>
            <a:lvl1pPr>
              <a:defRPr/>
            </a:lvl1pPr>
          </a:lstStyle>
          <a:p>
            <a:endParaRPr lang="de-DE"/>
          </a:p>
        </p:txBody>
      </p:sp>
      <p:sp>
        <p:nvSpPr>
          <p:cNvPr id="5"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744538"/>
            <a:ext cx="1909762" cy="5351462"/>
          </a:xfrm>
        </p:spPr>
        <p:txBody>
          <a:bodyPr vert="eaVert"/>
          <a:lstStyle/>
          <a:p>
            <a:r>
              <a:rPr lang="en-US" smtClean="0"/>
              <a:t>Click to edit Master title style</a:t>
            </a:r>
            <a:endParaRPr lang="de-DE"/>
          </a:p>
        </p:txBody>
      </p:sp>
      <p:sp>
        <p:nvSpPr>
          <p:cNvPr id="3" name="Vertical Text Placeholder 2"/>
          <p:cNvSpPr>
            <a:spLocks noGrp="1"/>
          </p:cNvSpPr>
          <p:nvPr>
            <p:ph type="body" orient="vert" idx="1"/>
          </p:nvPr>
        </p:nvSpPr>
        <p:spPr>
          <a:xfrm>
            <a:off x="815975" y="744538"/>
            <a:ext cx="5580063" cy="5351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Rectangle 5"/>
          <p:cNvSpPr>
            <a:spLocks noGrp="1" noChangeArrowheads="1"/>
          </p:cNvSpPr>
          <p:nvPr>
            <p:ph type="ftr" sz="quarter" idx="10"/>
          </p:nvPr>
        </p:nvSpPr>
        <p:spPr>
          <a:ln/>
        </p:spPr>
        <p:txBody>
          <a:bodyPr/>
          <a:lstStyle>
            <a:lvl1pPr>
              <a:defRPr/>
            </a:lvl1pPr>
          </a:lstStyle>
          <a:p>
            <a:endParaRPr lang="de-DE"/>
          </a:p>
        </p:txBody>
      </p:sp>
      <p:sp>
        <p:nvSpPr>
          <p:cNvPr id="5"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815975" y="744538"/>
            <a:ext cx="6702425" cy="838200"/>
          </a:xfrm>
        </p:spPr>
        <p:txBody>
          <a:bodyPr/>
          <a:lstStyle/>
          <a:p>
            <a:r>
              <a:rPr lang="en-US" smtClean="0"/>
              <a:t>Click to edit Master title style</a:t>
            </a:r>
            <a:endParaRPr lang="de-DE"/>
          </a:p>
        </p:txBody>
      </p:sp>
      <p:sp>
        <p:nvSpPr>
          <p:cNvPr id="3" name="Chart Placeholder 2"/>
          <p:cNvSpPr>
            <a:spLocks noGrp="1"/>
          </p:cNvSpPr>
          <p:nvPr>
            <p:ph type="chart" sz="half" idx="1"/>
          </p:nvPr>
        </p:nvSpPr>
        <p:spPr>
          <a:xfrm>
            <a:off x="835025" y="1981200"/>
            <a:ext cx="3735388" cy="4114800"/>
          </a:xfrm>
        </p:spPr>
        <p:txBody>
          <a:bodyPr/>
          <a:lstStyle/>
          <a:p>
            <a:pPr lvl="0"/>
            <a:r>
              <a:rPr lang="en-US" noProof="0" smtClean="0"/>
              <a:t>Click icon to add chart</a:t>
            </a:r>
            <a:endParaRPr lang="de-DE" noProof="0" smtClean="0"/>
          </a:p>
        </p:txBody>
      </p:sp>
      <p:sp>
        <p:nvSpPr>
          <p:cNvPr id="4" name="Text Placeholder 3"/>
          <p:cNvSpPr>
            <a:spLocks noGrp="1"/>
          </p:cNvSpPr>
          <p:nvPr>
            <p:ph type="body" sz="half" idx="2"/>
          </p:nvPr>
        </p:nvSpPr>
        <p:spPr>
          <a:xfrm>
            <a:off x="4722813" y="1981200"/>
            <a:ext cx="3735387"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Rectangle 5"/>
          <p:cNvSpPr>
            <a:spLocks noGrp="1" noChangeArrowheads="1"/>
          </p:cNvSpPr>
          <p:nvPr>
            <p:ph type="ftr" sz="quarter" idx="10"/>
          </p:nvPr>
        </p:nvSpPr>
        <p:spPr>
          <a:ln/>
        </p:spPr>
        <p:txBody>
          <a:bodyPr/>
          <a:lstStyle>
            <a:lvl1pPr>
              <a:defRPr/>
            </a:lvl1pPr>
          </a:lstStyle>
          <a:p>
            <a:endParaRPr lang="de-DE"/>
          </a:p>
        </p:txBody>
      </p:sp>
      <p:sp>
        <p:nvSpPr>
          <p:cNvPr id="6"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Rectangle 5"/>
          <p:cNvSpPr>
            <a:spLocks noGrp="1" noChangeArrowheads="1"/>
          </p:cNvSpPr>
          <p:nvPr>
            <p:ph type="ftr" sz="quarter" idx="10"/>
          </p:nvPr>
        </p:nvSpPr>
        <p:spPr>
          <a:ln/>
        </p:spPr>
        <p:txBody>
          <a:bodyPr/>
          <a:lstStyle>
            <a:lvl1pPr>
              <a:defRPr/>
            </a:lvl1pPr>
          </a:lstStyle>
          <a:p>
            <a:endParaRPr lang="de-DE"/>
          </a:p>
        </p:txBody>
      </p:sp>
      <p:sp>
        <p:nvSpPr>
          <p:cNvPr id="5"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D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endParaRPr lang="de-DE"/>
          </a:p>
        </p:txBody>
      </p:sp>
      <p:sp>
        <p:nvSpPr>
          <p:cNvPr id="5"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sz="half" idx="1"/>
          </p:nvPr>
        </p:nvSpPr>
        <p:spPr>
          <a:xfrm>
            <a:off x="835025" y="1981200"/>
            <a:ext cx="373538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Content Placeholder 3"/>
          <p:cNvSpPr>
            <a:spLocks noGrp="1"/>
          </p:cNvSpPr>
          <p:nvPr>
            <p:ph sz="half" idx="2"/>
          </p:nvPr>
        </p:nvSpPr>
        <p:spPr>
          <a:xfrm>
            <a:off x="4722813" y="1981200"/>
            <a:ext cx="373538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Rectangle 5"/>
          <p:cNvSpPr>
            <a:spLocks noGrp="1" noChangeArrowheads="1"/>
          </p:cNvSpPr>
          <p:nvPr>
            <p:ph type="ftr" sz="quarter" idx="10"/>
          </p:nvPr>
        </p:nvSpPr>
        <p:spPr>
          <a:ln/>
        </p:spPr>
        <p:txBody>
          <a:bodyPr/>
          <a:lstStyle>
            <a:lvl1pPr>
              <a:defRPr/>
            </a:lvl1pPr>
          </a:lstStyle>
          <a:p>
            <a:endParaRPr lang="de-DE"/>
          </a:p>
        </p:txBody>
      </p:sp>
      <p:sp>
        <p:nvSpPr>
          <p:cNvPr id="6"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de-D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7" name="Rectangle 5"/>
          <p:cNvSpPr>
            <a:spLocks noGrp="1" noChangeArrowheads="1"/>
          </p:cNvSpPr>
          <p:nvPr>
            <p:ph type="ftr" sz="quarter" idx="10"/>
          </p:nvPr>
        </p:nvSpPr>
        <p:spPr>
          <a:ln/>
        </p:spPr>
        <p:txBody>
          <a:bodyPr/>
          <a:lstStyle>
            <a:lvl1pPr>
              <a:defRPr/>
            </a:lvl1pPr>
          </a:lstStyle>
          <a:p>
            <a:endParaRPr lang="de-DE"/>
          </a:p>
        </p:txBody>
      </p:sp>
      <p:sp>
        <p:nvSpPr>
          <p:cNvPr id="8"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Rectangle 5"/>
          <p:cNvSpPr>
            <a:spLocks noGrp="1" noChangeArrowheads="1"/>
          </p:cNvSpPr>
          <p:nvPr>
            <p:ph type="ftr" sz="quarter" idx="10"/>
          </p:nvPr>
        </p:nvSpPr>
        <p:spPr>
          <a:ln/>
        </p:spPr>
        <p:txBody>
          <a:bodyPr/>
          <a:lstStyle>
            <a:lvl1pPr>
              <a:defRPr/>
            </a:lvl1pPr>
          </a:lstStyle>
          <a:p>
            <a:endParaRPr lang="de-DE"/>
          </a:p>
        </p:txBody>
      </p:sp>
      <p:sp>
        <p:nvSpPr>
          <p:cNvPr id="4"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endParaRPr lang="de-DE"/>
          </a:p>
        </p:txBody>
      </p:sp>
      <p:sp>
        <p:nvSpPr>
          <p:cNvPr id="3"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D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endParaRPr lang="de-DE"/>
          </a:p>
        </p:txBody>
      </p:sp>
      <p:sp>
        <p:nvSpPr>
          <p:cNvPr id="6"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D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de-D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endParaRPr lang="de-DE"/>
          </a:p>
        </p:txBody>
      </p:sp>
      <p:sp>
        <p:nvSpPr>
          <p:cNvPr id="6"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27584" y="764704"/>
            <a:ext cx="6702425"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dirty="0" smtClean="0"/>
              <a:t>Klicken Sie, um das Titelformat</a:t>
            </a:r>
          </a:p>
        </p:txBody>
      </p:sp>
      <p:sp>
        <p:nvSpPr>
          <p:cNvPr id="1027" name="Rectangle 3"/>
          <p:cNvSpPr>
            <a:spLocks noGrp="1" noChangeArrowheads="1"/>
          </p:cNvSpPr>
          <p:nvPr>
            <p:ph type="body" idx="1"/>
          </p:nvPr>
        </p:nvSpPr>
        <p:spPr bwMode="auto">
          <a:xfrm>
            <a:off x="835025" y="1981200"/>
            <a:ext cx="7623175"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dirty="0" smtClean="0"/>
              <a:t>Klicken Sie, um die Formate des Vorlagentextes zu bearbeiten</a:t>
            </a:r>
          </a:p>
          <a:p>
            <a:pPr lvl="1"/>
            <a:r>
              <a:rPr lang="de-DE" dirty="0" smtClean="0"/>
              <a:t>Zweite Ebene</a:t>
            </a:r>
          </a:p>
          <a:p>
            <a:pPr lvl="2"/>
            <a:r>
              <a:rPr lang="de-DE" dirty="0" smtClean="0"/>
              <a:t>Dritte Ebene</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133C8B"/>
                </a:solidFill>
                <a:latin typeface="+mn-lt"/>
              </a:defRPr>
            </a:lvl1pPr>
          </a:lstStyle>
          <a:p>
            <a:endParaRPr lang="de-DE"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rgbClr val="133C8B"/>
                </a:solidFill>
                <a:latin typeface="+mn-lt"/>
              </a:defRPr>
            </a:lvl1pPr>
          </a:lstStyle>
          <a:p>
            <a:fld id="{EFD8EC98-65D3-4D00-B804-19A1A1B70309}" type="slidenum">
              <a:rPr lang="de-DE" smtClean="0"/>
              <a:pPr/>
              <a:t>‹Nr.›</a:t>
            </a:fld>
            <a:endParaRPr lang="de-DE" dirty="0"/>
          </a:p>
        </p:txBody>
      </p:sp>
      <p:sp>
        <p:nvSpPr>
          <p:cNvPr id="1032" name="Rectangle 8"/>
          <p:cNvSpPr>
            <a:spLocks noChangeArrowheads="1"/>
          </p:cNvSpPr>
          <p:nvPr/>
        </p:nvSpPr>
        <p:spPr bwMode="auto">
          <a:xfrm>
            <a:off x="0" y="2060848"/>
            <a:ext cx="685800" cy="4797152"/>
          </a:xfrm>
          <a:prstGeom prst="rect">
            <a:avLst/>
          </a:prstGeom>
          <a:solidFill>
            <a:srgbClr val="88827E"/>
          </a:solidFill>
          <a:ln w="9525">
            <a:noFill/>
            <a:miter lim="800000"/>
            <a:headEnd/>
            <a:tailEnd/>
          </a:ln>
          <a:effectLst/>
        </p:spPr>
        <p:txBody>
          <a:bodyPr wrap="none" anchor="ctr"/>
          <a:lstStyle/>
          <a:p>
            <a:pPr>
              <a:defRPr/>
            </a:pPr>
            <a:endParaRPr lang="de-DE">
              <a:latin typeface="Times New Roman" pitchFamily="18" charset="0"/>
            </a:endParaRPr>
          </a:p>
        </p:txBody>
      </p:sp>
      <p:sp>
        <p:nvSpPr>
          <p:cNvPr id="1033" name="Rectangle 9"/>
          <p:cNvSpPr>
            <a:spLocks noChangeArrowheads="1"/>
          </p:cNvSpPr>
          <p:nvPr/>
        </p:nvSpPr>
        <p:spPr bwMode="auto">
          <a:xfrm>
            <a:off x="0" y="0"/>
            <a:ext cx="685800" cy="228600"/>
          </a:xfrm>
          <a:prstGeom prst="rect">
            <a:avLst/>
          </a:prstGeom>
          <a:solidFill>
            <a:srgbClr val="88827E"/>
          </a:solidFill>
          <a:ln w="9525">
            <a:noFill/>
            <a:miter lim="800000"/>
            <a:headEnd/>
            <a:tailEnd/>
          </a:ln>
          <a:effectLst/>
        </p:spPr>
        <p:txBody>
          <a:bodyPr wrap="none" anchor="ctr"/>
          <a:lstStyle/>
          <a:p>
            <a:pPr>
              <a:defRPr/>
            </a:pPr>
            <a:endParaRPr lang="de-DE">
              <a:latin typeface="Times New Roman" pitchFamily="18" charset="0"/>
            </a:endParaRPr>
          </a:p>
        </p:txBody>
      </p:sp>
      <p:sp>
        <p:nvSpPr>
          <p:cNvPr id="1034" name="Rectangle 10"/>
          <p:cNvSpPr>
            <a:spLocks noChangeArrowheads="1"/>
          </p:cNvSpPr>
          <p:nvPr/>
        </p:nvSpPr>
        <p:spPr bwMode="auto">
          <a:xfrm>
            <a:off x="685800" y="0"/>
            <a:ext cx="8458200" cy="228600"/>
          </a:xfrm>
          <a:prstGeom prst="rect">
            <a:avLst/>
          </a:prstGeom>
          <a:solidFill>
            <a:srgbClr val="133C8B"/>
          </a:solidFill>
          <a:ln w="9525">
            <a:noFill/>
            <a:miter lim="800000"/>
            <a:headEnd/>
            <a:tailEnd/>
          </a:ln>
          <a:effectLst/>
        </p:spPr>
        <p:txBody>
          <a:bodyPr wrap="none" anchor="ctr"/>
          <a:lstStyle/>
          <a:p>
            <a:pPr>
              <a:defRPr/>
            </a:pPr>
            <a:endParaRPr lang="de-DE">
              <a:latin typeface="Times New Roman" pitchFamily="18" charset="0"/>
            </a:endParaRPr>
          </a:p>
        </p:txBody>
      </p:sp>
      <p:sp>
        <p:nvSpPr>
          <p:cNvPr id="1043" name="Line 19"/>
          <p:cNvSpPr>
            <a:spLocks noChangeShapeType="1"/>
          </p:cNvSpPr>
          <p:nvPr/>
        </p:nvSpPr>
        <p:spPr bwMode="auto">
          <a:xfrm>
            <a:off x="687388" y="1811338"/>
            <a:ext cx="8456612" cy="0"/>
          </a:xfrm>
          <a:prstGeom prst="line">
            <a:avLst/>
          </a:prstGeom>
          <a:noFill/>
          <a:ln w="38100">
            <a:solidFill>
              <a:srgbClr val="133C8B"/>
            </a:solidFill>
            <a:round/>
            <a:headEnd/>
            <a:tailEnd/>
          </a:ln>
          <a:effectLst/>
        </p:spPr>
        <p:txBody>
          <a:bodyPr/>
          <a:lstStyle/>
          <a:p>
            <a:pPr>
              <a:defRPr/>
            </a:pPr>
            <a:endParaRPr lang="de-DE">
              <a:latin typeface="Times New Roman" pitchFamily="18" charset="0"/>
            </a:endParaRPr>
          </a:p>
        </p:txBody>
      </p:sp>
      <p:pic>
        <p:nvPicPr>
          <p:cNvPr id="2" name="Grafik 1"/>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99592" y="6276511"/>
            <a:ext cx="562331" cy="464857"/>
          </a:xfrm>
          <a:prstGeom prst="rect">
            <a:avLst/>
          </a:prstGeom>
        </p:spPr>
      </p:pic>
      <p:pic>
        <p:nvPicPr>
          <p:cNvPr id="3" name="Grafik 2"/>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691680" y="6309368"/>
            <a:ext cx="623743" cy="432000"/>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eaLnBrk="1" fontAlgn="base" hangingPunct="1">
        <a:spcBef>
          <a:spcPct val="0"/>
        </a:spcBef>
        <a:spcAft>
          <a:spcPct val="0"/>
        </a:spcAft>
        <a:defRPr sz="2800">
          <a:solidFill>
            <a:srgbClr val="133C8B"/>
          </a:solidFill>
          <a:latin typeface="+mj-lt"/>
          <a:ea typeface="+mj-ea"/>
          <a:cs typeface="+mj-cs"/>
        </a:defRPr>
      </a:lvl1pPr>
      <a:lvl2pPr algn="l" rtl="0" eaLnBrk="1" fontAlgn="base" hangingPunct="1">
        <a:spcBef>
          <a:spcPct val="0"/>
        </a:spcBef>
        <a:spcAft>
          <a:spcPct val="0"/>
        </a:spcAft>
        <a:defRPr sz="2800">
          <a:solidFill>
            <a:srgbClr val="214077"/>
          </a:solidFill>
          <a:latin typeface="Trebuchet MS" pitchFamily="34" charset="0"/>
        </a:defRPr>
      </a:lvl2pPr>
      <a:lvl3pPr algn="l" rtl="0" eaLnBrk="1" fontAlgn="base" hangingPunct="1">
        <a:spcBef>
          <a:spcPct val="0"/>
        </a:spcBef>
        <a:spcAft>
          <a:spcPct val="0"/>
        </a:spcAft>
        <a:defRPr sz="2800">
          <a:solidFill>
            <a:srgbClr val="214077"/>
          </a:solidFill>
          <a:latin typeface="Trebuchet MS" pitchFamily="34" charset="0"/>
        </a:defRPr>
      </a:lvl3pPr>
      <a:lvl4pPr algn="l" rtl="0" eaLnBrk="1" fontAlgn="base" hangingPunct="1">
        <a:spcBef>
          <a:spcPct val="0"/>
        </a:spcBef>
        <a:spcAft>
          <a:spcPct val="0"/>
        </a:spcAft>
        <a:defRPr sz="2800">
          <a:solidFill>
            <a:srgbClr val="214077"/>
          </a:solidFill>
          <a:latin typeface="Trebuchet MS" pitchFamily="34" charset="0"/>
        </a:defRPr>
      </a:lvl4pPr>
      <a:lvl5pPr algn="l" rtl="0" eaLnBrk="1" fontAlgn="base" hangingPunct="1">
        <a:spcBef>
          <a:spcPct val="0"/>
        </a:spcBef>
        <a:spcAft>
          <a:spcPct val="0"/>
        </a:spcAft>
        <a:defRPr sz="2800">
          <a:solidFill>
            <a:srgbClr val="214077"/>
          </a:solidFill>
          <a:latin typeface="Trebuchet MS" pitchFamily="34" charset="0"/>
        </a:defRPr>
      </a:lvl5pPr>
      <a:lvl6pPr marL="457200" algn="l" rtl="0" eaLnBrk="1" fontAlgn="base" hangingPunct="1">
        <a:spcBef>
          <a:spcPct val="0"/>
        </a:spcBef>
        <a:spcAft>
          <a:spcPct val="0"/>
        </a:spcAft>
        <a:defRPr sz="2800">
          <a:solidFill>
            <a:srgbClr val="214077"/>
          </a:solidFill>
          <a:latin typeface="Trebuchet MS" pitchFamily="34" charset="0"/>
        </a:defRPr>
      </a:lvl6pPr>
      <a:lvl7pPr marL="914400" algn="l" rtl="0" eaLnBrk="1" fontAlgn="base" hangingPunct="1">
        <a:spcBef>
          <a:spcPct val="0"/>
        </a:spcBef>
        <a:spcAft>
          <a:spcPct val="0"/>
        </a:spcAft>
        <a:defRPr sz="2800">
          <a:solidFill>
            <a:srgbClr val="214077"/>
          </a:solidFill>
          <a:latin typeface="Trebuchet MS" pitchFamily="34" charset="0"/>
        </a:defRPr>
      </a:lvl7pPr>
      <a:lvl8pPr marL="1371600" algn="l" rtl="0" eaLnBrk="1" fontAlgn="base" hangingPunct="1">
        <a:spcBef>
          <a:spcPct val="0"/>
        </a:spcBef>
        <a:spcAft>
          <a:spcPct val="0"/>
        </a:spcAft>
        <a:defRPr sz="2800">
          <a:solidFill>
            <a:srgbClr val="214077"/>
          </a:solidFill>
          <a:latin typeface="Trebuchet MS" pitchFamily="34" charset="0"/>
        </a:defRPr>
      </a:lvl8pPr>
      <a:lvl9pPr marL="1828800" algn="l" rtl="0" eaLnBrk="1" fontAlgn="base" hangingPunct="1">
        <a:spcBef>
          <a:spcPct val="0"/>
        </a:spcBef>
        <a:spcAft>
          <a:spcPct val="0"/>
        </a:spcAft>
        <a:defRPr sz="2800">
          <a:solidFill>
            <a:srgbClr val="214077"/>
          </a:solidFill>
          <a:latin typeface="Trebuchet MS" pitchFamily="34" charset="0"/>
        </a:defRPr>
      </a:lvl9pPr>
    </p:titleStyle>
    <p:bodyStyle>
      <a:lvl1pPr marL="342900" indent="-342900" algn="l" rtl="0" eaLnBrk="1" fontAlgn="base" hangingPunct="1">
        <a:spcBef>
          <a:spcPct val="20000"/>
        </a:spcBef>
        <a:spcAft>
          <a:spcPct val="0"/>
        </a:spcAft>
        <a:buFont typeface="Wingdings" pitchFamily="2" charset="2"/>
        <a:buChar char="§"/>
        <a:defRPr sz="2000">
          <a:solidFill>
            <a:srgbClr val="133C8B"/>
          </a:solidFill>
          <a:latin typeface="+mn-lt"/>
          <a:ea typeface="+mn-ea"/>
          <a:cs typeface="+mn-cs"/>
        </a:defRPr>
      </a:lvl1pPr>
      <a:lvl2pPr marL="742950" indent="-285750" algn="l" rtl="0" eaLnBrk="1" fontAlgn="base" hangingPunct="1">
        <a:spcBef>
          <a:spcPct val="20000"/>
        </a:spcBef>
        <a:spcAft>
          <a:spcPct val="0"/>
        </a:spcAft>
        <a:buChar char="–"/>
        <a:defRPr>
          <a:solidFill>
            <a:srgbClr val="133C8B"/>
          </a:solidFill>
          <a:latin typeface="+mn-lt"/>
        </a:defRPr>
      </a:lvl2pPr>
      <a:lvl3pPr marL="1143000" indent="-228600" algn="l" rtl="0" eaLnBrk="1" fontAlgn="base" hangingPunct="1">
        <a:spcBef>
          <a:spcPct val="20000"/>
        </a:spcBef>
        <a:spcAft>
          <a:spcPct val="0"/>
        </a:spcAft>
        <a:buChar char="•"/>
        <a:defRPr>
          <a:solidFill>
            <a:srgbClr val="133C8B"/>
          </a:solidFill>
          <a:latin typeface="+mn-lt"/>
        </a:defRPr>
      </a:lvl3pPr>
      <a:lvl4pPr marL="1600200" indent="-228600" algn="l" rtl="0" eaLnBrk="1" fontAlgn="base" hangingPunct="1">
        <a:spcBef>
          <a:spcPct val="20000"/>
        </a:spcBef>
        <a:spcAft>
          <a:spcPct val="0"/>
        </a:spcAft>
        <a:buChar char="–"/>
        <a:defRPr sz="2000">
          <a:solidFill>
            <a:srgbClr val="214077"/>
          </a:solidFill>
          <a:latin typeface="+mn-lt"/>
        </a:defRPr>
      </a:lvl4pPr>
      <a:lvl5pPr marL="2057400" indent="-228600" algn="l" rtl="0" eaLnBrk="1" fontAlgn="base" hangingPunct="1">
        <a:spcBef>
          <a:spcPct val="20000"/>
        </a:spcBef>
        <a:spcAft>
          <a:spcPct val="0"/>
        </a:spcAft>
        <a:buChar char="»"/>
        <a:defRPr sz="2000">
          <a:solidFill>
            <a:srgbClr val="214077"/>
          </a:solidFill>
          <a:latin typeface="+mn-lt"/>
        </a:defRPr>
      </a:lvl5pPr>
      <a:lvl6pPr marL="2514600" indent="-228600" algn="l" rtl="0" eaLnBrk="1" fontAlgn="base" hangingPunct="1">
        <a:spcBef>
          <a:spcPct val="20000"/>
        </a:spcBef>
        <a:spcAft>
          <a:spcPct val="0"/>
        </a:spcAft>
        <a:buChar char="»"/>
        <a:defRPr sz="2000">
          <a:solidFill>
            <a:srgbClr val="214077"/>
          </a:solidFill>
          <a:latin typeface="+mn-lt"/>
        </a:defRPr>
      </a:lvl6pPr>
      <a:lvl7pPr marL="2971800" indent="-228600" algn="l" rtl="0" eaLnBrk="1" fontAlgn="base" hangingPunct="1">
        <a:spcBef>
          <a:spcPct val="20000"/>
        </a:spcBef>
        <a:spcAft>
          <a:spcPct val="0"/>
        </a:spcAft>
        <a:buChar char="»"/>
        <a:defRPr sz="2000">
          <a:solidFill>
            <a:srgbClr val="214077"/>
          </a:solidFill>
          <a:latin typeface="+mn-lt"/>
        </a:defRPr>
      </a:lvl7pPr>
      <a:lvl8pPr marL="3429000" indent="-228600" algn="l" rtl="0" eaLnBrk="1" fontAlgn="base" hangingPunct="1">
        <a:spcBef>
          <a:spcPct val="20000"/>
        </a:spcBef>
        <a:spcAft>
          <a:spcPct val="0"/>
        </a:spcAft>
        <a:buChar char="»"/>
        <a:defRPr sz="2000">
          <a:solidFill>
            <a:srgbClr val="214077"/>
          </a:solidFill>
          <a:latin typeface="+mn-lt"/>
        </a:defRPr>
      </a:lvl8pPr>
      <a:lvl9pPr marL="3886200" indent="-228600" algn="l" rtl="0" eaLnBrk="1" fontAlgn="base" hangingPunct="1">
        <a:spcBef>
          <a:spcPct val="20000"/>
        </a:spcBef>
        <a:spcAft>
          <a:spcPct val="0"/>
        </a:spcAft>
        <a:buChar char="»"/>
        <a:defRPr sz="2000">
          <a:solidFill>
            <a:srgbClr val="214077"/>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55576" y="2204864"/>
            <a:ext cx="7702624" cy="1872208"/>
          </a:xfrm>
        </p:spPr>
        <p:txBody>
          <a:bodyPr/>
          <a:lstStyle/>
          <a:p>
            <a:pPr algn="ctr"/>
            <a:r>
              <a:rPr lang="en-GB" b="1" cap="small" dirty="0">
                <a:latin typeface="Lucida Sans Unicode" pitchFamily="34" charset="0"/>
                <a:cs typeface="Lucida Sans Unicode" pitchFamily="34" charset="0"/>
              </a:rPr>
              <a:t>Aarhus Convention and the </a:t>
            </a:r>
            <a:r>
              <a:rPr lang="hu-HU" b="1" cap="small" dirty="0" err="1" smtClean="0">
                <a:latin typeface="Lucida Sans Unicode" pitchFamily="34" charset="0"/>
                <a:cs typeface="Lucida Sans Unicode" pitchFamily="34" charset="0"/>
              </a:rPr>
              <a:t>eu</a:t>
            </a:r>
            <a:r>
              <a:rPr lang="en-GB" b="1" cap="small" dirty="0" smtClean="0">
                <a:latin typeface="Lucida Sans Unicode" pitchFamily="34" charset="0"/>
                <a:cs typeface="Lucida Sans Unicode" pitchFamily="34" charset="0"/>
              </a:rPr>
              <a:t>: </a:t>
            </a:r>
            <a:r>
              <a:rPr lang="hu-HU" b="1" cap="small" dirty="0" smtClean="0">
                <a:latin typeface="Lucida Sans Unicode" pitchFamily="34" charset="0"/>
                <a:cs typeface="Lucida Sans Unicode" pitchFamily="34" charset="0"/>
              </a:rPr>
              <a:t>a </a:t>
            </a:r>
            <a:r>
              <a:rPr lang="hu-HU" b="1" cap="small" dirty="0" err="1" smtClean="0">
                <a:latin typeface="Lucida Sans Unicode" pitchFamily="34" charset="0"/>
                <a:cs typeface="Lucida Sans Unicode" pitchFamily="34" charset="0"/>
              </a:rPr>
              <a:t>general</a:t>
            </a:r>
            <a:r>
              <a:rPr lang="hu-HU" b="1" cap="small" dirty="0" smtClean="0">
                <a:latin typeface="Lucida Sans Unicode" pitchFamily="34" charset="0"/>
                <a:cs typeface="Lucida Sans Unicode" pitchFamily="34" charset="0"/>
              </a:rPr>
              <a:t> </a:t>
            </a:r>
            <a:r>
              <a:rPr lang="hu-HU" b="1" cap="small" dirty="0" err="1" smtClean="0">
                <a:latin typeface="Lucida Sans Unicode" pitchFamily="34" charset="0"/>
                <a:cs typeface="Lucida Sans Unicode" pitchFamily="34" charset="0"/>
              </a:rPr>
              <a:t>overview</a:t>
            </a:r>
            <a:endParaRPr lang="pl-PL" b="1" dirty="0"/>
          </a:p>
        </p:txBody>
      </p:sp>
      <p:sp>
        <p:nvSpPr>
          <p:cNvPr id="3" name="Podtytuł 2"/>
          <p:cNvSpPr>
            <a:spLocks noGrp="1"/>
          </p:cNvSpPr>
          <p:nvPr>
            <p:ph type="subTitle" idx="1"/>
          </p:nvPr>
        </p:nvSpPr>
        <p:spPr/>
        <p:txBody>
          <a:bodyPr/>
          <a:lstStyle/>
          <a:p>
            <a:endParaRPr lang="pl-PL" dirty="0"/>
          </a:p>
          <a:p>
            <a:r>
              <a:rPr lang="en-US" dirty="0"/>
              <a:t> PARTICIPATORY AND PROCEDURAL RIGHTS IN ENVIRONMENTAL MATTERS </a:t>
            </a:r>
          </a:p>
          <a:p>
            <a:r>
              <a:rPr lang="pl-PL" b="1" dirty="0" smtClean="0"/>
              <a:t>Warsaw, </a:t>
            </a:r>
            <a:r>
              <a:rPr lang="hu-HU" b="1" dirty="0"/>
              <a:t>4</a:t>
            </a:r>
            <a:r>
              <a:rPr lang="de-DE" b="1" dirty="0" smtClean="0"/>
              <a:t>-</a:t>
            </a:r>
            <a:r>
              <a:rPr lang="hu-HU" b="1" dirty="0"/>
              <a:t>6</a:t>
            </a:r>
            <a:r>
              <a:rPr lang="hu-HU" b="1" dirty="0" smtClean="0"/>
              <a:t>th</a:t>
            </a:r>
            <a:r>
              <a:rPr lang="de-DE" b="1" dirty="0" smtClean="0"/>
              <a:t> </a:t>
            </a:r>
            <a:r>
              <a:rPr lang="hu-HU" b="1" dirty="0" err="1" smtClean="0"/>
              <a:t>March</a:t>
            </a:r>
            <a:r>
              <a:rPr lang="de-DE" b="1" dirty="0" smtClean="0"/>
              <a:t> 2015</a:t>
            </a:r>
            <a:endParaRPr lang="pl-PL" dirty="0"/>
          </a:p>
        </p:txBody>
      </p:sp>
    </p:spTree>
    <p:extLst>
      <p:ext uri="{BB962C8B-B14F-4D97-AF65-F5344CB8AC3E}">
        <p14:creationId xmlns:p14="http://schemas.microsoft.com/office/powerpoint/2010/main" val="20488742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Functioning</a:t>
            </a:r>
            <a:r>
              <a:rPr lang="hu-HU" dirty="0"/>
              <a:t> of </a:t>
            </a:r>
            <a:r>
              <a:rPr lang="hu-HU" dirty="0" err="1"/>
              <a:t>the</a:t>
            </a:r>
            <a:r>
              <a:rPr lang="hu-HU" dirty="0"/>
              <a:t> </a:t>
            </a:r>
            <a:r>
              <a:rPr lang="hu-HU" dirty="0" err="1"/>
              <a:t>Aarhus</a:t>
            </a:r>
            <a:r>
              <a:rPr lang="hu-HU" dirty="0"/>
              <a:t> </a:t>
            </a:r>
            <a:r>
              <a:rPr lang="hu-HU" dirty="0" err="1"/>
              <a:t>Convention</a:t>
            </a:r>
            <a:endParaRPr lang="en-GB" dirty="0"/>
          </a:p>
        </p:txBody>
      </p:sp>
      <p:sp>
        <p:nvSpPr>
          <p:cNvPr id="3" name="Content Placeholder 2"/>
          <p:cNvSpPr>
            <a:spLocks noGrp="1"/>
          </p:cNvSpPr>
          <p:nvPr>
            <p:ph idx="1"/>
          </p:nvPr>
        </p:nvSpPr>
        <p:spPr/>
        <p:txBody>
          <a:bodyPr/>
          <a:lstStyle/>
          <a:p>
            <a:r>
              <a:rPr lang="en-GB" sz="2600" dirty="0"/>
              <a:t>The Aarhus Convention</a:t>
            </a:r>
          </a:p>
          <a:p>
            <a:r>
              <a:rPr lang="en-GB" sz="2600" dirty="0"/>
              <a:t>Article 2 definitions</a:t>
            </a:r>
          </a:p>
          <a:p>
            <a:r>
              <a:rPr lang="en-GB" sz="2600" dirty="0"/>
              <a:t>Article 3 principles</a:t>
            </a:r>
          </a:p>
          <a:p>
            <a:r>
              <a:rPr lang="en-GB" sz="2600" dirty="0"/>
              <a:t>Article 4 and 5 on information</a:t>
            </a:r>
          </a:p>
          <a:p>
            <a:r>
              <a:rPr lang="en-GB" sz="2600" dirty="0"/>
              <a:t>Articles 6, 7 and 8 on participation</a:t>
            </a:r>
          </a:p>
          <a:p>
            <a:r>
              <a:rPr lang="en-GB" sz="2600" dirty="0"/>
              <a:t>Article 9 (1), (2), (3), (4), (5)</a:t>
            </a:r>
          </a:p>
          <a:p>
            <a:r>
              <a:rPr lang="en-GB" sz="2600" dirty="0"/>
              <a:t>Access to justice covering access to info, participation and general environmental topics</a:t>
            </a:r>
          </a:p>
          <a:p>
            <a:endParaRPr lang="en-GB" dirty="0"/>
          </a:p>
        </p:txBody>
      </p:sp>
    </p:spTree>
    <p:extLst>
      <p:ext uri="{BB962C8B-B14F-4D97-AF65-F5344CB8AC3E}">
        <p14:creationId xmlns:p14="http://schemas.microsoft.com/office/powerpoint/2010/main" val="3266273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Functioning</a:t>
            </a:r>
            <a:r>
              <a:rPr lang="hu-HU" dirty="0"/>
              <a:t> of </a:t>
            </a:r>
            <a:r>
              <a:rPr lang="hu-HU" dirty="0" err="1"/>
              <a:t>the</a:t>
            </a:r>
            <a:r>
              <a:rPr lang="hu-HU" dirty="0"/>
              <a:t> </a:t>
            </a:r>
            <a:r>
              <a:rPr lang="hu-HU" dirty="0" err="1"/>
              <a:t>Aarhus</a:t>
            </a:r>
            <a:r>
              <a:rPr lang="hu-HU" dirty="0"/>
              <a:t> </a:t>
            </a:r>
            <a:r>
              <a:rPr lang="hu-HU" dirty="0" err="1"/>
              <a:t>Convention</a:t>
            </a:r>
            <a:endParaRPr lang="en-GB" dirty="0"/>
          </a:p>
        </p:txBody>
      </p:sp>
      <p:sp>
        <p:nvSpPr>
          <p:cNvPr id="3" name="Content Placeholder 2"/>
          <p:cNvSpPr>
            <a:spLocks noGrp="1"/>
          </p:cNvSpPr>
          <p:nvPr>
            <p:ph idx="1"/>
          </p:nvPr>
        </p:nvSpPr>
        <p:spPr/>
        <p:txBody>
          <a:bodyPr/>
          <a:lstStyle/>
          <a:p>
            <a:r>
              <a:rPr lang="en-GB" sz="2600" b="1" dirty="0"/>
              <a:t>Main objectives:</a:t>
            </a:r>
          </a:p>
          <a:p>
            <a:r>
              <a:rPr lang="en-GB" sz="2600" dirty="0"/>
              <a:t>accountability of and transparency in decision-making and to strengthen public support,</a:t>
            </a:r>
          </a:p>
          <a:p>
            <a:r>
              <a:rPr lang="en-GB" sz="2600" dirty="0"/>
              <a:t>Recognizing also that every person has the right to live in an environment adequate to his or her health and well-being,</a:t>
            </a:r>
          </a:p>
          <a:p>
            <a:r>
              <a:rPr lang="en-GB" sz="2600" dirty="0"/>
              <a:t>fully integrating environmental considerations in governmental decision-making,</a:t>
            </a:r>
          </a:p>
          <a:p>
            <a:r>
              <a:rPr lang="en-GB" sz="2600" dirty="0"/>
              <a:t>Environmental rights of present and future generations. </a:t>
            </a:r>
          </a:p>
          <a:p>
            <a:endParaRPr lang="en-GB" dirty="0"/>
          </a:p>
        </p:txBody>
      </p:sp>
    </p:spTree>
    <p:extLst>
      <p:ext uri="{BB962C8B-B14F-4D97-AF65-F5344CB8AC3E}">
        <p14:creationId xmlns:p14="http://schemas.microsoft.com/office/powerpoint/2010/main" val="728457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Functioning</a:t>
            </a:r>
            <a:r>
              <a:rPr lang="hu-HU" dirty="0"/>
              <a:t> of </a:t>
            </a:r>
            <a:r>
              <a:rPr lang="hu-HU" dirty="0" err="1"/>
              <a:t>the</a:t>
            </a:r>
            <a:r>
              <a:rPr lang="hu-HU" dirty="0"/>
              <a:t> </a:t>
            </a:r>
            <a:r>
              <a:rPr lang="hu-HU" dirty="0" err="1"/>
              <a:t>Aarhus</a:t>
            </a:r>
            <a:r>
              <a:rPr lang="hu-HU" dirty="0"/>
              <a:t> </a:t>
            </a:r>
            <a:r>
              <a:rPr lang="hu-HU" dirty="0" err="1"/>
              <a:t>Convention</a:t>
            </a:r>
            <a:endParaRPr lang="en-GB" dirty="0"/>
          </a:p>
        </p:txBody>
      </p:sp>
      <p:sp>
        <p:nvSpPr>
          <p:cNvPr id="3" name="Content Placeholder 2"/>
          <p:cNvSpPr>
            <a:spLocks noGrp="1"/>
          </p:cNvSpPr>
          <p:nvPr>
            <p:ph idx="1"/>
          </p:nvPr>
        </p:nvSpPr>
        <p:spPr/>
        <p:txBody>
          <a:bodyPr/>
          <a:lstStyle/>
          <a:p>
            <a:r>
              <a:rPr lang="en-GB" sz="2500" b="1" dirty="0"/>
              <a:t>Main </a:t>
            </a:r>
            <a:r>
              <a:rPr lang="hu-HU" sz="2500" b="1" dirty="0" err="1" smtClean="0"/>
              <a:t>principl</a:t>
            </a:r>
            <a:r>
              <a:rPr lang="en-GB" sz="2500" b="1" dirty="0" err="1" smtClean="0"/>
              <a:t>es</a:t>
            </a:r>
            <a:r>
              <a:rPr lang="hu-HU" sz="2500" b="1" dirty="0" smtClean="0"/>
              <a:t> and </a:t>
            </a:r>
            <a:r>
              <a:rPr lang="hu-HU" sz="2500" b="1" dirty="0" err="1" smtClean="0"/>
              <a:t>common</a:t>
            </a:r>
            <a:r>
              <a:rPr lang="hu-HU" sz="2500" b="1" dirty="0" smtClean="0"/>
              <a:t> </a:t>
            </a:r>
            <a:r>
              <a:rPr lang="hu-HU" sz="2500" b="1" dirty="0" err="1" smtClean="0"/>
              <a:t>features</a:t>
            </a:r>
            <a:r>
              <a:rPr lang="en-GB" sz="2500" b="1" dirty="0" smtClean="0"/>
              <a:t>:</a:t>
            </a:r>
            <a:endParaRPr lang="en-GB" sz="2500" b="1" dirty="0"/>
          </a:p>
          <a:p>
            <a:r>
              <a:rPr lang="hu-HU" sz="2500" dirty="0" err="1" smtClean="0"/>
              <a:t>Non-discrimination</a:t>
            </a:r>
            <a:r>
              <a:rPr lang="hu-HU" sz="2500" dirty="0" smtClean="0"/>
              <a:t> – </a:t>
            </a:r>
            <a:r>
              <a:rPr lang="hu-HU" sz="2500" dirty="0" err="1" smtClean="0"/>
              <a:t>citizens</a:t>
            </a:r>
            <a:r>
              <a:rPr lang="hu-HU" sz="2500" dirty="0" smtClean="0"/>
              <a:t>, </a:t>
            </a:r>
            <a:r>
              <a:rPr lang="hu-HU" sz="2500" dirty="0" err="1" smtClean="0"/>
              <a:t>NGOs</a:t>
            </a:r>
            <a:r>
              <a:rPr lang="hu-HU" sz="2500" dirty="0" smtClean="0"/>
              <a:t> </a:t>
            </a:r>
            <a:r>
              <a:rPr lang="hu-HU" sz="2500" dirty="0" err="1" smtClean="0"/>
              <a:t>involvement</a:t>
            </a:r>
            <a:r>
              <a:rPr lang="hu-HU" sz="2500" dirty="0" smtClean="0"/>
              <a:t> – </a:t>
            </a:r>
            <a:r>
              <a:rPr lang="hu-HU" sz="2500" dirty="0" err="1" smtClean="0"/>
              <a:t>coming</a:t>
            </a:r>
            <a:r>
              <a:rPr lang="hu-HU" sz="2500" dirty="0" smtClean="0"/>
              <a:t> </a:t>
            </a:r>
            <a:r>
              <a:rPr lang="hu-HU" sz="2500" dirty="0" err="1" smtClean="0"/>
              <a:t>from</a:t>
            </a:r>
            <a:r>
              <a:rPr lang="hu-HU" sz="2500" dirty="0" smtClean="0"/>
              <a:t> </a:t>
            </a:r>
            <a:r>
              <a:rPr lang="hu-HU" sz="2500" dirty="0" err="1" smtClean="0"/>
              <a:t>other</a:t>
            </a:r>
            <a:r>
              <a:rPr lang="hu-HU" sz="2500" dirty="0" smtClean="0"/>
              <a:t> </a:t>
            </a:r>
            <a:r>
              <a:rPr lang="hu-HU" sz="2500" dirty="0" err="1" smtClean="0"/>
              <a:t>Member</a:t>
            </a:r>
            <a:r>
              <a:rPr lang="hu-HU" sz="2500" dirty="0" smtClean="0"/>
              <a:t> </a:t>
            </a:r>
            <a:r>
              <a:rPr lang="hu-HU" sz="2500" dirty="0" err="1" smtClean="0"/>
              <a:t>States</a:t>
            </a:r>
            <a:r>
              <a:rPr lang="hu-HU" sz="2500" dirty="0" smtClean="0"/>
              <a:t>,</a:t>
            </a:r>
          </a:p>
          <a:p>
            <a:r>
              <a:rPr lang="hu-HU" sz="2500" dirty="0" err="1" smtClean="0"/>
              <a:t>Non-penalisation</a:t>
            </a:r>
            <a:r>
              <a:rPr lang="hu-HU" sz="2500" dirty="0" smtClean="0"/>
              <a:t> of </a:t>
            </a:r>
            <a:r>
              <a:rPr lang="hu-HU" sz="2500" dirty="0" err="1" smtClean="0"/>
              <a:t>citizens</a:t>
            </a:r>
            <a:r>
              <a:rPr lang="hu-HU" sz="2500" dirty="0" smtClean="0"/>
              <a:t> </a:t>
            </a:r>
            <a:r>
              <a:rPr lang="hu-HU" sz="2500" dirty="0" err="1" smtClean="0"/>
              <a:t>participating</a:t>
            </a:r>
            <a:r>
              <a:rPr lang="hu-HU" sz="2500" dirty="0" smtClean="0"/>
              <a:t> </a:t>
            </a:r>
            <a:r>
              <a:rPr lang="hu-HU" sz="2500" dirty="0" err="1" smtClean="0"/>
              <a:t>in</a:t>
            </a:r>
            <a:r>
              <a:rPr lang="hu-HU" sz="2500" dirty="0" smtClean="0"/>
              <a:t> </a:t>
            </a:r>
            <a:r>
              <a:rPr lang="hu-HU" sz="2500" dirty="0" err="1" smtClean="0"/>
              <a:t>the</a:t>
            </a:r>
            <a:r>
              <a:rPr lang="hu-HU" sz="2500" dirty="0" smtClean="0"/>
              <a:t> </a:t>
            </a:r>
            <a:r>
              <a:rPr lang="hu-HU" sz="2500" dirty="0" err="1" smtClean="0"/>
              <a:t>proceedings</a:t>
            </a:r>
            <a:r>
              <a:rPr lang="hu-HU" sz="2500" dirty="0" smtClean="0"/>
              <a:t> (</a:t>
            </a:r>
            <a:r>
              <a:rPr lang="hu-HU" sz="2500" dirty="0" err="1" smtClean="0"/>
              <a:t>taking</a:t>
            </a:r>
            <a:r>
              <a:rPr lang="hu-HU" sz="2500" dirty="0" smtClean="0"/>
              <a:t> </a:t>
            </a:r>
            <a:r>
              <a:rPr lang="hu-HU" sz="2500" dirty="0" err="1" smtClean="0"/>
              <a:t>cases</a:t>
            </a:r>
            <a:r>
              <a:rPr lang="hu-HU" sz="2500" dirty="0" smtClean="0"/>
              <a:t> </a:t>
            </a:r>
            <a:r>
              <a:rPr lang="hu-HU" sz="2500" dirty="0" err="1" smtClean="0"/>
              <a:t>to</a:t>
            </a:r>
            <a:r>
              <a:rPr lang="hu-HU" sz="2500" dirty="0" smtClean="0"/>
              <a:t> </a:t>
            </a:r>
            <a:r>
              <a:rPr lang="hu-HU" sz="2500" dirty="0" err="1" smtClean="0"/>
              <a:t>the</a:t>
            </a:r>
            <a:r>
              <a:rPr lang="hu-HU" sz="2500" dirty="0" smtClean="0"/>
              <a:t> </a:t>
            </a:r>
            <a:r>
              <a:rPr lang="hu-HU" sz="2500" dirty="0" err="1" smtClean="0"/>
              <a:t>courts</a:t>
            </a:r>
            <a:r>
              <a:rPr lang="hu-HU" sz="2500" dirty="0" smtClean="0"/>
              <a:t>, </a:t>
            </a:r>
            <a:r>
              <a:rPr lang="hu-HU" sz="2500" dirty="0" err="1" smtClean="0"/>
              <a:t>expressing</a:t>
            </a:r>
            <a:r>
              <a:rPr lang="hu-HU" sz="2500" dirty="0" smtClean="0"/>
              <a:t> </a:t>
            </a:r>
            <a:r>
              <a:rPr lang="hu-HU" sz="2500" dirty="0" err="1" smtClean="0"/>
              <a:t>their</a:t>
            </a:r>
            <a:r>
              <a:rPr lang="hu-HU" sz="2500" dirty="0" smtClean="0"/>
              <a:t> </a:t>
            </a:r>
            <a:r>
              <a:rPr lang="hu-HU" sz="2500" dirty="0" err="1" smtClean="0"/>
              <a:t>opinions</a:t>
            </a:r>
            <a:r>
              <a:rPr lang="hu-HU" sz="2500" dirty="0" smtClean="0"/>
              <a:t>, etc.), </a:t>
            </a:r>
          </a:p>
          <a:p>
            <a:r>
              <a:rPr lang="hu-HU" sz="2500" dirty="0" err="1" smtClean="0"/>
              <a:t>In</a:t>
            </a:r>
            <a:r>
              <a:rPr lang="hu-HU" sz="2500" dirty="0" smtClean="0"/>
              <a:t> </a:t>
            </a:r>
            <a:r>
              <a:rPr lang="hu-HU" sz="2500" dirty="0" err="1" smtClean="0"/>
              <a:t>some</a:t>
            </a:r>
            <a:r>
              <a:rPr lang="hu-HU" sz="2500" dirty="0" smtClean="0"/>
              <a:t> </a:t>
            </a:r>
            <a:r>
              <a:rPr lang="hu-HU" sz="2500" dirty="0" err="1" smtClean="0"/>
              <a:t>casese</a:t>
            </a:r>
            <a:r>
              <a:rPr lang="hu-HU" sz="2500" dirty="0" smtClean="0"/>
              <a:t> </a:t>
            </a:r>
            <a:r>
              <a:rPr lang="hu-HU" sz="2500" dirty="0" err="1" smtClean="0"/>
              <a:t>SLAPP-cases</a:t>
            </a:r>
            <a:r>
              <a:rPr lang="hu-HU" sz="2500" dirty="0" smtClean="0"/>
              <a:t> </a:t>
            </a:r>
            <a:r>
              <a:rPr lang="hu-HU" sz="2500" dirty="0" err="1" smtClean="0"/>
              <a:t>taken</a:t>
            </a:r>
            <a:r>
              <a:rPr lang="hu-HU" sz="2500" dirty="0" smtClean="0"/>
              <a:t> </a:t>
            </a:r>
            <a:r>
              <a:rPr lang="hu-HU" sz="2500" dirty="0" err="1" smtClean="0"/>
              <a:t>against</a:t>
            </a:r>
            <a:r>
              <a:rPr lang="hu-HU" sz="2500" dirty="0" smtClean="0"/>
              <a:t> </a:t>
            </a:r>
            <a:r>
              <a:rPr lang="hu-HU" sz="2500" dirty="0" err="1" smtClean="0"/>
              <a:t>NGOs</a:t>
            </a:r>
            <a:r>
              <a:rPr lang="hu-HU" sz="2500" dirty="0" smtClean="0"/>
              <a:t>/</a:t>
            </a:r>
            <a:r>
              <a:rPr lang="hu-HU" sz="2500" dirty="0" err="1" smtClean="0"/>
              <a:t>citizens</a:t>
            </a:r>
            <a:r>
              <a:rPr lang="hu-HU" sz="2500" dirty="0" smtClean="0"/>
              <a:t> </a:t>
            </a:r>
          </a:p>
          <a:p>
            <a:r>
              <a:rPr lang="hu-HU" sz="2500" dirty="0" err="1" smtClean="0"/>
              <a:t>Timely</a:t>
            </a:r>
            <a:r>
              <a:rPr lang="hu-HU" sz="2500" dirty="0" smtClean="0"/>
              <a:t> </a:t>
            </a:r>
            <a:r>
              <a:rPr lang="hu-HU" sz="2500" dirty="0" err="1" smtClean="0"/>
              <a:t>procedures</a:t>
            </a:r>
            <a:endParaRPr lang="hu-HU" sz="2500" dirty="0" smtClean="0"/>
          </a:p>
          <a:p>
            <a:r>
              <a:rPr lang="hu-HU" sz="2500" dirty="0" err="1" smtClean="0"/>
              <a:t>Not</a:t>
            </a:r>
            <a:r>
              <a:rPr lang="hu-HU" sz="2500" dirty="0" smtClean="0"/>
              <a:t> </a:t>
            </a:r>
            <a:r>
              <a:rPr lang="hu-HU" sz="2500" dirty="0" err="1" smtClean="0"/>
              <a:t>prohibitively</a:t>
            </a:r>
            <a:r>
              <a:rPr lang="hu-HU" sz="2500" dirty="0" smtClean="0"/>
              <a:t> </a:t>
            </a:r>
            <a:r>
              <a:rPr lang="hu-HU" sz="2500" dirty="0" err="1" smtClean="0"/>
              <a:t>costly</a:t>
            </a:r>
            <a:r>
              <a:rPr lang="hu-HU" sz="2500" dirty="0" smtClean="0"/>
              <a:t> </a:t>
            </a:r>
            <a:r>
              <a:rPr lang="hu-HU" sz="2500" dirty="0" err="1" smtClean="0"/>
              <a:t>procedures</a:t>
            </a:r>
            <a:r>
              <a:rPr lang="hu-HU" sz="2500" dirty="0"/>
              <a:t>.</a:t>
            </a:r>
            <a:endParaRPr lang="en-GB" sz="2500" dirty="0"/>
          </a:p>
        </p:txBody>
      </p:sp>
    </p:spTree>
    <p:extLst>
      <p:ext uri="{BB962C8B-B14F-4D97-AF65-F5344CB8AC3E}">
        <p14:creationId xmlns:p14="http://schemas.microsoft.com/office/powerpoint/2010/main" val="483200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Functioning</a:t>
            </a:r>
            <a:r>
              <a:rPr lang="hu-HU" dirty="0"/>
              <a:t> of </a:t>
            </a:r>
            <a:r>
              <a:rPr lang="hu-HU" dirty="0" err="1"/>
              <a:t>the</a:t>
            </a:r>
            <a:r>
              <a:rPr lang="hu-HU" dirty="0"/>
              <a:t> </a:t>
            </a:r>
            <a:r>
              <a:rPr lang="hu-HU" dirty="0" err="1"/>
              <a:t>Aarhus</a:t>
            </a:r>
            <a:r>
              <a:rPr lang="hu-HU" dirty="0"/>
              <a:t> </a:t>
            </a:r>
            <a:r>
              <a:rPr lang="hu-HU" dirty="0" err="1"/>
              <a:t>Convention</a:t>
            </a:r>
            <a:endParaRPr lang="en-GB" dirty="0"/>
          </a:p>
        </p:txBody>
      </p:sp>
      <p:sp>
        <p:nvSpPr>
          <p:cNvPr id="3" name="Content Placeholder 2"/>
          <p:cNvSpPr>
            <a:spLocks noGrp="1"/>
          </p:cNvSpPr>
          <p:nvPr>
            <p:ph idx="1"/>
          </p:nvPr>
        </p:nvSpPr>
        <p:spPr/>
        <p:txBody>
          <a:bodyPr/>
          <a:lstStyle/>
          <a:p>
            <a:r>
              <a:rPr lang="en-GB" sz="2600" b="1" dirty="0"/>
              <a:t>Main definitions</a:t>
            </a:r>
          </a:p>
          <a:p>
            <a:r>
              <a:rPr lang="en-GB" sz="2600" b="1" dirty="0"/>
              <a:t>Environmental information:</a:t>
            </a:r>
          </a:p>
          <a:p>
            <a:r>
              <a:rPr lang="en-GB" sz="2600" dirty="0"/>
              <a:t>any information in written, visual, aural, electronic or any other material form on</a:t>
            </a:r>
          </a:p>
          <a:p>
            <a:r>
              <a:rPr lang="en-GB" sz="2600" dirty="0"/>
              <a:t>The state of elements of the environment</a:t>
            </a:r>
          </a:p>
          <a:p>
            <a:r>
              <a:rPr lang="en-GB" sz="2600" dirty="0"/>
              <a:t> Factors, such as substances, energy, noise and radiation, and activities or measures</a:t>
            </a:r>
          </a:p>
          <a:p>
            <a:r>
              <a:rPr lang="en-GB" sz="2600" dirty="0"/>
              <a:t> The state of human health and safety, conditions of human life, cultural sites and built structures</a:t>
            </a:r>
          </a:p>
          <a:p>
            <a:endParaRPr lang="en-GB" dirty="0"/>
          </a:p>
        </p:txBody>
      </p:sp>
    </p:spTree>
    <p:extLst>
      <p:ext uri="{BB962C8B-B14F-4D97-AF65-F5344CB8AC3E}">
        <p14:creationId xmlns:p14="http://schemas.microsoft.com/office/powerpoint/2010/main" val="3941292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Functioning</a:t>
            </a:r>
            <a:r>
              <a:rPr lang="hu-HU" dirty="0"/>
              <a:t> of </a:t>
            </a:r>
            <a:r>
              <a:rPr lang="hu-HU" dirty="0" err="1"/>
              <a:t>the</a:t>
            </a:r>
            <a:r>
              <a:rPr lang="hu-HU" dirty="0"/>
              <a:t> </a:t>
            </a:r>
            <a:r>
              <a:rPr lang="hu-HU" dirty="0" err="1"/>
              <a:t>Aarhus</a:t>
            </a:r>
            <a:r>
              <a:rPr lang="hu-HU" dirty="0"/>
              <a:t> </a:t>
            </a:r>
            <a:r>
              <a:rPr lang="hu-HU" dirty="0" err="1"/>
              <a:t>Convention</a:t>
            </a:r>
            <a:endParaRPr lang="en-GB" dirty="0"/>
          </a:p>
        </p:txBody>
      </p:sp>
      <p:sp>
        <p:nvSpPr>
          <p:cNvPr id="3" name="Content Placeholder 2"/>
          <p:cNvSpPr>
            <a:spLocks noGrp="1"/>
          </p:cNvSpPr>
          <p:nvPr>
            <p:ph idx="1"/>
          </p:nvPr>
        </p:nvSpPr>
        <p:spPr/>
        <p:txBody>
          <a:bodyPr/>
          <a:lstStyle/>
          <a:p>
            <a:r>
              <a:rPr lang="en-GB" sz="2600" b="1" dirty="0"/>
              <a:t>Main definitions:</a:t>
            </a:r>
          </a:p>
          <a:p>
            <a:r>
              <a:rPr lang="en-GB" sz="2600" b="1" dirty="0"/>
              <a:t>"The public concerned” </a:t>
            </a:r>
            <a:r>
              <a:rPr lang="en-GB" sz="2600" dirty="0"/>
              <a:t>means the public affected or likely to be affected by, or having an interest in, the environmental decision-making; for the purposes of this definition, non-governmental organizations promoting environmental protection and meeting any requirements under national law shall be </a:t>
            </a:r>
            <a:r>
              <a:rPr lang="en-GB" sz="2600" dirty="0" smtClean="0"/>
              <a:t>deemed </a:t>
            </a:r>
            <a:r>
              <a:rPr lang="en-GB" sz="2600" dirty="0"/>
              <a:t>to have an interest."</a:t>
            </a:r>
          </a:p>
          <a:p>
            <a:endParaRPr lang="en-GB" dirty="0"/>
          </a:p>
        </p:txBody>
      </p:sp>
    </p:spTree>
    <p:extLst>
      <p:ext uri="{BB962C8B-B14F-4D97-AF65-F5344CB8AC3E}">
        <p14:creationId xmlns:p14="http://schemas.microsoft.com/office/powerpoint/2010/main" val="1792263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Functioning</a:t>
            </a:r>
            <a:r>
              <a:rPr lang="hu-HU" dirty="0"/>
              <a:t> of </a:t>
            </a:r>
            <a:r>
              <a:rPr lang="hu-HU" dirty="0" err="1"/>
              <a:t>the</a:t>
            </a:r>
            <a:r>
              <a:rPr lang="hu-HU" dirty="0"/>
              <a:t> </a:t>
            </a:r>
            <a:r>
              <a:rPr lang="hu-HU" dirty="0" err="1"/>
              <a:t>Aarhus</a:t>
            </a:r>
            <a:r>
              <a:rPr lang="hu-HU" dirty="0"/>
              <a:t> </a:t>
            </a:r>
            <a:r>
              <a:rPr lang="hu-HU" dirty="0" err="1"/>
              <a:t>Convention</a:t>
            </a:r>
            <a:endParaRPr lang="en-GB" dirty="0"/>
          </a:p>
        </p:txBody>
      </p:sp>
      <p:sp>
        <p:nvSpPr>
          <p:cNvPr id="3" name="Content Placeholder 2"/>
          <p:cNvSpPr>
            <a:spLocks noGrp="1"/>
          </p:cNvSpPr>
          <p:nvPr>
            <p:ph idx="1"/>
          </p:nvPr>
        </p:nvSpPr>
        <p:spPr/>
        <p:txBody>
          <a:bodyPr/>
          <a:lstStyle/>
          <a:p>
            <a:r>
              <a:rPr lang="en-GB" sz="2600" b="1" dirty="0"/>
              <a:t>Main definitions:</a:t>
            </a:r>
          </a:p>
          <a:p>
            <a:r>
              <a:rPr lang="en-GB" sz="2600" b="1" dirty="0" smtClean="0"/>
              <a:t>"public </a:t>
            </a:r>
            <a:r>
              <a:rPr lang="hu-HU" sz="2600" b="1" dirty="0" err="1" smtClean="0"/>
              <a:t>authorities</a:t>
            </a:r>
            <a:r>
              <a:rPr lang="en-GB" sz="2600" b="1" dirty="0" smtClean="0"/>
              <a:t>”</a:t>
            </a:r>
            <a:endParaRPr lang="hu-HU" sz="2600" b="1" dirty="0" smtClean="0"/>
          </a:p>
          <a:p>
            <a:r>
              <a:rPr lang="hu-HU" sz="2600" dirty="0" err="1" smtClean="0"/>
              <a:t>Covering</a:t>
            </a:r>
            <a:r>
              <a:rPr lang="hu-HU" sz="2600" dirty="0" smtClean="0"/>
              <a:t>:</a:t>
            </a:r>
          </a:p>
          <a:p>
            <a:r>
              <a:rPr lang="hu-HU" sz="2600" dirty="0" smtClean="0"/>
              <a:t>- Public </a:t>
            </a:r>
            <a:r>
              <a:rPr lang="hu-HU" sz="2600" dirty="0" err="1" smtClean="0"/>
              <a:t>functions</a:t>
            </a:r>
            <a:r>
              <a:rPr lang="hu-HU" sz="2600" dirty="0" smtClean="0"/>
              <a:t>,</a:t>
            </a:r>
          </a:p>
          <a:p>
            <a:r>
              <a:rPr lang="hu-HU" sz="2600" dirty="0" smtClean="0"/>
              <a:t>- </a:t>
            </a:r>
            <a:r>
              <a:rPr lang="hu-HU" sz="2600" dirty="0" err="1" smtClean="0"/>
              <a:t>Emanation</a:t>
            </a:r>
            <a:r>
              <a:rPr lang="hu-HU" sz="2600" dirty="0" smtClean="0"/>
              <a:t> of </a:t>
            </a:r>
            <a:r>
              <a:rPr lang="hu-HU" sz="2600" dirty="0" err="1" smtClean="0"/>
              <a:t>state</a:t>
            </a:r>
            <a:endParaRPr lang="hu-HU" sz="2600" dirty="0" smtClean="0"/>
          </a:p>
          <a:p>
            <a:r>
              <a:rPr lang="hu-HU" sz="2600" dirty="0" smtClean="0"/>
              <a:t>- Main idea, </a:t>
            </a:r>
            <a:r>
              <a:rPr lang="hu-HU" sz="2600" dirty="0" err="1" smtClean="0"/>
              <a:t>those</a:t>
            </a:r>
            <a:r>
              <a:rPr lang="hu-HU" sz="2600" dirty="0" smtClean="0"/>
              <a:t> </a:t>
            </a:r>
            <a:r>
              <a:rPr lang="hu-HU" sz="2600" dirty="0" err="1" smtClean="0"/>
              <a:t>are</a:t>
            </a:r>
            <a:r>
              <a:rPr lang="hu-HU" sz="2600" dirty="0" smtClean="0"/>
              <a:t> </a:t>
            </a:r>
            <a:r>
              <a:rPr lang="hu-HU" sz="2600" dirty="0" err="1" smtClean="0"/>
              <a:t>covered</a:t>
            </a:r>
            <a:r>
              <a:rPr lang="hu-HU" sz="2600" dirty="0" smtClean="0"/>
              <a:t> </a:t>
            </a:r>
            <a:r>
              <a:rPr lang="hu-HU" sz="2600" dirty="0" err="1" smtClean="0"/>
              <a:t>who</a:t>
            </a:r>
            <a:r>
              <a:rPr lang="hu-HU" sz="2600" dirty="0"/>
              <a:t> </a:t>
            </a:r>
            <a:r>
              <a:rPr lang="hu-HU" sz="2600" dirty="0" smtClean="0"/>
              <a:t>de facto </a:t>
            </a:r>
            <a:r>
              <a:rPr lang="hu-HU" sz="2600" dirty="0" err="1" smtClean="0"/>
              <a:t>carry</a:t>
            </a:r>
            <a:r>
              <a:rPr lang="hu-HU" sz="2600" dirty="0" smtClean="0"/>
              <a:t> out </a:t>
            </a:r>
            <a:r>
              <a:rPr lang="hu-HU" sz="2600" dirty="0" err="1" smtClean="0"/>
              <a:t>public</a:t>
            </a:r>
            <a:r>
              <a:rPr lang="hu-HU" sz="2600" dirty="0" smtClean="0"/>
              <a:t> </a:t>
            </a:r>
            <a:r>
              <a:rPr lang="hu-HU" sz="2600" dirty="0" err="1" smtClean="0"/>
              <a:t>functions</a:t>
            </a:r>
            <a:r>
              <a:rPr lang="hu-HU" sz="2600" dirty="0" smtClean="0"/>
              <a:t> </a:t>
            </a:r>
            <a:r>
              <a:rPr lang="hu-HU" sz="2600" dirty="0" err="1" smtClean="0"/>
              <a:t>even</a:t>
            </a:r>
            <a:r>
              <a:rPr lang="hu-HU" sz="2600" dirty="0" smtClean="0"/>
              <a:t> </a:t>
            </a:r>
            <a:r>
              <a:rPr lang="hu-HU" sz="2600" dirty="0" err="1" smtClean="0"/>
              <a:t>if</a:t>
            </a:r>
            <a:r>
              <a:rPr lang="hu-HU" sz="2600" dirty="0" smtClean="0"/>
              <a:t> </a:t>
            </a:r>
            <a:r>
              <a:rPr lang="hu-HU" sz="2600" dirty="0" err="1" smtClean="0"/>
              <a:t>private</a:t>
            </a:r>
            <a:r>
              <a:rPr lang="hu-HU" sz="2600" dirty="0" smtClean="0"/>
              <a:t> </a:t>
            </a:r>
            <a:r>
              <a:rPr lang="hu-HU" sz="2600" dirty="0" err="1" smtClean="0"/>
              <a:t>entities</a:t>
            </a:r>
            <a:endParaRPr lang="en-GB" sz="2600" dirty="0"/>
          </a:p>
          <a:p>
            <a:endParaRPr lang="en-GB" dirty="0"/>
          </a:p>
        </p:txBody>
      </p:sp>
    </p:spTree>
    <p:extLst>
      <p:ext uri="{BB962C8B-B14F-4D97-AF65-F5344CB8AC3E}">
        <p14:creationId xmlns:p14="http://schemas.microsoft.com/office/powerpoint/2010/main" val="2302147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Functioning</a:t>
            </a:r>
            <a:r>
              <a:rPr lang="hu-HU" dirty="0"/>
              <a:t> of </a:t>
            </a:r>
            <a:r>
              <a:rPr lang="hu-HU" dirty="0" err="1"/>
              <a:t>the</a:t>
            </a:r>
            <a:r>
              <a:rPr lang="hu-HU" dirty="0"/>
              <a:t> </a:t>
            </a:r>
            <a:r>
              <a:rPr lang="hu-HU" dirty="0" err="1"/>
              <a:t>Aarhus</a:t>
            </a:r>
            <a:r>
              <a:rPr lang="hu-HU" dirty="0"/>
              <a:t> </a:t>
            </a:r>
            <a:r>
              <a:rPr lang="hu-HU" dirty="0" err="1"/>
              <a:t>Convention</a:t>
            </a:r>
            <a:endParaRPr lang="en-GB" dirty="0"/>
          </a:p>
        </p:txBody>
      </p:sp>
      <p:sp>
        <p:nvSpPr>
          <p:cNvPr id="3" name="Content Placeholder 2"/>
          <p:cNvSpPr>
            <a:spLocks noGrp="1"/>
          </p:cNvSpPr>
          <p:nvPr>
            <p:ph idx="1"/>
          </p:nvPr>
        </p:nvSpPr>
        <p:spPr/>
        <p:txBody>
          <a:bodyPr/>
          <a:lstStyle/>
          <a:p>
            <a:r>
              <a:rPr lang="en-GB" sz="2900" b="1" dirty="0"/>
              <a:t>The Aarhus Convention and access to justice</a:t>
            </a:r>
          </a:p>
          <a:p>
            <a:r>
              <a:rPr lang="en-GB" sz="2900" b="1" dirty="0"/>
              <a:t>Article 9 (1), (2), (3), (4), (5)</a:t>
            </a:r>
          </a:p>
          <a:p>
            <a:r>
              <a:rPr lang="en-GB" sz="2900" b="1" dirty="0"/>
              <a:t>Access to justice covering access to info, participation and general environmental topics</a:t>
            </a:r>
          </a:p>
          <a:p>
            <a:endParaRPr lang="en-GB" dirty="0"/>
          </a:p>
        </p:txBody>
      </p:sp>
    </p:spTree>
    <p:extLst>
      <p:ext uri="{BB962C8B-B14F-4D97-AF65-F5344CB8AC3E}">
        <p14:creationId xmlns:p14="http://schemas.microsoft.com/office/powerpoint/2010/main" val="4267995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Functioning</a:t>
            </a:r>
            <a:r>
              <a:rPr lang="hu-HU" dirty="0"/>
              <a:t> of </a:t>
            </a:r>
            <a:r>
              <a:rPr lang="hu-HU" dirty="0" err="1"/>
              <a:t>the</a:t>
            </a:r>
            <a:r>
              <a:rPr lang="hu-HU" dirty="0"/>
              <a:t> </a:t>
            </a:r>
            <a:r>
              <a:rPr lang="hu-HU" dirty="0" err="1"/>
              <a:t>Aarhus</a:t>
            </a:r>
            <a:r>
              <a:rPr lang="hu-HU" dirty="0"/>
              <a:t> </a:t>
            </a:r>
            <a:r>
              <a:rPr lang="hu-HU" dirty="0" err="1"/>
              <a:t>Convention</a:t>
            </a:r>
            <a:endParaRPr lang="en-GB" dirty="0"/>
          </a:p>
        </p:txBody>
      </p:sp>
      <p:sp>
        <p:nvSpPr>
          <p:cNvPr id="3" name="Content Placeholder 2"/>
          <p:cNvSpPr>
            <a:spLocks noGrp="1"/>
          </p:cNvSpPr>
          <p:nvPr>
            <p:ph idx="1"/>
          </p:nvPr>
        </p:nvSpPr>
        <p:spPr/>
        <p:txBody>
          <a:bodyPr/>
          <a:lstStyle/>
          <a:p>
            <a:pPr lvl="0">
              <a:buClr>
                <a:srgbClr val="69AE00"/>
              </a:buClr>
              <a:buNone/>
            </a:pPr>
            <a:r>
              <a:rPr lang="hu-HU" sz="2800" b="1" dirty="0" err="1"/>
              <a:t>Article</a:t>
            </a:r>
            <a:r>
              <a:rPr lang="hu-HU" sz="2800" b="1" dirty="0"/>
              <a:t> 9(2) </a:t>
            </a:r>
            <a:r>
              <a:rPr lang="hu-HU" sz="2800" b="1" dirty="0" err="1"/>
              <a:t>requires</a:t>
            </a:r>
            <a:r>
              <a:rPr lang="hu-HU" sz="2800" b="1" dirty="0"/>
              <a:t> </a:t>
            </a:r>
            <a:r>
              <a:rPr lang="hu-HU" sz="2800" b="1" dirty="0" err="1"/>
              <a:t>review</a:t>
            </a:r>
            <a:r>
              <a:rPr lang="hu-HU" sz="2800" b="1" dirty="0"/>
              <a:t> of </a:t>
            </a:r>
            <a:endParaRPr lang="hu-HU" sz="2800" b="1" dirty="0" smtClean="0"/>
          </a:p>
          <a:p>
            <a:pPr lvl="0">
              <a:buClr>
                <a:srgbClr val="69AE00"/>
              </a:buClr>
              <a:buNone/>
            </a:pPr>
            <a:r>
              <a:rPr lang="hu-HU" sz="2800" b="1" dirty="0" smtClean="0"/>
              <a:t>-   </a:t>
            </a:r>
            <a:r>
              <a:rPr lang="hu-HU" sz="2800" dirty="0" err="1" smtClean="0"/>
              <a:t>substantive</a:t>
            </a:r>
            <a:r>
              <a:rPr lang="hu-HU" sz="2800" dirty="0" smtClean="0"/>
              <a:t> </a:t>
            </a:r>
            <a:r>
              <a:rPr lang="hu-HU" sz="2800" dirty="0"/>
              <a:t>and </a:t>
            </a:r>
            <a:r>
              <a:rPr lang="hu-HU" sz="2800" dirty="0" err="1"/>
              <a:t>procedural</a:t>
            </a:r>
            <a:r>
              <a:rPr lang="hu-HU" sz="2800" dirty="0"/>
              <a:t> </a:t>
            </a:r>
            <a:r>
              <a:rPr lang="hu-HU" sz="2800" dirty="0" err="1"/>
              <a:t>legality</a:t>
            </a:r>
            <a:r>
              <a:rPr lang="hu-HU" sz="2800" dirty="0"/>
              <a:t> </a:t>
            </a:r>
            <a:r>
              <a:rPr lang="hu-HU" sz="2800" dirty="0" err="1"/>
              <a:t>within</a:t>
            </a:r>
            <a:r>
              <a:rPr lang="hu-HU" sz="2800" dirty="0"/>
              <a:t> a </a:t>
            </a:r>
            <a:r>
              <a:rPr lang="hu-HU" sz="2800" dirty="0" err="1"/>
              <a:t>participation</a:t>
            </a:r>
            <a:r>
              <a:rPr lang="hu-HU" sz="2800" dirty="0"/>
              <a:t> </a:t>
            </a:r>
            <a:r>
              <a:rPr lang="hu-HU" sz="2800" dirty="0" err="1"/>
              <a:t>context</a:t>
            </a:r>
            <a:r>
              <a:rPr lang="hu-HU" sz="2800" dirty="0"/>
              <a:t> </a:t>
            </a:r>
            <a:r>
              <a:rPr lang="hu-HU" sz="2800" dirty="0" err="1"/>
              <a:t>for</a:t>
            </a:r>
            <a:r>
              <a:rPr lang="hu-HU" sz="2800" dirty="0"/>
              <a:t> </a:t>
            </a:r>
          </a:p>
          <a:p>
            <a:pPr lvl="0">
              <a:buClr>
                <a:srgbClr val="69AE00"/>
              </a:buClr>
              <a:buFontTx/>
              <a:buChar char="-"/>
            </a:pPr>
            <a:r>
              <a:rPr lang="hu-HU" sz="2800" dirty="0" err="1"/>
              <a:t>Individuals</a:t>
            </a:r>
            <a:r>
              <a:rPr lang="hu-HU" sz="2800" dirty="0"/>
              <a:t> with a </a:t>
            </a:r>
            <a:r>
              <a:rPr lang="hu-HU" sz="2800" dirty="0" err="1"/>
              <a:t>sufficient</a:t>
            </a:r>
            <a:r>
              <a:rPr lang="hu-HU" sz="2800" dirty="0"/>
              <a:t> interest </a:t>
            </a:r>
            <a:r>
              <a:rPr lang="hu-HU" sz="2800" dirty="0" err="1"/>
              <a:t>or</a:t>
            </a:r>
            <a:r>
              <a:rPr lang="hu-HU" sz="2800" dirty="0"/>
              <a:t> </a:t>
            </a:r>
            <a:r>
              <a:rPr lang="hu-HU" sz="2800" dirty="0" err="1"/>
              <a:t>whose</a:t>
            </a:r>
            <a:r>
              <a:rPr lang="hu-HU" sz="2800" dirty="0"/>
              <a:t> </a:t>
            </a:r>
            <a:r>
              <a:rPr lang="hu-HU" sz="2800" dirty="0" err="1"/>
              <a:t>rights</a:t>
            </a:r>
            <a:r>
              <a:rPr lang="hu-HU" sz="2800" dirty="0"/>
              <a:t> </a:t>
            </a:r>
            <a:r>
              <a:rPr lang="hu-HU" sz="2800" dirty="0" err="1"/>
              <a:t>are</a:t>
            </a:r>
            <a:r>
              <a:rPr lang="hu-HU" sz="2800" dirty="0"/>
              <a:t> </a:t>
            </a:r>
            <a:r>
              <a:rPr lang="hu-HU" sz="2800" dirty="0" err="1"/>
              <a:t>impaired</a:t>
            </a:r>
            <a:endParaRPr lang="hu-HU" sz="2800" dirty="0"/>
          </a:p>
          <a:p>
            <a:pPr lvl="0">
              <a:buClr>
                <a:srgbClr val="69AE00"/>
              </a:buClr>
              <a:buFontTx/>
              <a:buChar char="-"/>
            </a:pPr>
            <a:r>
              <a:rPr lang="hu-HU" sz="2800" dirty="0" err="1"/>
              <a:t>Priviliged</a:t>
            </a:r>
            <a:r>
              <a:rPr lang="hu-HU" sz="2800" dirty="0"/>
              <a:t> status </a:t>
            </a:r>
            <a:r>
              <a:rPr lang="hu-HU" sz="2800" dirty="0" err="1"/>
              <a:t>for</a:t>
            </a:r>
            <a:r>
              <a:rPr lang="hu-HU" sz="2800" dirty="0"/>
              <a:t> </a:t>
            </a:r>
            <a:r>
              <a:rPr lang="hu-HU" sz="2800" dirty="0" err="1"/>
              <a:t>non-governmental</a:t>
            </a:r>
            <a:r>
              <a:rPr lang="hu-HU" sz="2800" dirty="0"/>
              <a:t> </a:t>
            </a:r>
            <a:r>
              <a:rPr lang="hu-HU" sz="2800" dirty="0" err="1"/>
              <a:t>organisations</a:t>
            </a:r>
            <a:r>
              <a:rPr lang="hu-HU" sz="2800" dirty="0"/>
              <a:t> </a:t>
            </a:r>
            <a:r>
              <a:rPr lang="hu-HU" sz="2800" dirty="0" err="1"/>
              <a:t>protecting</a:t>
            </a:r>
            <a:r>
              <a:rPr lang="hu-HU" sz="2800" dirty="0"/>
              <a:t> environmental </a:t>
            </a:r>
            <a:r>
              <a:rPr lang="hu-HU" sz="2800" dirty="0" err="1"/>
              <a:t>interests</a:t>
            </a:r>
            <a:endParaRPr lang="hu-HU" sz="2800" dirty="0"/>
          </a:p>
          <a:p>
            <a:endParaRPr lang="en-GB" dirty="0"/>
          </a:p>
        </p:txBody>
      </p:sp>
    </p:spTree>
    <p:extLst>
      <p:ext uri="{BB962C8B-B14F-4D97-AF65-F5344CB8AC3E}">
        <p14:creationId xmlns:p14="http://schemas.microsoft.com/office/powerpoint/2010/main" val="24850896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Functioning</a:t>
            </a:r>
            <a:r>
              <a:rPr lang="hu-HU" dirty="0"/>
              <a:t> of </a:t>
            </a:r>
            <a:r>
              <a:rPr lang="hu-HU" dirty="0" err="1"/>
              <a:t>the</a:t>
            </a:r>
            <a:r>
              <a:rPr lang="hu-HU" dirty="0"/>
              <a:t> </a:t>
            </a:r>
            <a:r>
              <a:rPr lang="hu-HU" dirty="0" err="1"/>
              <a:t>Aarhus</a:t>
            </a:r>
            <a:r>
              <a:rPr lang="hu-HU" dirty="0"/>
              <a:t> </a:t>
            </a:r>
            <a:r>
              <a:rPr lang="hu-HU" dirty="0" err="1"/>
              <a:t>Convention</a:t>
            </a:r>
            <a:endParaRPr lang="en-GB" dirty="0"/>
          </a:p>
        </p:txBody>
      </p:sp>
      <p:sp>
        <p:nvSpPr>
          <p:cNvPr id="3" name="Content Placeholder 2"/>
          <p:cNvSpPr>
            <a:spLocks noGrp="1"/>
          </p:cNvSpPr>
          <p:nvPr>
            <p:ph idx="1"/>
          </p:nvPr>
        </p:nvSpPr>
        <p:spPr/>
        <p:txBody>
          <a:bodyPr/>
          <a:lstStyle/>
          <a:p>
            <a:pPr marL="0" lvl="0" indent="0" fontAlgn="auto">
              <a:spcAft>
                <a:spcPts val="0"/>
              </a:spcAft>
              <a:buClr>
                <a:srgbClr val="69AE00"/>
              </a:buClr>
              <a:buNone/>
              <a:defRPr/>
            </a:pPr>
            <a:r>
              <a:rPr lang="hu-HU" sz="2800" b="1" dirty="0"/>
              <a:t>Art 9 (3) </a:t>
            </a:r>
            <a:r>
              <a:rPr lang="hu-HU" sz="2800" b="1" dirty="0" err="1"/>
              <a:t>incorporates</a:t>
            </a:r>
            <a:r>
              <a:rPr lang="hu-HU" sz="2800" b="1" dirty="0"/>
              <a:t> </a:t>
            </a:r>
            <a:r>
              <a:rPr lang="hu-HU" sz="2800" b="1" dirty="0" err="1"/>
              <a:t>in</a:t>
            </a:r>
            <a:r>
              <a:rPr lang="hu-HU" sz="2800" b="1" dirty="0"/>
              <a:t> </a:t>
            </a:r>
            <a:r>
              <a:rPr lang="hu-HU" sz="2800" b="1" dirty="0" err="1"/>
              <a:t>the</a:t>
            </a:r>
            <a:r>
              <a:rPr lang="hu-HU" sz="2800" b="1" dirty="0"/>
              <a:t> </a:t>
            </a:r>
            <a:r>
              <a:rPr lang="hu-HU" sz="2800" b="1" dirty="0" err="1"/>
              <a:t>area</a:t>
            </a:r>
            <a:r>
              <a:rPr lang="hu-HU" sz="2800" b="1" dirty="0"/>
              <a:t> of air </a:t>
            </a:r>
            <a:r>
              <a:rPr lang="hu-HU" sz="2800" b="1" dirty="0" err="1"/>
              <a:t>quality</a:t>
            </a:r>
            <a:r>
              <a:rPr lang="hu-HU" sz="2800" b="1" dirty="0"/>
              <a:t>, </a:t>
            </a:r>
            <a:r>
              <a:rPr lang="hu-HU" sz="2800" b="1" dirty="0" err="1"/>
              <a:t>water</a:t>
            </a:r>
            <a:r>
              <a:rPr lang="hu-HU" sz="2800" b="1" dirty="0"/>
              <a:t>, </a:t>
            </a:r>
            <a:r>
              <a:rPr lang="hu-HU" sz="2800" b="1" dirty="0" err="1"/>
              <a:t>nature</a:t>
            </a:r>
            <a:r>
              <a:rPr lang="hu-HU" sz="2800" b="1" dirty="0"/>
              <a:t> </a:t>
            </a:r>
            <a:r>
              <a:rPr lang="hu-HU" sz="2800" b="1" dirty="0" err="1"/>
              <a:t>cases</a:t>
            </a:r>
            <a:r>
              <a:rPr lang="hu-HU" sz="2800" b="1" dirty="0"/>
              <a:t> </a:t>
            </a:r>
            <a:r>
              <a:rPr lang="hu-HU" sz="2800" b="1" dirty="0" err="1"/>
              <a:t>involving</a:t>
            </a:r>
            <a:r>
              <a:rPr lang="hu-HU" sz="2800" b="1" dirty="0"/>
              <a:t> </a:t>
            </a:r>
            <a:r>
              <a:rPr lang="hu-HU" sz="2800" b="1" dirty="0" err="1"/>
              <a:t>acts</a:t>
            </a:r>
            <a:r>
              <a:rPr lang="hu-HU" sz="2800" b="1" dirty="0"/>
              <a:t> and </a:t>
            </a:r>
            <a:r>
              <a:rPr lang="hu-HU" sz="2800" b="1" dirty="0" err="1" smtClean="0"/>
              <a:t>omissions</a:t>
            </a:r>
            <a:endParaRPr lang="hu-HU" sz="2800" b="1" dirty="0" smtClean="0"/>
          </a:p>
          <a:p>
            <a:pPr marL="0" lvl="0" indent="0" fontAlgn="auto">
              <a:spcAft>
                <a:spcPts val="0"/>
              </a:spcAft>
              <a:buClr>
                <a:srgbClr val="69AE00"/>
              </a:buClr>
              <a:buNone/>
              <a:defRPr/>
            </a:pPr>
            <a:r>
              <a:rPr lang="hu-HU" sz="2800" b="1" dirty="0" err="1" smtClean="0"/>
              <a:t>Scope</a:t>
            </a:r>
            <a:r>
              <a:rPr lang="hu-HU" sz="2800" b="1" dirty="0" smtClean="0"/>
              <a:t>: </a:t>
            </a:r>
            <a:r>
              <a:rPr lang="hu-HU" sz="2800" dirty="0" err="1" smtClean="0"/>
              <a:t>anything</a:t>
            </a:r>
            <a:r>
              <a:rPr lang="hu-HU" sz="2800" dirty="0" smtClean="0"/>
              <a:t> </a:t>
            </a:r>
            <a:r>
              <a:rPr lang="hu-HU" sz="2800" dirty="0" err="1" smtClean="0"/>
              <a:t>apart</a:t>
            </a:r>
            <a:r>
              <a:rPr lang="hu-HU" sz="2800" dirty="0" smtClean="0"/>
              <a:t> </a:t>
            </a:r>
            <a:r>
              <a:rPr lang="hu-HU" sz="2800" dirty="0" err="1" smtClean="0"/>
              <a:t>from</a:t>
            </a:r>
            <a:r>
              <a:rPr lang="hu-HU" sz="2800" dirty="0"/>
              <a:t> </a:t>
            </a:r>
            <a:r>
              <a:rPr lang="hu-HU" sz="2800" dirty="0" err="1" smtClean="0"/>
              <a:t>information</a:t>
            </a:r>
            <a:r>
              <a:rPr lang="hu-HU" sz="2800" dirty="0" smtClean="0"/>
              <a:t> and </a:t>
            </a:r>
            <a:r>
              <a:rPr lang="hu-HU" sz="2800" dirty="0" err="1" smtClean="0"/>
              <a:t>public</a:t>
            </a:r>
            <a:r>
              <a:rPr lang="hu-HU" sz="2800" dirty="0" smtClean="0"/>
              <a:t> </a:t>
            </a:r>
            <a:r>
              <a:rPr lang="hu-HU" sz="2800" dirty="0" err="1" smtClean="0"/>
              <a:t>participation</a:t>
            </a:r>
            <a:r>
              <a:rPr lang="hu-HU" sz="2800" dirty="0" smtClean="0"/>
              <a:t> </a:t>
            </a:r>
            <a:r>
              <a:rPr lang="hu-HU" sz="2800" dirty="0" err="1" smtClean="0"/>
              <a:t>as</a:t>
            </a:r>
            <a:r>
              <a:rPr lang="hu-HU" sz="2800" dirty="0" smtClean="0"/>
              <a:t> </a:t>
            </a:r>
            <a:r>
              <a:rPr lang="hu-HU" sz="2800" dirty="0" err="1" smtClean="0"/>
              <a:t>regards</a:t>
            </a:r>
            <a:r>
              <a:rPr lang="hu-HU" sz="2800" dirty="0" smtClean="0"/>
              <a:t> </a:t>
            </a:r>
            <a:r>
              <a:rPr lang="hu-HU" sz="2800" dirty="0" err="1" smtClean="0"/>
              <a:t>decisions</a:t>
            </a:r>
            <a:r>
              <a:rPr lang="hu-HU" sz="2800" dirty="0" smtClean="0"/>
              <a:t> </a:t>
            </a:r>
            <a:r>
              <a:rPr lang="hu-HU" sz="2800" dirty="0" err="1" smtClean="0"/>
              <a:t>and</a:t>
            </a:r>
            <a:r>
              <a:rPr lang="hu-HU" sz="2800" dirty="0" smtClean="0"/>
              <a:t> </a:t>
            </a:r>
            <a:r>
              <a:rPr lang="hu-HU" sz="2800" dirty="0" err="1" smtClean="0"/>
              <a:t>omissions</a:t>
            </a:r>
            <a:endParaRPr lang="hu-HU" sz="2800" dirty="0"/>
          </a:p>
          <a:p>
            <a:pPr marL="0" lvl="0" indent="0" fontAlgn="auto">
              <a:spcAft>
                <a:spcPts val="0"/>
              </a:spcAft>
              <a:buClr>
                <a:srgbClr val="69AE00"/>
              </a:buClr>
              <a:buNone/>
              <a:defRPr/>
            </a:pPr>
            <a:r>
              <a:rPr lang="hu-HU" sz="2800" b="1" dirty="0" smtClean="0"/>
              <a:t>Standing: </a:t>
            </a:r>
            <a:r>
              <a:rPr lang="hu-HU" sz="2800" dirty="0" err="1"/>
              <a:t>for</a:t>
            </a:r>
            <a:r>
              <a:rPr lang="hu-HU" sz="2800" dirty="0"/>
              <a:t> </a:t>
            </a:r>
            <a:r>
              <a:rPr lang="hu-HU" sz="2800" dirty="0" err="1"/>
              <a:t>citizens</a:t>
            </a:r>
            <a:r>
              <a:rPr lang="hu-HU" sz="2800" dirty="0"/>
              <a:t> and </a:t>
            </a:r>
            <a:r>
              <a:rPr lang="hu-HU" sz="2800" dirty="0" err="1"/>
              <a:t>eNGOs</a:t>
            </a:r>
            <a:endParaRPr lang="hu-HU" sz="2800" dirty="0"/>
          </a:p>
          <a:p>
            <a:pPr marL="0" lvl="0" indent="0" fontAlgn="auto">
              <a:spcAft>
                <a:spcPts val="0"/>
              </a:spcAft>
              <a:buClr>
                <a:srgbClr val="69AE00"/>
              </a:buClr>
              <a:buNone/>
              <a:defRPr/>
            </a:pPr>
            <a:r>
              <a:rPr lang="hu-HU" sz="2800" b="1" dirty="0" err="1"/>
              <a:t>That</a:t>
            </a:r>
            <a:r>
              <a:rPr lang="hu-HU" sz="2800" b="1" dirty="0"/>
              <a:t> is: </a:t>
            </a:r>
            <a:r>
              <a:rPr lang="hu-HU" sz="2800" dirty="0" err="1"/>
              <a:t>members</a:t>
            </a:r>
            <a:r>
              <a:rPr lang="hu-HU" sz="2800" dirty="0"/>
              <a:t> of </a:t>
            </a:r>
            <a:r>
              <a:rPr lang="hu-HU" sz="2800" dirty="0" err="1"/>
              <a:t>the</a:t>
            </a:r>
            <a:r>
              <a:rPr lang="hu-HU" sz="2800" dirty="0"/>
              <a:t> </a:t>
            </a:r>
            <a:r>
              <a:rPr lang="hu-HU" sz="2800" dirty="0" err="1"/>
              <a:t>public</a:t>
            </a:r>
            <a:endParaRPr lang="hu-HU" sz="2800" dirty="0"/>
          </a:p>
          <a:p>
            <a:endParaRPr lang="en-GB" dirty="0"/>
          </a:p>
        </p:txBody>
      </p:sp>
    </p:spTree>
    <p:extLst>
      <p:ext uri="{BB962C8B-B14F-4D97-AF65-F5344CB8AC3E}">
        <p14:creationId xmlns:p14="http://schemas.microsoft.com/office/powerpoint/2010/main" val="3166868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Functioning</a:t>
            </a:r>
            <a:r>
              <a:rPr lang="hu-HU" dirty="0"/>
              <a:t> of </a:t>
            </a:r>
            <a:r>
              <a:rPr lang="hu-HU" dirty="0" err="1"/>
              <a:t>the</a:t>
            </a:r>
            <a:r>
              <a:rPr lang="hu-HU" dirty="0"/>
              <a:t> </a:t>
            </a:r>
            <a:r>
              <a:rPr lang="hu-HU" dirty="0" err="1"/>
              <a:t>Aarhus</a:t>
            </a:r>
            <a:r>
              <a:rPr lang="hu-HU" dirty="0"/>
              <a:t> </a:t>
            </a:r>
            <a:r>
              <a:rPr lang="hu-HU" dirty="0" err="1"/>
              <a:t>Convention</a:t>
            </a:r>
            <a:endParaRPr lang="en-GB" dirty="0"/>
          </a:p>
        </p:txBody>
      </p:sp>
      <p:sp>
        <p:nvSpPr>
          <p:cNvPr id="3" name="Content Placeholder 2"/>
          <p:cNvSpPr>
            <a:spLocks noGrp="1"/>
          </p:cNvSpPr>
          <p:nvPr>
            <p:ph idx="1"/>
          </p:nvPr>
        </p:nvSpPr>
        <p:spPr/>
        <p:txBody>
          <a:bodyPr/>
          <a:lstStyle/>
          <a:p>
            <a:pPr marL="0" lvl="0" indent="0" fontAlgn="auto">
              <a:spcAft>
                <a:spcPts val="0"/>
              </a:spcAft>
              <a:buClr>
                <a:srgbClr val="69AE00"/>
              </a:buClr>
              <a:buNone/>
              <a:defRPr/>
            </a:pPr>
            <a:r>
              <a:rPr lang="hu-HU" sz="2100" b="1" dirty="0" err="1">
                <a:latin typeface="Lucida Sans Unicode" pitchFamily="34" charset="0"/>
                <a:ea typeface="ＭＳ Ｐゴシック" pitchFamily="-1" charset="-128"/>
                <a:cs typeface="Lucida Sans Unicode" pitchFamily="34" charset="0"/>
              </a:rPr>
              <a:t>Article</a:t>
            </a:r>
            <a:r>
              <a:rPr lang="hu-HU" sz="2100" b="1" dirty="0">
                <a:latin typeface="Lucida Sans Unicode" pitchFamily="34" charset="0"/>
                <a:ea typeface="ＭＳ Ｐゴシック" pitchFamily="-1" charset="-128"/>
                <a:cs typeface="Lucida Sans Unicode" pitchFamily="34" charset="0"/>
              </a:rPr>
              <a:t> 9(4)</a:t>
            </a:r>
            <a:r>
              <a:rPr lang="hu-HU" sz="2100" dirty="0">
                <a:latin typeface="Lucida Sans Unicode" pitchFamily="34" charset="0"/>
                <a:ea typeface="ＭＳ Ｐゴシック" pitchFamily="-1" charset="-128"/>
                <a:cs typeface="Lucida Sans Unicode" pitchFamily="34" charset="0"/>
              </a:rPr>
              <a:t> </a:t>
            </a:r>
            <a:r>
              <a:rPr lang="hu-HU" sz="2100" dirty="0" err="1">
                <a:latin typeface="Lucida Sans Unicode" pitchFamily="34" charset="0"/>
                <a:ea typeface="ＭＳ Ｐゴシック" pitchFamily="-1" charset="-128"/>
                <a:cs typeface="Lucida Sans Unicode" pitchFamily="34" charset="0"/>
              </a:rPr>
              <a:t>covers</a:t>
            </a:r>
            <a:r>
              <a:rPr lang="hu-HU" sz="2100" dirty="0">
                <a:latin typeface="Lucida Sans Unicode" pitchFamily="34" charset="0"/>
                <a:ea typeface="ＭＳ Ｐゴシック" pitchFamily="-1" charset="-128"/>
                <a:cs typeface="Lucida Sans Unicode" pitchFamily="34" charset="0"/>
              </a:rPr>
              <a:t> </a:t>
            </a:r>
            <a:r>
              <a:rPr lang="hu-HU" sz="2100" dirty="0" err="1">
                <a:latin typeface="Lucida Sans Unicode" pitchFamily="34" charset="0"/>
                <a:ea typeface="ＭＳ Ｐゴシック" pitchFamily="-1" charset="-128"/>
                <a:cs typeface="Lucida Sans Unicode" pitchFamily="34" charset="0"/>
              </a:rPr>
              <a:t>the</a:t>
            </a:r>
            <a:r>
              <a:rPr lang="hu-HU" sz="2100" dirty="0">
                <a:latin typeface="Lucida Sans Unicode" pitchFamily="34" charset="0"/>
                <a:ea typeface="ＭＳ Ｐゴシック" pitchFamily="-1" charset="-128"/>
                <a:cs typeface="Lucida Sans Unicode" pitchFamily="34" charset="0"/>
              </a:rPr>
              <a:t> </a:t>
            </a:r>
            <a:r>
              <a:rPr lang="hu-HU" sz="2100" dirty="0" err="1">
                <a:latin typeface="Lucida Sans Unicode" pitchFamily="34" charset="0"/>
                <a:ea typeface="ＭＳ Ｐゴシック" pitchFamily="-1" charset="-128"/>
                <a:cs typeface="Lucida Sans Unicode" pitchFamily="34" charset="0"/>
              </a:rPr>
              <a:t>aforementioned</a:t>
            </a:r>
            <a:r>
              <a:rPr lang="hu-HU" sz="2100" dirty="0">
                <a:latin typeface="Lucida Sans Unicode" pitchFamily="34" charset="0"/>
                <a:ea typeface="ＭＳ Ｐゴシック" pitchFamily="-1" charset="-128"/>
                <a:cs typeface="Lucida Sans Unicode" pitchFamily="34" charset="0"/>
              </a:rPr>
              <a:t> </a:t>
            </a:r>
            <a:r>
              <a:rPr lang="hu-HU" sz="2100" dirty="0" err="1">
                <a:latin typeface="Lucida Sans Unicode" pitchFamily="34" charset="0"/>
                <a:ea typeface="ＭＳ Ｐゴシック" pitchFamily="-1" charset="-128"/>
                <a:cs typeface="Lucida Sans Unicode" pitchFamily="34" charset="0"/>
              </a:rPr>
              <a:t>articles</a:t>
            </a:r>
            <a:r>
              <a:rPr lang="hu-HU" sz="2100" dirty="0">
                <a:latin typeface="Lucida Sans Unicode" pitchFamily="34" charset="0"/>
                <a:ea typeface="ＭＳ Ｐゴシック" pitchFamily="-1" charset="-128"/>
                <a:cs typeface="Lucida Sans Unicode" pitchFamily="34" charset="0"/>
              </a:rPr>
              <a:t> and </a:t>
            </a:r>
            <a:r>
              <a:rPr lang="hu-HU" sz="2100" dirty="0" err="1">
                <a:latin typeface="Lucida Sans Unicode" pitchFamily="34" charset="0"/>
                <a:ea typeface="ＭＳ Ｐゴシック" pitchFamily="-1" charset="-128"/>
                <a:cs typeface="Lucida Sans Unicode" pitchFamily="34" charset="0"/>
              </a:rPr>
              <a:t>requires</a:t>
            </a:r>
            <a:r>
              <a:rPr lang="hu-HU" sz="2100" dirty="0">
                <a:latin typeface="Lucida Sans Unicode" pitchFamily="34" charset="0"/>
                <a:ea typeface="ＭＳ Ｐゴシック" pitchFamily="-1" charset="-128"/>
                <a:cs typeface="Lucida Sans Unicode" pitchFamily="34" charset="0"/>
              </a:rPr>
              <a:t> </a:t>
            </a:r>
            <a:r>
              <a:rPr lang="hu-HU" sz="2100" dirty="0" err="1">
                <a:latin typeface="Lucida Sans Unicode" pitchFamily="34" charset="0"/>
                <a:ea typeface="ＭＳ Ｐゴシック" pitchFamily="-1" charset="-128"/>
                <a:cs typeface="Lucida Sans Unicode" pitchFamily="34" charset="0"/>
              </a:rPr>
              <a:t>procedural</a:t>
            </a:r>
            <a:r>
              <a:rPr lang="hu-HU" sz="2100" dirty="0">
                <a:latin typeface="Lucida Sans Unicode" pitchFamily="34" charset="0"/>
                <a:ea typeface="ＭＳ Ｐゴシック" pitchFamily="-1" charset="-128"/>
                <a:cs typeface="Lucida Sans Unicode" pitchFamily="34" charset="0"/>
              </a:rPr>
              <a:t> </a:t>
            </a:r>
            <a:r>
              <a:rPr lang="hu-HU" sz="2100" dirty="0" err="1">
                <a:latin typeface="Lucida Sans Unicode" pitchFamily="34" charset="0"/>
                <a:ea typeface="ＭＳ Ｐゴシック" pitchFamily="-1" charset="-128"/>
                <a:cs typeface="Lucida Sans Unicode" pitchFamily="34" charset="0"/>
              </a:rPr>
              <a:t>guarantees</a:t>
            </a:r>
            <a:r>
              <a:rPr lang="hu-HU" sz="2100" dirty="0">
                <a:latin typeface="Lucida Sans Unicode" pitchFamily="34" charset="0"/>
                <a:ea typeface="ＭＳ Ｐゴシック" pitchFamily="-1" charset="-128"/>
                <a:cs typeface="Lucida Sans Unicode" pitchFamily="34" charset="0"/>
              </a:rPr>
              <a:t> </a:t>
            </a:r>
            <a:r>
              <a:rPr lang="hu-HU" sz="2100" dirty="0" err="1">
                <a:latin typeface="Lucida Sans Unicode" pitchFamily="34" charset="0"/>
                <a:ea typeface="ＭＳ Ｐゴシック" pitchFamily="-1" charset="-128"/>
                <a:cs typeface="Lucida Sans Unicode" pitchFamily="34" charset="0"/>
              </a:rPr>
              <a:t>that</a:t>
            </a:r>
            <a:r>
              <a:rPr lang="hu-HU" sz="2100" dirty="0">
                <a:latin typeface="Lucida Sans Unicode" pitchFamily="34" charset="0"/>
                <a:ea typeface="ＭＳ Ｐゴシック" pitchFamily="-1" charset="-128"/>
                <a:cs typeface="Lucida Sans Unicode" pitchFamily="34" charset="0"/>
              </a:rPr>
              <a:t> </a:t>
            </a:r>
            <a:r>
              <a:rPr lang="hu-HU" sz="2100" dirty="0" err="1">
                <a:latin typeface="Lucida Sans Unicode" pitchFamily="34" charset="0"/>
                <a:ea typeface="ＭＳ Ｐゴシック" pitchFamily="-1" charset="-128"/>
                <a:cs typeface="Lucida Sans Unicode" pitchFamily="34" charset="0"/>
              </a:rPr>
              <a:t>are</a:t>
            </a:r>
            <a:r>
              <a:rPr lang="hu-HU" sz="2100" dirty="0">
                <a:latin typeface="Lucida Sans Unicode" pitchFamily="34" charset="0"/>
                <a:ea typeface="ＭＳ Ｐゴシック" pitchFamily="-1" charset="-128"/>
                <a:cs typeface="Lucida Sans Unicode" pitchFamily="34" charset="0"/>
              </a:rPr>
              <a:t>:</a:t>
            </a:r>
          </a:p>
          <a:p>
            <a:pPr lvl="0" fontAlgn="auto">
              <a:spcAft>
                <a:spcPts val="0"/>
              </a:spcAft>
              <a:buClr>
                <a:srgbClr val="69AE00"/>
              </a:buClr>
              <a:buFontTx/>
              <a:buChar char="-"/>
              <a:defRPr/>
            </a:pPr>
            <a:r>
              <a:rPr lang="hu-HU" sz="2100" dirty="0" err="1">
                <a:latin typeface="Lucida Sans Unicode" pitchFamily="34" charset="0"/>
                <a:ea typeface="ＭＳ Ｐゴシック" pitchFamily="-1" charset="-128"/>
                <a:cs typeface="Lucida Sans Unicode" pitchFamily="34" charset="0"/>
              </a:rPr>
              <a:t>Effective</a:t>
            </a:r>
            <a:endParaRPr lang="hu-HU" sz="2100" dirty="0">
              <a:latin typeface="Lucida Sans Unicode" pitchFamily="34" charset="0"/>
              <a:ea typeface="ＭＳ Ｐゴシック" pitchFamily="-1" charset="-128"/>
              <a:cs typeface="Lucida Sans Unicode" pitchFamily="34" charset="0"/>
            </a:endParaRPr>
          </a:p>
          <a:p>
            <a:pPr lvl="0" fontAlgn="auto">
              <a:spcAft>
                <a:spcPts val="0"/>
              </a:spcAft>
              <a:buClr>
                <a:srgbClr val="69AE00"/>
              </a:buClr>
              <a:buFontTx/>
              <a:buChar char="-"/>
              <a:defRPr/>
            </a:pPr>
            <a:r>
              <a:rPr lang="hu-HU" sz="2100" dirty="0" err="1">
                <a:latin typeface="Lucida Sans Unicode" pitchFamily="34" charset="0"/>
                <a:ea typeface="ＭＳ Ｐゴシック" pitchFamily="-1" charset="-128"/>
                <a:cs typeface="Lucida Sans Unicode" pitchFamily="34" charset="0"/>
              </a:rPr>
              <a:t>Timely</a:t>
            </a:r>
            <a:endParaRPr lang="hu-HU" sz="2100" dirty="0">
              <a:latin typeface="Lucida Sans Unicode" pitchFamily="34" charset="0"/>
              <a:ea typeface="ＭＳ Ｐゴシック" pitchFamily="-1" charset="-128"/>
              <a:cs typeface="Lucida Sans Unicode" pitchFamily="34" charset="0"/>
            </a:endParaRPr>
          </a:p>
          <a:p>
            <a:pPr lvl="0" fontAlgn="auto">
              <a:spcAft>
                <a:spcPts val="0"/>
              </a:spcAft>
              <a:buClr>
                <a:srgbClr val="69AE00"/>
              </a:buClr>
              <a:buFontTx/>
              <a:buChar char="-"/>
              <a:defRPr/>
            </a:pPr>
            <a:r>
              <a:rPr lang="hu-HU" sz="2100" dirty="0">
                <a:latin typeface="Lucida Sans Unicode" pitchFamily="34" charset="0"/>
                <a:ea typeface="ＭＳ Ｐゴシック" pitchFamily="-1" charset="-128"/>
                <a:cs typeface="Lucida Sans Unicode" pitchFamily="34" charset="0"/>
              </a:rPr>
              <a:t>Fair and </a:t>
            </a:r>
            <a:r>
              <a:rPr lang="hu-HU" sz="2100" dirty="0" err="1">
                <a:latin typeface="Lucida Sans Unicode" pitchFamily="34" charset="0"/>
                <a:ea typeface="ＭＳ Ｐゴシック" pitchFamily="-1" charset="-128"/>
                <a:cs typeface="Lucida Sans Unicode" pitchFamily="34" charset="0"/>
              </a:rPr>
              <a:t>equitable</a:t>
            </a:r>
            <a:r>
              <a:rPr lang="hu-HU" sz="2100" dirty="0">
                <a:latin typeface="Lucida Sans Unicode" pitchFamily="34" charset="0"/>
                <a:ea typeface="ＭＳ Ｐゴシック" pitchFamily="-1" charset="-128"/>
                <a:cs typeface="Lucida Sans Unicode" pitchFamily="34" charset="0"/>
              </a:rPr>
              <a:t> </a:t>
            </a:r>
          </a:p>
          <a:p>
            <a:pPr lvl="0" fontAlgn="auto">
              <a:spcAft>
                <a:spcPts val="0"/>
              </a:spcAft>
              <a:buClr>
                <a:srgbClr val="69AE00"/>
              </a:buClr>
              <a:buFontTx/>
              <a:buChar char="-"/>
              <a:defRPr/>
            </a:pPr>
            <a:r>
              <a:rPr lang="hu-HU" sz="2100" dirty="0" err="1">
                <a:latin typeface="Lucida Sans Unicode" pitchFamily="34" charset="0"/>
                <a:ea typeface="ＭＳ Ｐゴシック" pitchFamily="-1" charset="-128"/>
                <a:cs typeface="Lucida Sans Unicode" pitchFamily="34" charset="0"/>
              </a:rPr>
              <a:t>Remedies</a:t>
            </a:r>
            <a:r>
              <a:rPr lang="hu-HU" sz="2100" dirty="0">
                <a:latin typeface="Lucida Sans Unicode" pitchFamily="34" charset="0"/>
                <a:ea typeface="ＭＳ Ｐゴシック" pitchFamily="-1" charset="-128"/>
                <a:cs typeface="Lucida Sans Unicode" pitchFamily="34" charset="0"/>
              </a:rPr>
              <a:t> - </a:t>
            </a:r>
            <a:r>
              <a:rPr lang="hu-HU" sz="2100" dirty="0" err="1">
                <a:latin typeface="Lucida Sans Unicode" pitchFamily="34" charset="0"/>
                <a:ea typeface="ＭＳ Ｐゴシック" pitchFamily="-1" charset="-128"/>
                <a:cs typeface="Lucida Sans Unicode" pitchFamily="34" charset="0"/>
              </a:rPr>
              <a:t>including</a:t>
            </a:r>
            <a:r>
              <a:rPr lang="hu-HU" sz="2100" dirty="0">
                <a:latin typeface="Lucida Sans Unicode" pitchFamily="34" charset="0"/>
                <a:ea typeface="ＭＳ Ｐゴシック" pitchFamily="-1" charset="-128"/>
                <a:cs typeface="Lucida Sans Unicode" pitchFamily="34" charset="0"/>
              </a:rPr>
              <a:t> </a:t>
            </a:r>
            <a:r>
              <a:rPr lang="hu-HU" sz="2100" dirty="0" err="1">
                <a:latin typeface="Lucida Sans Unicode" pitchFamily="34" charset="0"/>
                <a:ea typeface="ＭＳ Ｐゴシック" pitchFamily="-1" charset="-128"/>
                <a:cs typeface="Lucida Sans Unicode" pitchFamily="34" charset="0"/>
              </a:rPr>
              <a:t>injunctive</a:t>
            </a:r>
            <a:r>
              <a:rPr lang="hu-HU" sz="2100" dirty="0">
                <a:latin typeface="Lucida Sans Unicode" pitchFamily="34" charset="0"/>
                <a:ea typeface="ＭＳ Ｐゴシック" pitchFamily="-1" charset="-128"/>
                <a:cs typeface="Lucida Sans Unicode" pitchFamily="34" charset="0"/>
              </a:rPr>
              <a:t> relief - made </a:t>
            </a:r>
            <a:r>
              <a:rPr lang="hu-HU" sz="2100" dirty="0" err="1">
                <a:latin typeface="Lucida Sans Unicode" pitchFamily="34" charset="0"/>
                <a:ea typeface="ＭＳ Ｐゴシック" pitchFamily="-1" charset="-128"/>
                <a:cs typeface="Lucida Sans Unicode" pitchFamily="34" charset="0"/>
              </a:rPr>
              <a:t>available</a:t>
            </a:r>
            <a:r>
              <a:rPr lang="hu-HU" sz="2100" dirty="0">
                <a:latin typeface="Lucida Sans Unicode" pitchFamily="34" charset="0"/>
                <a:ea typeface="ＭＳ Ｐゴシック" pitchFamily="-1" charset="-128"/>
                <a:cs typeface="Lucida Sans Unicode" pitchFamily="34" charset="0"/>
              </a:rPr>
              <a:t> – </a:t>
            </a:r>
            <a:r>
              <a:rPr lang="hu-HU" sz="2100" dirty="0" err="1">
                <a:latin typeface="Lucida Sans Unicode" pitchFamily="34" charset="0"/>
                <a:ea typeface="ＭＳ Ｐゴシック" pitchFamily="-1" charset="-128"/>
                <a:cs typeface="Lucida Sans Unicode" pitchFamily="34" charset="0"/>
              </a:rPr>
              <a:t>to</a:t>
            </a:r>
            <a:r>
              <a:rPr lang="hu-HU" sz="2100" dirty="0">
                <a:latin typeface="Lucida Sans Unicode" pitchFamily="34" charset="0"/>
                <a:ea typeface="ＭＳ Ｐゴシック" pitchFamily="-1" charset="-128"/>
                <a:cs typeface="Lucida Sans Unicode" pitchFamily="34" charset="0"/>
              </a:rPr>
              <a:t> </a:t>
            </a:r>
            <a:r>
              <a:rPr lang="hu-HU" sz="2100" dirty="0" err="1">
                <a:latin typeface="Lucida Sans Unicode" pitchFamily="34" charset="0"/>
                <a:ea typeface="ＭＳ Ｐゴシック" pitchFamily="-1" charset="-128"/>
                <a:cs typeface="Lucida Sans Unicode" pitchFamily="34" charset="0"/>
              </a:rPr>
              <a:t>avoid</a:t>
            </a:r>
            <a:r>
              <a:rPr lang="hu-HU" sz="2100" dirty="0">
                <a:latin typeface="Lucida Sans Unicode" pitchFamily="34" charset="0"/>
                <a:ea typeface="ＭＳ Ｐゴシック" pitchFamily="-1" charset="-128"/>
                <a:cs typeface="Lucida Sans Unicode" pitchFamily="34" charset="0"/>
              </a:rPr>
              <a:t> </a:t>
            </a:r>
            <a:r>
              <a:rPr lang="hu-HU" sz="2100" dirty="0" err="1">
                <a:latin typeface="Lucida Sans Unicode" pitchFamily="34" charset="0"/>
                <a:ea typeface="ＭＳ Ｐゴシック" pitchFamily="-1" charset="-128"/>
                <a:cs typeface="Lucida Sans Unicode" pitchFamily="34" charset="0"/>
              </a:rPr>
              <a:t>irreversible</a:t>
            </a:r>
            <a:r>
              <a:rPr lang="hu-HU" sz="2100" dirty="0">
                <a:latin typeface="Lucida Sans Unicode" pitchFamily="34" charset="0"/>
                <a:ea typeface="ＭＳ Ｐゴシック" pitchFamily="-1" charset="-128"/>
                <a:cs typeface="Lucida Sans Unicode" pitchFamily="34" charset="0"/>
              </a:rPr>
              <a:t> </a:t>
            </a:r>
            <a:r>
              <a:rPr lang="hu-HU" sz="2100" dirty="0" err="1">
                <a:latin typeface="Lucida Sans Unicode" pitchFamily="34" charset="0"/>
                <a:ea typeface="ＭＳ Ｐゴシック" pitchFamily="-1" charset="-128"/>
                <a:cs typeface="Lucida Sans Unicode" pitchFamily="34" charset="0"/>
              </a:rPr>
              <a:t>damages</a:t>
            </a:r>
            <a:r>
              <a:rPr lang="hu-HU" sz="2100" dirty="0">
                <a:latin typeface="Lucida Sans Unicode" pitchFamily="34" charset="0"/>
                <a:ea typeface="ＭＳ Ｐゴシック" pitchFamily="-1" charset="-128"/>
                <a:cs typeface="Lucida Sans Unicode" pitchFamily="34" charset="0"/>
              </a:rPr>
              <a:t> </a:t>
            </a:r>
            <a:r>
              <a:rPr lang="hu-HU" sz="2100" dirty="0" err="1">
                <a:latin typeface="Lucida Sans Unicode" pitchFamily="34" charset="0"/>
                <a:ea typeface="ＭＳ Ｐゴシック" pitchFamily="-1" charset="-128"/>
                <a:cs typeface="Lucida Sans Unicode" pitchFamily="34" charset="0"/>
              </a:rPr>
              <a:t>to</a:t>
            </a:r>
            <a:r>
              <a:rPr lang="hu-HU" sz="2100" dirty="0">
                <a:latin typeface="Lucida Sans Unicode" pitchFamily="34" charset="0"/>
                <a:ea typeface="ＭＳ Ｐゴシック" pitchFamily="-1" charset="-128"/>
                <a:cs typeface="Lucida Sans Unicode" pitchFamily="34" charset="0"/>
              </a:rPr>
              <a:t> </a:t>
            </a:r>
            <a:r>
              <a:rPr lang="hu-HU" sz="2100" dirty="0" err="1">
                <a:latin typeface="Lucida Sans Unicode" pitchFamily="34" charset="0"/>
                <a:ea typeface="ＭＳ Ｐゴシック" pitchFamily="-1" charset="-128"/>
                <a:cs typeface="Lucida Sans Unicode" pitchFamily="34" charset="0"/>
              </a:rPr>
              <a:t>the</a:t>
            </a:r>
            <a:r>
              <a:rPr lang="hu-HU" sz="2100" dirty="0">
                <a:latin typeface="Lucida Sans Unicode" pitchFamily="34" charset="0"/>
                <a:ea typeface="ＭＳ Ｐゴシック" pitchFamily="-1" charset="-128"/>
                <a:cs typeface="Lucida Sans Unicode" pitchFamily="34" charset="0"/>
              </a:rPr>
              <a:t> </a:t>
            </a:r>
            <a:r>
              <a:rPr lang="hu-HU" sz="2100" dirty="0" err="1">
                <a:latin typeface="Lucida Sans Unicode" pitchFamily="34" charset="0"/>
                <a:ea typeface="ＭＳ Ｐゴシック" pitchFamily="-1" charset="-128"/>
                <a:cs typeface="Lucida Sans Unicode" pitchFamily="34" charset="0"/>
              </a:rPr>
              <a:t>nature</a:t>
            </a:r>
            <a:endParaRPr lang="hu-HU" sz="2100" dirty="0">
              <a:latin typeface="Lucida Sans Unicode" pitchFamily="34" charset="0"/>
              <a:ea typeface="ＭＳ Ｐゴシック" pitchFamily="-1" charset="-128"/>
              <a:cs typeface="Lucida Sans Unicode" pitchFamily="34" charset="0"/>
            </a:endParaRPr>
          </a:p>
          <a:p>
            <a:pPr lvl="0" fontAlgn="auto">
              <a:spcAft>
                <a:spcPts val="0"/>
              </a:spcAft>
              <a:buClr>
                <a:srgbClr val="69AE00"/>
              </a:buClr>
              <a:buFontTx/>
              <a:buChar char="-"/>
              <a:defRPr/>
            </a:pPr>
            <a:r>
              <a:rPr lang="hu-HU" sz="2100" dirty="0" err="1">
                <a:latin typeface="Lucida Sans Unicode" pitchFamily="34" charset="0"/>
                <a:ea typeface="ＭＳ Ｐゴシック" pitchFamily="-1" charset="-128"/>
                <a:cs typeface="Lucida Sans Unicode" pitchFamily="34" charset="0"/>
              </a:rPr>
              <a:t>Not</a:t>
            </a:r>
            <a:r>
              <a:rPr lang="hu-HU" sz="2100" dirty="0">
                <a:latin typeface="Lucida Sans Unicode" pitchFamily="34" charset="0"/>
                <a:ea typeface="ＭＳ Ｐゴシック" pitchFamily="-1" charset="-128"/>
                <a:cs typeface="Lucida Sans Unicode" pitchFamily="34" charset="0"/>
              </a:rPr>
              <a:t> </a:t>
            </a:r>
            <a:r>
              <a:rPr lang="hu-HU" sz="2100" dirty="0" err="1">
                <a:latin typeface="Lucida Sans Unicode" pitchFamily="34" charset="0"/>
                <a:ea typeface="ＭＳ Ｐゴシック" pitchFamily="-1" charset="-128"/>
                <a:cs typeface="Lucida Sans Unicode" pitchFamily="34" charset="0"/>
              </a:rPr>
              <a:t>prohibitively</a:t>
            </a:r>
            <a:r>
              <a:rPr lang="hu-HU" sz="2100" dirty="0">
                <a:latin typeface="Lucida Sans Unicode" pitchFamily="34" charset="0"/>
                <a:ea typeface="ＭＳ Ｐゴシック" pitchFamily="-1" charset="-128"/>
                <a:cs typeface="Lucida Sans Unicode" pitchFamily="34" charset="0"/>
              </a:rPr>
              <a:t> </a:t>
            </a:r>
            <a:r>
              <a:rPr lang="hu-HU" sz="2100" dirty="0" err="1">
                <a:latin typeface="Lucida Sans Unicode" pitchFamily="34" charset="0"/>
                <a:ea typeface="ＭＳ Ｐゴシック" pitchFamily="-1" charset="-128"/>
                <a:cs typeface="Lucida Sans Unicode" pitchFamily="34" charset="0"/>
              </a:rPr>
              <a:t>expensive</a:t>
            </a:r>
            <a:endParaRPr lang="en-GB" sz="2100" dirty="0">
              <a:latin typeface="Lucida Sans Unicode" pitchFamily="34" charset="0"/>
              <a:ea typeface="ＭＳ Ｐゴシック" pitchFamily="-1" charset="-128"/>
              <a:cs typeface="Lucida Sans Unicode" pitchFamily="34" charset="0"/>
            </a:endParaRPr>
          </a:p>
          <a:p>
            <a:pPr lvl="0"/>
            <a:r>
              <a:rPr lang="pl-PL" sz="2100" b="1" dirty="0" err="1">
                <a:latin typeface="Lucida Sans Unicode" pitchFamily="34" charset="0"/>
                <a:ea typeface="ＭＳ Ｐゴシック" pitchFamily="-1" charset="-128"/>
                <a:cs typeface="Lucida Sans Unicode" pitchFamily="34" charset="0"/>
              </a:rPr>
              <a:t>Article</a:t>
            </a:r>
            <a:r>
              <a:rPr lang="pl-PL" sz="2100" b="1" dirty="0">
                <a:latin typeface="Lucida Sans Unicode" pitchFamily="34" charset="0"/>
                <a:ea typeface="ＭＳ Ｐゴシック" pitchFamily="-1" charset="-128"/>
                <a:cs typeface="Lucida Sans Unicode" pitchFamily="34" charset="0"/>
              </a:rPr>
              <a:t> 9 (5): </a:t>
            </a:r>
            <a:r>
              <a:rPr lang="pl-PL" sz="2100" dirty="0" err="1">
                <a:latin typeface="Lucida Sans Unicode" pitchFamily="34" charset="0"/>
                <a:ea typeface="ＭＳ Ｐゴシック" pitchFamily="-1" charset="-128"/>
                <a:cs typeface="Lucida Sans Unicode" pitchFamily="34" charset="0"/>
              </a:rPr>
              <a:t>financial</a:t>
            </a:r>
            <a:r>
              <a:rPr lang="pl-PL" sz="2100" dirty="0">
                <a:latin typeface="Lucida Sans Unicode" pitchFamily="34" charset="0"/>
                <a:ea typeface="ＭＳ Ｐゴシック" pitchFamily="-1" charset="-128"/>
                <a:cs typeface="Lucida Sans Unicode" pitchFamily="34" charset="0"/>
              </a:rPr>
              <a:t> </a:t>
            </a:r>
            <a:r>
              <a:rPr lang="pl-PL" sz="2100" dirty="0" err="1">
                <a:latin typeface="Lucida Sans Unicode" pitchFamily="34" charset="0"/>
                <a:ea typeface="ＭＳ Ｐゴシック" pitchFamily="-1" charset="-128"/>
                <a:cs typeface="Lucida Sans Unicode" pitchFamily="34" charset="0"/>
              </a:rPr>
              <a:t>assistance</a:t>
            </a:r>
            <a:r>
              <a:rPr lang="pl-PL" sz="2100" dirty="0">
                <a:latin typeface="Lucida Sans Unicode" pitchFamily="34" charset="0"/>
                <a:ea typeface="ＭＳ Ｐゴシック" pitchFamily="-1" charset="-128"/>
                <a:cs typeface="Lucida Sans Unicode" pitchFamily="34" charset="0"/>
              </a:rPr>
              <a:t> </a:t>
            </a:r>
            <a:r>
              <a:rPr lang="pl-PL" sz="2100" dirty="0" err="1">
                <a:latin typeface="Lucida Sans Unicode" pitchFamily="34" charset="0"/>
                <a:ea typeface="ＭＳ Ｐゴシック" pitchFamily="-1" charset="-128"/>
                <a:cs typeface="Lucida Sans Unicode" pitchFamily="34" charset="0"/>
              </a:rPr>
              <a:t>mechanisms</a:t>
            </a:r>
            <a:r>
              <a:rPr lang="pl-PL" sz="2100" dirty="0">
                <a:latin typeface="Lucida Sans Unicode" pitchFamily="34" charset="0"/>
                <a:ea typeface="ＭＳ Ｐゴシック" pitchFamily="-1" charset="-128"/>
                <a:cs typeface="Lucida Sans Unicode" pitchFamily="34" charset="0"/>
              </a:rPr>
              <a:t> and </a:t>
            </a:r>
            <a:r>
              <a:rPr lang="pl-PL" sz="2100" dirty="0" err="1">
                <a:latin typeface="Lucida Sans Unicode" pitchFamily="34" charset="0"/>
                <a:ea typeface="ＭＳ Ｐゴシック" pitchFamily="-1" charset="-128"/>
                <a:cs typeface="Lucida Sans Unicode" pitchFamily="34" charset="0"/>
              </a:rPr>
              <a:t>access</a:t>
            </a:r>
            <a:r>
              <a:rPr lang="pl-PL" sz="2100" dirty="0">
                <a:latin typeface="Lucida Sans Unicode" pitchFamily="34" charset="0"/>
                <a:ea typeface="ＭＳ Ｐゴシック" pitchFamily="-1" charset="-128"/>
                <a:cs typeface="Lucida Sans Unicode" pitchFamily="34" charset="0"/>
              </a:rPr>
              <a:t> to </a:t>
            </a:r>
            <a:r>
              <a:rPr lang="pl-PL" sz="2100" dirty="0" err="1">
                <a:latin typeface="Lucida Sans Unicode" pitchFamily="34" charset="0"/>
                <a:ea typeface="ＭＳ Ｐゴシック" pitchFamily="-1" charset="-128"/>
                <a:cs typeface="Lucida Sans Unicode" pitchFamily="34" charset="0"/>
              </a:rPr>
              <a:t>information</a:t>
            </a:r>
            <a:r>
              <a:rPr lang="pl-PL" sz="2100" dirty="0">
                <a:latin typeface="Lucida Sans Unicode" pitchFamily="34" charset="0"/>
                <a:ea typeface="ＭＳ Ｐゴシック" pitchFamily="-1" charset="-128"/>
                <a:cs typeface="Lucida Sans Unicode" pitchFamily="34" charset="0"/>
              </a:rPr>
              <a:t> on </a:t>
            </a:r>
            <a:r>
              <a:rPr lang="pl-PL" sz="2100" dirty="0" err="1">
                <a:latin typeface="Lucida Sans Unicode" pitchFamily="34" charset="0"/>
                <a:ea typeface="ＭＳ Ｐゴシック" pitchFamily="-1" charset="-128"/>
                <a:cs typeface="Lucida Sans Unicode" pitchFamily="34" charset="0"/>
              </a:rPr>
              <a:t>justice</a:t>
            </a:r>
            <a:endParaRPr lang="pl-PL" sz="2100" dirty="0">
              <a:latin typeface="Lucida Sans Unicode" pitchFamily="34" charset="0"/>
              <a:ea typeface="ＭＳ Ｐゴシック" pitchFamily="-1" charset="-128"/>
              <a:cs typeface="Lucida Sans Unicode" pitchFamily="34" charset="0"/>
            </a:endParaRPr>
          </a:p>
          <a:p>
            <a:endParaRPr lang="en-GB" dirty="0"/>
          </a:p>
        </p:txBody>
      </p:sp>
    </p:spTree>
    <p:extLst>
      <p:ext uri="{BB962C8B-B14F-4D97-AF65-F5344CB8AC3E}">
        <p14:creationId xmlns:p14="http://schemas.microsoft.com/office/powerpoint/2010/main" val="3001665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Content</a:t>
            </a:r>
            <a:endParaRPr lang="pl-PL" dirty="0"/>
          </a:p>
        </p:txBody>
      </p:sp>
      <p:sp>
        <p:nvSpPr>
          <p:cNvPr id="3" name="Symbol zastępczy zawartości 2"/>
          <p:cNvSpPr>
            <a:spLocks noGrp="1"/>
          </p:cNvSpPr>
          <p:nvPr>
            <p:ph idx="1"/>
          </p:nvPr>
        </p:nvSpPr>
        <p:spPr/>
        <p:txBody>
          <a:bodyPr/>
          <a:lstStyle/>
          <a:p>
            <a:r>
              <a:rPr lang="pl-PL" sz="3400" dirty="0" smtClean="0"/>
              <a:t>Genesis and </a:t>
            </a:r>
            <a:r>
              <a:rPr lang="pl-PL" sz="3400" dirty="0" err="1" smtClean="0"/>
              <a:t>historical</a:t>
            </a:r>
            <a:r>
              <a:rPr lang="pl-PL" sz="3400" dirty="0" smtClean="0"/>
              <a:t> development</a:t>
            </a:r>
          </a:p>
          <a:p>
            <a:r>
              <a:rPr lang="pl-PL" sz="3400" dirty="0" err="1" smtClean="0"/>
              <a:t>Functioning</a:t>
            </a:r>
            <a:r>
              <a:rPr lang="pl-PL" sz="3400" dirty="0" smtClean="0"/>
              <a:t> of the </a:t>
            </a:r>
            <a:r>
              <a:rPr lang="pl-PL" sz="3400" dirty="0" err="1" smtClean="0"/>
              <a:t>Aarhus</a:t>
            </a:r>
            <a:r>
              <a:rPr lang="pl-PL" sz="3400" dirty="0" smtClean="0"/>
              <a:t> </a:t>
            </a:r>
            <a:r>
              <a:rPr lang="pl-PL" sz="3400" dirty="0" err="1" smtClean="0"/>
              <a:t>Convention</a:t>
            </a:r>
            <a:r>
              <a:rPr lang="pl-PL" sz="3400" dirty="0" smtClean="0"/>
              <a:t> </a:t>
            </a:r>
          </a:p>
          <a:p>
            <a:r>
              <a:rPr lang="hu-HU" sz="3400" dirty="0" err="1" smtClean="0">
                <a:latin typeface="Tahoma" pitchFamily="34" charset="0"/>
              </a:rPr>
              <a:t>Implementation</a:t>
            </a:r>
            <a:r>
              <a:rPr lang="hu-HU" sz="3400" dirty="0" smtClean="0">
                <a:latin typeface="Tahoma" pitchFamily="34" charset="0"/>
              </a:rPr>
              <a:t> </a:t>
            </a:r>
            <a:r>
              <a:rPr lang="hu-HU" sz="3400" dirty="0">
                <a:latin typeface="Tahoma" pitchFamily="34" charset="0"/>
              </a:rPr>
              <a:t>of </a:t>
            </a:r>
            <a:r>
              <a:rPr lang="hu-HU" sz="3400" dirty="0" err="1">
                <a:latin typeface="Tahoma" pitchFamily="34" charset="0"/>
              </a:rPr>
              <a:t>the</a:t>
            </a:r>
            <a:r>
              <a:rPr lang="hu-HU" sz="3400" dirty="0">
                <a:latin typeface="Tahoma" pitchFamily="34" charset="0"/>
              </a:rPr>
              <a:t> </a:t>
            </a:r>
            <a:r>
              <a:rPr lang="hu-HU" sz="3400" dirty="0" err="1">
                <a:latin typeface="Tahoma" pitchFamily="34" charset="0"/>
              </a:rPr>
              <a:t>Aarhus</a:t>
            </a:r>
            <a:r>
              <a:rPr lang="hu-HU" sz="3400" dirty="0">
                <a:latin typeface="Tahoma" pitchFamily="34" charset="0"/>
              </a:rPr>
              <a:t> </a:t>
            </a:r>
            <a:r>
              <a:rPr lang="hu-HU" sz="3400" dirty="0" err="1" smtClean="0">
                <a:latin typeface="Tahoma" pitchFamily="34" charset="0"/>
              </a:rPr>
              <a:t>Convention</a:t>
            </a:r>
            <a:r>
              <a:rPr lang="hu-HU" sz="3400" dirty="0" smtClean="0">
                <a:latin typeface="Tahoma" pitchFamily="34" charset="0"/>
              </a:rPr>
              <a:t> </a:t>
            </a:r>
            <a:r>
              <a:rPr lang="hu-HU" sz="3400" dirty="0" err="1">
                <a:latin typeface="Tahoma" pitchFamily="34" charset="0"/>
              </a:rPr>
              <a:t>into</a:t>
            </a:r>
            <a:r>
              <a:rPr lang="hu-HU" sz="3400" dirty="0">
                <a:latin typeface="Tahoma" pitchFamily="34" charset="0"/>
              </a:rPr>
              <a:t> EU law</a:t>
            </a:r>
          </a:p>
          <a:p>
            <a:endParaRPr lang="pl-PL" dirty="0"/>
          </a:p>
        </p:txBody>
      </p:sp>
    </p:spTree>
    <p:extLst>
      <p:ext uri="{BB962C8B-B14F-4D97-AF65-F5344CB8AC3E}">
        <p14:creationId xmlns:p14="http://schemas.microsoft.com/office/powerpoint/2010/main" val="37090956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Functioning</a:t>
            </a:r>
            <a:r>
              <a:rPr lang="hu-HU" dirty="0"/>
              <a:t> of </a:t>
            </a:r>
            <a:r>
              <a:rPr lang="hu-HU" dirty="0" err="1"/>
              <a:t>the</a:t>
            </a:r>
            <a:r>
              <a:rPr lang="hu-HU" dirty="0"/>
              <a:t> </a:t>
            </a:r>
            <a:r>
              <a:rPr lang="hu-HU" dirty="0" err="1"/>
              <a:t>Aarhus</a:t>
            </a:r>
            <a:r>
              <a:rPr lang="hu-HU" dirty="0"/>
              <a:t> </a:t>
            </a:r>
            <a:r>
              <a:rPr lang="hu-HU" dirty="0" err="1"/>
              <a:t>Convention</a:t>
            </a:r>
            <a:endParaRPr lang="en-GB" dirty="0"/>
          </a:p>
        </p:txBody>
      </p:sp>
      <p:sp>
        <p:nvSpPr>
          <p:cNvPr id="3" name="Content Placeholder 2"/>
          <p:cNvSpPr>
            <a:spLocks noGrp="1"/>
          </p:cNvSpPr>
          <p:nvPr>
            <p:ph idx="1"/>
          </p:nvPr>
        </p:nvSpPr>
        <p:spPr/>
        <p:txBody>
          <a:bodyPr/>
          <a:lstStyle/>
          <a:p>
            <a:pPr lvl="0">
              <a:buFont typeface="Arial" charset="0"/>
              <a:buChar char="•"/>
            </a:pPr>
            <a:r>
              <a:rPr lang="hu-HU" sz="2400" dirty="0" err="1">
                <a:latin typeface="Lucida Sans Unicode" pitchFamily="34" charset="0"/>
                <a:ea typeface="ＭＳ Ｐゴシック" pitchFamily="34" charset="-128"/>
                <a:cs typeface="Lucida Sans Unicode" pitchFamily="34" charset="0"/>
              </a:rPr>
              <a:t>Definitions</a:t>
            </a:r>
            <a:r>
              <a:rPr lang="hu-HU" sz="2400" dirty="0">
                <a:latin typeface="Lucida Sans Unicode" pitchFamily="34" charset="0"/>
                <a:ea typeface="ＭＳ Ｐゴシック" pitchFamily="34" charset="-128"/>
                <a:cs typeface="Lucida Sans Unicode" pitchFamily="34" charset="0"/>
              </a:rPr>
              <a:t>:</a:t>
            </a:r>
          </a:p>
          <a:p>
            <a:r>
              <a:rPr lang="en-GB" sz="2300" b="1" dirty="0" smtClean="0"/>
              <a:t>Access </a:t>
            </a:r>
            <a:r>
              <a:rPr lang="en-GB" sz="2300" b="1" dirty="0"/>
              <a:t>to justice (a possible definition): </a:t>
            </a:r>
            <a:r>
              <a:rPr lang="en-GB" sz="2300" dirty="0"/>
              <a:t>Ensuring effective redress for citizens and their associations, </a:t>
            </a:r>
            <a:r>
              <a:rPr lang="en-GB" sz="2300" b="1" dirty="0"/>
              <a:t>including environmental associations</a:t>
            </a:r>
            <a:r>
              <a:rPr lang="en-GB" sz="2300" dirty="0"/>
              <a:t>, by allowing them</a:t>
            </a:r>
            <a:r>
              <a:rPr lang="hu-HU" sz="2300" dirty="0"/>
              <a:t> </a:t>
            </a:r>
            <a:r>
              <a:rPr lang="en-GB" sz="2300" dirty="0"/>
              <a:t>to challenge</a:t>
            </a:r>
            <a:r>
              <a:rPr lang="en-GB" sz="2300" b="1" dirty="0"/>
              <a:t> acts or omissions</a:t>
            </a:r>
            <a:r>
              <a:rPr lang="en-GB" sz="2300" dirty="0"/>
              <a:t> of the public administration before a </a:t>
            </a:r>
            <a:r>
              <a:rPr lang="en-GB" sz="2300" b="1" dirty="0"/>
              <a:t>court of law or other independent and impartial body </a:t>
            </a:r>
            <a:r>
              <a:rPr lang="en-GB" sz="2300" dirty="0"/>
              <a:t>established by law (also known as "locus </a:t>
            </a:r>
            <a:r>
              <a:rPr lang="en-GB" sz="2300" dirty="0" err="1"/>
              <a:t>standi</a:t>
            </a:r>
            <a:r>
              <a:rPr lang="en-GB" sz="2300" dirty="0"/>
              <a:t>" or standing). This involves broad access rights, with </a:t>
            </a:r>
            <a:r>
              <a:rPr lang="en-GB" sz="2300" b="1" dirty="0"/>
              <a:t>timely and not prohibitively expensive procedures</a:t>
            </a:r>
            <a:r>
              <a:rPr lang="en-GB" sz="2300" dirty="0"/>
              <a:t>, including effective remedies covering also injunctive relief, as appropriate.</a:t>
            </a:r>
          </a:p>
        </p:txBody>
      </p:sp>
    </p:spTree>
    <p:extLst>
      <p:ext uri="{BB962C8B-B14F-4D97-AF65-F5344CB8AC3E}">
        <p14:creationId xmlns:p14="http://schemas.microsoft.com/office/powerpoint/2010/main" val="4522258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Functioning</a:t>
            </a:r>
            <a:r>
              <a:rPr lang="hu-HU" dirty="0"/>
              <a:t> of </a:t>
            </a:r>
            <a:r>
              <a:rPr lang="hu-HU" dirty="0" err="1"/>
              <a:t>the</a:t>
            </a:r>
            <a:r>
              <a:rPr lang="hu-HU" dirty="0"/>
              <a:t> </a:t>
            </a:r>
            <a:r>
              <a:rPr lang="hu-HU" dirty="0" err="1"/>
              <a:t>Aarhus</a:t>
            </a:r>
            <a:r>
              <a:rPr lang="hu-HU" dirty="0"/>
              <a:t> </a:t>
            </a:r>
            <a:r>
              <a:rPr lang="hu-HU" dirty="0" err="1"/>
              <a:t>Convention</a:t>
            </a:r>
            <a:endParaRPr lang="en-GB" dirty="0"/>
          </a:p>
        </p:txBody>
      </p:sp>
      <p:sp>
        <p:nvSpPr>
          <p:cNvPr id="3" name="Content Placeholder 2"/>
          <p:cNvSpPr>
            <a:spLocks noGrp="1"/>
          </p:cNvSpPr>
          <p:nvPr>
            <p:ph idx="1"/>
          </p:nvPr>
        </p:nvSpPr>
        <p:spPr/>
        <p:txBody>
          <a:bodyPr/>
          <a:lstStyle/>
          <a:p>
            <a:pPr lvl="0">
              <a:buFont typeface="Arial" charset="0"/>
              <a:buChar char="•"/>
            </a:pPr>
            <a:r>
              <a:rPr lang="hu-HU" sz="2400" dirty="0" err="1">
                <a:latin typeface="Lucida Sans Unicode" pitchFamily="34" charset="0"/>
                <a:ea typeface="ＭＳ Ｐゴシック" pitchFamily="34" charset="-128"/>
                <a:cs typeface="Lucida Sans Unicode" pitchFamily="34" charset="0"/>
              </a:rPr>
              <a:t>Definitions</a:t>
            </a:r>
            <a:r>
              <a:rPr lang="hu-HU" sz="2400" dirty="0" smtClean="0">
                <a:latin typeface="Lucida Sans Unicode" pitchFamily="34" charset="0"/>
                <a:ea typeface="ＭＳ Ｐゴシック" pitchFamily="34" charset="-128"/>
                <a:cs typeface="Lucida Sans Unicode" pitchFamily="34" charset="0"/>
              </a:rPr>
              <a:t>:</a:t>
            </a:r>
          </a:p>
          <a:p>
            <a:r>
              <a:rPr lang="hu-HU" sz="2200" b="1" dirty="0" err="1"/>
              <a:t>Actio</a:t>
            </a:r>
            <a:r>
              <a:rPr lang="hu-HU" sz="2200" b="1" dirty="0"/>
              <a:t> </a:t>
            </a:r>
            <a:r>
              <a:rPr lang="hu-HU" sz="2200" b="1" dirty="0" err="1"/>
              <a:t>popularis</a:t>
            </a:r>
            <a:r>
              <a:rPr lang="hu-HU" sz="2200" b="1" dirty="0"/>
              <a:t>: </a:t>
            </a:r>
            <a:r>
              <a:rPr lang="hu-HU" sz="2200" dirty="0" err="1"/>
              <a:t>as</a:t>
            </a:r>
            <a:r>
              <a:rPr lang="hu-HU" sz="2200" dirty="0"/>
              <a:t> </a:t>
            </a:r>
            <a:r>
              <a:rPr lang="hu-HU" sz="2200" dirty="0" err="1"/>
              <a:t>clarified</a:t>
            </a:r>
            <a:r>
              <a:rPr lang="hu-HU" sz="2200" dirty="0"/>
              <a:t> </a:t>
            </a:r>
            <a:r>
              <a:rPr lang="hu-HU" sz="2200" dirty="0" err="1"/>
              <a:t>by</a:t>
            </a:r>
            <a:r>
              <a:rPr lang="hu-HU" sz="2200" dirty="0"/>
              <a:t> </a:t>
            </a:r>
            <a:r>
              <a:rPr lang="hu-HU" sz="2200" dirty="0" err="1"/>
              <a:t>the</a:t>
            </a:r>
            <a:r>
              <a:rPr lang="hu-HU" sz="2200" dirty="0"/>
              <a:t> </a:t>
            </a:r>
            <a:r>
              <a:rPr lang="hu-HU" sz="2200" dirty="0" err="1"/>
              <a:t>Implementation</a:t>
            </a:r>
            <a:r>
              <a:rPr lang="hu-HU" sz="2200" dirty="0"/>
              <a:t> </a:t>
            </a:r>
            <a:r>
              <a:rPr lang="hu-HU" sz="2200" dirty="0" err="1"/>
              <a:t>Guide</a:t>
            </a:r>
            <a:r>
              <a:rPr lang="hu-HU" sz="2200" dirty="0"/>
              <a:t>, </a:t>
            </a:r>
            <a:r>
              <a:rPr lang="hu-HU" sz="2200" dirty="0" err="1"/>
              <a:t>it</a:t>
            </a:r>
            <a:r>
              <a:rPr lang="hu-HU" sz="2200" dirty="0"/>
              <a:t> is </a:t>
            </a:r>
            <a:r>
              <a:rPr lang="hu-HU" sz="2200" dirty="0" err="1"/>
              <a:t>not</a:t>
            </a:r>
            <a:r>
              <a:rPr lang="hu-HU" sz="2200" dirty="0"/>
              <a:t> a </a:t>
            </a:r>
            <a:r>
              <a:rPr lang="hu-HU" sz="2200" dirty="0" err="1"/>
              <a:t>requirement</a:t>
            </a:r>
            <a:r>
              <a:rPr lang="hu-HU" sz="2200" dirty="0"/>
              <a:t> </a:t>
            </a:r>
            <a:r>
              <a:rPr lang="hu-HU" sz="2200" dirty="0" err="1"/>
              <a:t>under</a:t>
            </a:r>
            <a:r>
              <a:rPr lang="hu-HU" sz="2200" dirty="0"/>
              <a:t> </a:t>
            </a:r>
            <a:r>
              <a:rPr lang="hu-HU" sz="2200" dirty="0" err="1"/>
              <a:t>the</a:t>
            </a:r>
            <a:r>
              <a:rPr lang="hu-HU" sz="2200" dirty="0"/>
              <a:t> </a:t>
            </a:r>
            <a:r>
              <a:rPr lang="hu-HU" sz="2200" dirty="0" err="1"/>
              <a:t>Aarhus</a:t>
            </a:r>
            <a:r>
              <a:rPr lang="hu-HU" sz="2200" dirty="0"/>
              <a:t> </a:t>
            </a:r>
            <a:r>
              <a:rPr lang="hu-HU" sz="2200" dirty="0" err="1"/>
              <a:t>Convention</a:t>
            </a:r>
            <a:endParaRPr lang="hu-HU" sz="2200" dirty="0"/>
          </a:p>
          <a:p>
            <a:r>
              <a:rPr lang="hu-HU" sz="2200" dirty="0" err="1"/>
              <a:t>What</a:t>
            </a:r>
            <a:r>
              <a:rPr lang="hu-HU" sz="2200" dirty="0"/>
              <a:t> is </a:t>
            </a:r>
            <a:r>
              <a:rPr lang="hu-HU" sz="2200" dirty="0" err="1"/>
              <a:t>the</a:t>
            </a:r>
            <a:r>
              <a:rPr lang="hu-HU" sz="2200" dirty="0"/>
              <a:t> </a:t>
            </a:r>
            <a:r>
              <a:rPr lang="hu-HU" sz="2200" dirty="0" err="1"/>
              <a:t>meaning</a:t>
            </a:r>
            <a:r>
              <a:rPr lang="hu-HU" sz="2200" dirty="0"/>
              <a:t>? </a:t>
            </a:r>
          </a:p>
          <a:p>
            <a:r>
              <a:rPr lang="hu-HU" sz="2200" dirty="0"/>
              <a:t>Action </a:t>
            </a:r>
            <a:r>
              <a:rPr lang="hu-HU" sz="2200" dirty="0" err="1"/>
              <a:t>possible</a:t>
            </a:r>
            <a:r>
              <a:rPr lang="hu-HU" sz="2200" dirty="0"/>
              <a:t> </a:t>
            </a:r>
            <a:r>
              <a:rPr lang="hu-HU" sz="2200" dirty="0" err="1"/>
              <a:t>to</a:t>
            </a:r>
            <a:r>
              <a:rPr lang="hu-HU" sz="2200" dirty="0"/>
              <a:t> be </a:t>
            </a:r>
            <a:r>
              <a:rPr lang="hu-HU" sz="2200" dirty="0" err="1" smtClean="0"/>
              <a:t>brought</a:t>
            </a:r>
            <a:r>
              <a:rPr lang="hu-HU" sz="2200" dirty="0" smtClean="0"/>
              <a:t> </a:t>
            </a:r>
            <a:r>
              <a:rPr lang="hu-HU" sz="2200" dirty="0" err="1" smtClean="0"/>
              <a:t>before</a:t>
            </a:r>
            <a:r>
              <a:rPr lang="hu-HU" sz="2200" dirty="0" smtClean="0"/>
              <a:t> </a:t>
            </a:r>
            <a:r>
              <a:rPr lang="hu-HU" sz="2200" dirty="0" err="1" smtClean="0"/>
              <a:t>courts</a:t>
            </a:r>
            <a:r>
              <a:rPr lang="hu-HU" sz="2200" dirty="0" smtClean="0"/>
              <a:t> </a:t>
            </a:r>
            <a:r>
              <a:rPr lang="hu-HU" sz="2200" dirty="0" err="1"/>
              <a:t>by</a:t>
            </a:r>
            <a:r>
              <a:rPr lang="hu-HU" sz="2200" dirty="0"/>
              <a:t> </a:t>
            </a:r>
            <a:r>
              <a:rPr lang="hu-HU" sz="2200" dirty="0" err="1"/>
              <a:t>anybody</a:t>
            </a:r>
            <a:r>
              <a:rPr lang="hu-HU" sz="2200" dirty="0"/>
              <a:t>, </a:t>
            </a:r>
            <a:r>
              <a:rPr lang="hu-HU" sz="2200" dirty="0" err="1"/>
              <a:t>without</a:t>
            </a:r>
            <a:r>
              <a:rPr lang="hu-HU" sz="2200" dirty="0"/>
              <a:t> </a:t>
            </a:r>
            <a:r>
              <a:rPr lang="hu-HU" sz="2200" dirty="0" err="1"/>
              <a:t>any</a:t>
            </a:r>
            <a:r>
              <a:rPr lang="hu-HU" sz="2200" dirty="0"/>
              <a:t> </a:t>
            </a:r>
            <a:r>
              <a:rPr lang="hu-HU" sz="2200" dirty="0" err="1"/>
              <a:t>specific</a:t>
            </a:r>
            <a:r>
              <a:rPr lang="hu-HU" sz="2200" dirty="0"/>
              <a:t> </a:t>
            </a:r>
            <a:r>
              <a:rPr lang="hu-HU" sz="2200" dirty="0" err="1"/>
              <a:t>criteria</a:t>
            </a:r>
            <a:r>
              <a:rPr lang="hu-HU" sz="2200" dirty="0"/>
              <a:t> </a:t>
            </a:r>
            <a:r>
              <a:rPr lang="hu-HU" sz="2200" dirty="0" err="1"/>
              <a:t>to</a:t>
            </a:r>
            <a:r>
              <a:rPr lang="hu-HU" sz="2200" dirty="0"/>
              <a:t> be </a:t>
            </a:r>
            <a:r>
              <a:rPr lang="hu-HU" sz="2200" dirty="0" err="1"/>
              <a:t>fulfilled</a:t>
            </a:r>
            <a:r>
              <a:rPr lang="hu-HU" sz="2200" dirty="0"/>
              <a:t> </a:t>
            </a:r>
            <a:r>
              <a:rPr lang="hu-HU" sz="2200" dirty="0" err="1"/>
              <a:t>by</a:t>
            </a:r>
            <a:r>
              <a:rPr lang="hu-HU" sz="2200" dirty="0"/>
              <a:t> </a:t>
            </a:r>
            <a:r>
              <a:rPr lang="hu-HU" sz="2200" dirty="0" err="1"/>
              <a:t>the</a:t>
            </a:r>
            <a:r>
              <a:rPr lang="hu-HU" sz="2200" dirty="0"/>
              <a:t> </a:t>
            </a:r>
            <a:r>
              <a:rPr lang="hu-HU" sz="2200" dirty="0" err="1"/>
              <a:t>litigant</a:t>
            </a:r>
            <a:endParaRPr lang="hu-HU" sz="2200" dirty="0"/>
          </a:p>
          <a:p>
            <a:r>
              <a:rPr lang="hu-HU" sz="2200" dirty="0" err="1"/>
              <a:t>NGOs</a:t>
            </a:r>
            <a:r>
              <a:rPr lang="hu-HU" sz="2200" dirty="0"/>
              <a:t> </a:t>
            </a:r>
            <a:r>
              <a:rPr lang="hu-HU" sz="2200" dirty="0" err="1"/>
              <a:t>can</a:t>
            </a:r>
            <a:r>
              <a:rPr lang="hu-HU" sz="2200" dirty="0"/>
              <a:t> be </a:t>
            </a:r>
            <a:r>
              <a:rPr lang="hu-HU" sz="2200" dirty="0" err="1"/>
              <a:t>granted</a:t>
            </a:r>
            <a:r>
              <a:rPr lang="hu-HU" sz="2200" dirty="0"/>
              <a:t> </a:t>
            </a:r>
            <a:r>
              <a:rPr lang="hu-HU" sz="2200" dirty="0" err="1"/>
              <a:t>locus</a:t>
            </a:r>
            <a:r>
              <a:rPr lang="hu-HU" sz="2200" dirty="0"/>
              <a:t> standi </a:t>
            </a:r>
            <a:r>
              <a:rPr lang="hu-HU" sz="2200" dirty="0" err="1"/>
              <a:t>under</a:t>
            </a:r>
            <a:r>
              <a:rPr lang="hu-HU" sz="2200" dirty="0"/>
              <a:t> </a:t>
            </a:r>
            <a:r>
              <a:rPr lang="hu-HU" sz="2200" dirty="0" err="1"/>
              <a:t>actio</a:t>
            </a:r>
            <a:r>
              <a:rPr lang="hu-HU" sz="2200" dirty="0"/>
              <a:t> </a:t>
            </a:r>
            <a:r>
              <a:rPr lang="hu-HU" sz="2200" dirty="0" err="1"/>
              <a:t>popularis</a:t>
            </a:r>
            <a:r>
              <a:rPr lang="hu-HU" sz="2200" dirty="0"/>
              <a:t>, </a:t>
            </a:r>
            <a:r>
              <a:rPr lang="hu-HU" sz="2200" dirty="0" err="1"/>
              <a:t>but</a:t>
            </a:r>
            <a:r>
              <a:rPr lang="hu-HU" sz="2200" dirty="0"/>
              <a:t> </a:t>
            </a:r>
            <a:r>
              <a:rPr lang="hu-HU" sz="2200" dirty="0" smtClean="0"/>
              <a:t>no </a:t>
            </a:r>
            <a:r>
              <a:rPr lang="hu-HU" sz="2200" dirty="0" err="1"/>
              <a:t>specific</a:t>
            </a:r>
            <a:r>
              <a:rPr lang="hu-HU" sz="2200" dirty="0"/>
              <a:t> </a:t>
            </a:r>
            <a:r>
              <a:rPr lang="hu-HU" sz="2200" dirty="0" err="1"/>
              <a:t>requirement</a:t>
            </a:r>
            <a:endParaRPr lang="hu-HU" sz="2200" dirty="0"/>
          </a:p>
          <a:p>
            <a:r>
              <a:rPr lang="hu-HU" sz="2200" dirty="0" err="1"/>
              <a:t>There</a:t>
            </a:r>
            <a:r>
              <a:rPr lang="hu-HU" sz="2200" dirty="0"/>
              <a:t> </a:t>
            </a:r>
            <a:r>
              <a:rPr lang="hu-HU" sz="2200" dirty="0" err="1"/>
              <a:t>can</a:t>
            </a:r>
            <a:r>
              <a:rPr lang="hu-HU" sz="2200" dirty="0"/>
              <a:t> be </a:t>
            </a:r>
            <a:r>
              <a:rPr lang="hu-HU" sz="2200" dirty="0" err="1"/>
              <a:t>further</a:t>
            </a:r>
            <a:r>
              <a:rPr lang="hu-HU" sz="2200" dirty="0"/>
              <a:t> (</a:t>
            </a:r>
            <a:r>
              <a:rPr lang="hu-HU" sz="2200" dirty="0" err="1"/>
              <a:t>non-restrictive</a:t>
            </a:r>
            <a:r>
              <a:rPr lang="hu-HU" sz="2200" dirty="0"/>
              <a:t>) </a:t>
            </a:r>
            <a:r>
              <a:rPr lang="hu-HU" sz="2200" dirty="0" err="1"/>
              <a:t>conditions</a:t>
            </a:r>
            <a:r>
              <a:rPr lang="hu-HU" sz="2200" dirty="0"/>
              <a:t> </a:t>
            </a:r>
            <a:r>
              <a:rPr lang="hu-HU" sz="2200" dirty="0" err="1"/>
              <a:t>set</a:t>
            </a:r>
            <a:r>
              <a:rPr lang="hu-HU" sz="2200" dirty="0"/>
              <a:t> </a:t>
            </a:r>
            <a:r>
              <a:rPr lang="hu-HU" sz="2200" dirty="0" err="1"/>
              <a:t>by</a:t>
            </a:r>
            <a:r>
              <a:rPr lang="hu-HU" sz="2200" dirty="0"/>
              <a:t> </a:t>
            </a:r>
            <a:r>
              <a:rPr lang="hu-HU" sz="2200" dirty="0" err="1"/>
              <a:t>Member</a:t>
            </a:r>
            <a:r>
              <a:rPr lang="hu-HU" sz="2200" dirty="0"/>
              <a:t> </a:t>
            </a:r>
            <a:r>
              <a:rPr lang="hu-HU" sz="2200" dirty="0" err="1" smtClean="0"/>
              <a:t>States</a:t>
            </a:r>
            <a:r>
              <a:rPr lang="hu-HU" sz="2200" dirty="0" smtClean="0"/>
              <a:t>, </a:t>
            </a:r>
            <a:r>
              <a:rPr lang="hu-HU" sz="2200" dirty="0" err="1" smtClean="0"/>
              <a:t>like</a:t>
            </a:r>
            <a:r>
              <a:rPr lang="hu-HU" sz="2200" dirty="0"/>
              <a:t> </a:t>
            </a:r>
            <a:r>
              <a:rPr lang="hu-HU" sz="2200" dirty="0" smtClean="0"/>
              <a:t>prior </a:t>
            </a:r>
            <a:r>
              <a:rPr lang="hu-HU" sz="2200" dirty="0" err="1" smtClean="0"/>
              <a:t>registration</a:t>
            </a:r>
            <a:r>
              <a:rPr lang="hu-HU" sz="2200" b="1" dirty="0" smtClean="0"/>
              <a:t> </a:t>
            </a:r>
            <a:endParaRPr lang="en-GB" sz="2200" dirty="0"/>
          </a:p>
          <a:p>
            <a:pPr lvl="0">
              <a:buFont typeface="Arial" charset="0"/>
              <a:buChar char="•"/>
            </a:pPr>
            <a:endParaRPr lang="hu-HU" sz="2400" dirty="0" smtClean="0">
              <a:latin typeface="Lucida Sans Unicode" pitchFamily="34" charset="0"/>
              <a:ea typeface="ＭＳ Ｐゴシック" pitchFamily="34" charset="-128"/>
              <a:cs typeface="Lucida Sans Unicode" pitchFamily="34" charset="0"/>
            </a:endParaRPr>
          </a:p>
          <a:p>
            <a:pPr lvl="0">
              <a:buFont typeface="Arial" charset="0"/>
              <a:buChar char="•"/>
            </a:pPr>
            <a:endParaRPr lang="hu-HU" sz="2400" dirty="0">
              <a:latin typeface="Lucida Sans Unicode" pitchFamily="34" charset="0"/>
              <a:ea typeface="ＭＳ Ｐゴシック" pitchFamily="34" charset="-128"/>
              <a:cs typeface="Lucida Sans Unicode" pitchFamily="34" charset="0"/>
            </a:endParaRPr>
          </a:p>
        </p:txBody>
      </p:sp>
    </p:spTree>
    <p:extLst>
      <p:ext uri="{BB962C8B-B14F-4D97-AF65-F5344CB8AC3E}">
        <p14:creationId xmlns:p14="http://schemas.microsoft.com/office/powerpoint/2010/main" val="7809448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Functioning</a:t>
            </a:r>
            <a:r>
              <a:rPr lang="hu-HU" dirty="0"/>
              <a:t> of </a:t>
            </a:r>
            <a:r>
              <a:rPr lang="hu-HU" dirty="0" err="1"/>
              <a:t>the</a:t>
            </a:r>
            <a:r>
              <a:rPr lang="hu-HU" dirty="0"/>
              <a:t> </a:t>
            </a:r>
            <a:r>
              <a:rPr lang="hu-HU" dirty="0" err="1"/>
              <a:t>Aarhus</a:t>
            </a:r>
            <a:r>
              <a:rPr lang="hu-HU" dirty="0"/>
              <a:t> </a:t>
            </a:r>
            <a:r>
              <a:rPr lang="hu-HU" dirty="0" err="1"/>
              <a:t>Convention</a:t>
            </a:r>
            <a:endParaRPr lang="en-GB" dirty="0"/>
          </a:p>
        </p:txBody>
      </p:sp>
      <p:sp>
        <p:nvSpPr>
          <p:cNvPr id="3" name="Content Placeholder 2"/>
          <p:cNvSpPr>
            <a:spLocks noGrp="1"/>
          </p:cNvSpPr>
          <p:nvPr>
            <p:ph idx="1"/>
          </p:nvPr>
        </p:nvSpPr>
        <p:spPr/>
        <p:txBody>
          <a:bodyPr/>
          <a:lstStyle/>
          <a:p>
            <a:pPr lvl="0">
              <a:buFont typeface="Arial" charset="0"/>
              <a:buChar char="•"/>
            </a:pPr>
            <a:r>
              <a:rPr lang="hu-HU" sz="2400" dirty="0" err="1">
                <a:latin typeface="Lucida Sans Unicode" pitchFamily="34" charset="0"/>
                <a:ea typeface="ＭＳ Ｐゴシック" pitchFamily="34" charset="-128"/>
                <a:cs typeface="Lucida Sans Unicode" pitchFamily="34" charset="0"/>
              </a:rPr>
              <a:t>Definitions</a:t>
            </a:r>
            <a:r>
              <a:rPr lang="hu-HU" sz="2400" dirty="0">
                <a:latin typeface="Lucida Sans Unicode" pitchFamily="34" charset="0"/>
                <a:ea typeface="ＭＳ Ｐゴシック" pitchFamily="34" charset="-128"/>
                <a:cs typeface="Lucida Sans Unicode" pitchFamily="34" charset="0"/>
              </a:rPr>
              <a:t>:</a:t>
            </a:r>
          </a:p>
          <a:p>
            <a:pPr lvl="0">
              <a:buFont typeface="Arial" charset="0"/>
              <a:buChar char="•"/>
            </a:pPr>
            <a:r>
              <a:rPr lang="hu-HU" sz="2400" b="1" dirty="0" err="1">
                <a:latin typeface="Lucida Sans Unicode" pitchFamily="34" charset="0"/>
                <a:ea typeface="ＭＳ Ｐゴシック" pitchFamily="34" charset="-128"/>
                <a:cs typeface="Lucida Sans Unicode" pitchFamily="34" charset="0"/>
              </a:rPr>
              <a:t>Scope</a:t>
            </a:r>
            <a:r>
              <a:rPr lang="hu-HU" sz="2400" dirty="0">
                <a:latin typeface="Lucida Sans Unicode" pitchFamily="34" charset="0"/>
                <a:ea typeface="ＭＳ Ｐゴシック" pitchFamily="34" charset="-128"/>
                <a:cs typeface="Lucida Sans Unicode" pitchFamily="34" charset="0"/>
              </a:rPr>
              <a:t>: </a:t>
            </a:r>
            <a:r>
              <a:rPr lang="hu-HU" sz="2400" dirty="0" err="1">
                <a:latin typeface="Lucida Sans Unicode" pitchFamily="34" charset="0"/>
                <a:ea typeface="ＭＳ Ｐゴシック" pitchFamily="34" charset="-128"/>
                <a:cs typeface="Lucida Sans Unicode" pitchFamily="34" charset="0"/>
              </a:rPr>
              <a:t>acts</a:t>
            </a:r>
            <a:r>
              <a:rPr lang="hu-HU" sz="2400" dirty="0">
                <a:latin typeface="Lucida Sans Unicode" pitchFamily="34" charset="0"/>
                <a:ea typeface="ＭＳ Ｐゴシック" pitchFamily="34" charset="-128"/>
                <a:cs typeface="Lucida Sans Unicode" pitchFamily="34" charset="0"/>
              </a:rPr>
              <a:t>, </a:t>
            </a:r>
            <a:r>
              <a:rPr lang="hu-HU" sz="2400" dirty="0" err="1">
                <a:latin typeface="Lucida Sans Unicode" pitchFamily="34" charset="0"/>
                <a:ea typeface="ＭＳ Ｐゴシック" pitchFamily="34" charset="-128"/>
                <a:cs typeface="Lucida Sans Unicode" pitchFamily="34" charset="0"/>
              </a:rPr>
              <a:t>decisions</a:t>
            </a:r>
            <a:r>
              <a:rPr lang="hu-HU" sz="2400" dirty="0">
                <a:latin typeface="Lucida Sans Unicode" pitchFamily="34" charset="0"/>
                <a:ea typeface="ＭＳ Ｐゴシック" pitchFamily="34" charset="-128"/>
                <a:cs typeface="Lucida Sans Unicode" pitchFamily="34" charset="0"/>
              </a:rPr>
              <a:t> and </a:t>
            </a:r>
            <a:r>
              <a:rPr lang="hu-HU" sz="2400" dirty="0" err="1">
                <a:latin typeface="Lucida Sans Unicode" pitchFamily="34" charset="0"/>
                <a:ea typeface="ＭＳ Ｐゴシック" pitchFamily="34" charset="-128"/>
                <a:cs typeface="Lucida Sans Unicode" pitchFamily="34" charset="0"/>
              </a:rPr>
              <a:t>omissions</a:t>
            </a:r>
            <a:r>
              <a:rPr lang="hu-HU" sz="2400" dirty="0">
                <a:latin typeface="Lucida Sans Unicode" pitchFamily="34" charset="0"/>
                <a:ea typeface="ＭＳ Ｐゴシック" pitchFamily="34" charset="-128"/>
                <a:cs typeface="Lucida Sans Unicode" pitchFamily="34" charset="0"/>
              </a:rPr>
              <a:t> (</a:t>
            </a:r>
            <a:r>
              <a:rPr lang="hu-HU" sz="2400" dirty="0" err="1">
                <a:latin typeface="Lucida Sans Unicode" pitchFamily="34" charset="0"/>
                <a:ea typeface="ＭＳ Ｐゴシック" pitchFamily="34" charset="-128"/>
                <a:cs typeface="Lucida Sans Unicode" pitchFamily="34" charset="0"/>
              </a:rPr>
              <a:t>failure</a:t>
            </a:r>
            <a:r>
              <a:rPr lang="hu-HU" sz="2400" dirty="0">
                <a:latin typeface="Lucida Sans Unicode" pitchFamily="34" charset="0"/>
                <a:ea typeface="ＭＳ Ｐゴシック" pitchFamily="34" charset="-128"/>
                <a:cs typeface="Lucida Sans Unicode" pitchFamily="34" charset="0"/>
              </a:rPr>
              <a:t> </a:t>
            </a:r>
            <a:r>
              <a:rPr lang="hu-HU" sz="2400" dirty="0" err="1">
                <a:latin typeface="Lucida Sans Unicode" pitchFamily="34" charset="0"/>
                <a:ea typeface="ＭＳ Ｐゴシック" pitchFamily="34" charset="-128"/>
                <a:cs typeface="Lucida Sans Unicode" pitchFamily="34" charset="0"/>
              </a:rPr>
              <a:t>to</a:t>
            </a:r>
            <a:r>
              <a:rPr lang="hu-HU" sz="2400" dirty="0">
                <a:latin typeface="Lucida Sans Unicode" pitchFamily="34" charset="0"/>
                <a:ea typeface="ＭＳ Ｐゴシック" pitchFamily="34" charset="-128"/>
                <a:cs typeface="Lucida Sans Unicode" pitchFamily="34" charset="0"/>
              </a:rPr>
              <a:t> </a:t>
            </a:r>
            <a:r>
              <a:rPr lang="hu-HU" sz="2400" dirty="0" err="1">
                <a:latin typeface="Lucida Sans Unicode" pitchFamily="34" charset="0"/>
                <a:ea typeface="ＭＳ Ｐゴシック" pitchFamily="34" charset="-128"/>
                <a:cs typeface="Lucida Sans Unicode" pitchFamily="34" charset="0"/>
              </a:rPr>
              <a:t>act</a:t>
            </a:r>
            <a:r>
              <a:rPr lang="hu-HU" sz="2400" dirty="0">
                <a:latin typeface="Lucida Sans Unicode" pitchFamily="34" charset="0"/>
                <a:ea typeface="ＭＳ Ｐゴシック" pitchFamily="34" charset="-128"/>
                <a:cs typeface="Lucida Sans Unicode" pitchFamily="34" charset="0"/>
              </a:rPr>
              <a:t>)</a:t>
            </a:r>
          </a:p>
          <a:p>
            <a:pPr lvl="0">
              <a:buFont typeface="Arial" charset="0"/>
              <a:buChar char="•"/>
            </a:pPr>
            <a:r>
              <a:rPr lang="en-GB" sz="2400" b="1" dirty="0">
                <a:ea typeface="ＭＳ Ｐゴシック" pitchFamily="34" charset="-128"/>
                <a:cs typeface="Lucida Sans Unicode" pitchFamily="34" charset="0"/>
              </a:rPr>
              <a:t>"Effective remedy"</a:t>
            </a:r>
            <a:r>
              <a:rPr lang="en-GB" sz="2400" b="1" i="1" dirty="0">
                <a:ea typeface="ＭＳ Ｐゴシック" pitchFamily="34" charset="-128"/>
                <a:cs typeface="Lucida Sans Unicode" pitchFamily="34" charset="0"/>
              </a:rPr>
              <a:t> </a:t>
            </a:r>
            <a:r>
              <a:rPr lang="en-GB" sz="2400" dirty="0">
                <a:ea typeface="ＭＳ Ｐゴシック" pitchFamily="34" charset="-128"/>
                <a:cs typeface="Lucida Sans Unicode" pitchFamily="34" charset="0"/>
              </a:rPr>
              <a:t>is the action ordered/taken by the national court if it finds that there has been a breach of procedural or substantive environmental law by a public authority or other party. This would mean in particular, revocation of consent; interim measures, until a final decision is delivered </a:t>
            </a:r>
            <a:r>
              <a:rPr lang="en-GB" sz="2400" b="1" dirty="0">
                <a:ea typeface="ＭＳ Ｐゴシック" pitchFamily="34" charset="-128"/>
                <a:cs typeface="Lucida Sans Unicode" pitchFamily="34" charset="0"/>
              </a:rPr>
              <a:t>(injunctive relief)</a:t>
            </a:r>
            <a:r>
              <a:rPr lang="en-GB" sz="2400" dirty="0">
                <a:ea typeface="ＭＳ Ｐゴシック" pitchFamily="34" charset="-128"/>
                <a:cs typeface="Lucida Sans Unicode" pitchFamily="34" charset="0"/>
              </a:rPr>
              <a:t> or ensure compensation for damages suffered. </a:t>
            </a:r>
            <a:endParaRPr lang="en-US" sz="2400" dirty="0">
              <a:ea typeface="ＭＳ Ｐゴシック" pitchFamily="34" charset="-128"/>
              <a:cs typeface="Lucida Sans Unicode" pitchFamily="34" charset="0"/>
            </a:endParaRPr>
          </a:p>
          <a:p>
            <a:endParaRPr lang="en-GB" dirty="0"/>
          </a:p>
        </p:txBody>
      </p:sp>
    </p:spTree>
    <p:extLst>
      <p:ext uri="{BB962C8B-B14F-4D97-AF65-F5344CB8AC3E}">
        <p14:creationId xmlns:p14="http://schemas.microsoft.com/office/powerpoint/2010/main" val="3128732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Functioning</a:t>
            </a:r>
            <a:r>
              <a:rPr lang="hu-HU" dirty="0"/>
              <a:t> of </a:t>
            </a:r>
            <a:r>
              <a:rPr lang="hu-HU" dirty="0" err="1"/>
              <a:t>the</a:t>
            </a:r>
            <a:r>
              <a:rPr lang="hu-HU" dirty="0"/>
              <a:t> </a:t>
            </a:r>
            <a:r>
              <a:rPr lang="hu-HU" dirty="0" err="1"/>
              <a:t>Aarhus</a:t>
            </a:r>
            <a:r>
              <a:rPr lang="hu-HU" dirty="0"/>
              <a:t> </a:t>
            </a:r>
            <a:r>
              <a:rPr lang="hu-HU" dirty="0" err="1"/>
              <a:t>Convention</a:t>
            </a:r>
            <a:endParaRPr lang="en-GB" dirty="0"/>
          </a:p>
        </p:txBody>
      </p:sp>
      <p:sp>
        <p:nvSpPr>
          <p:cNvPr id="3" name="Content Placeholder 2"/>
          <p:cNvSpPr>
            <a:spLocks noGrp="1"/>
          </p:cNvSpPr>
          <p:nvPr>
            <p:ph idx="1"/>
          </p:nvPr>
        </p:nvSpPr>
        <p:spPr/>
        <p:txBody>
          <a:bodyPr/>
          <a:lstStyle/>
          <a:p>
            <a:r>
              <a:rPr lang="hu-HU" sz="3400" dirty="0" err="1" smtClean="0">
                <a:latin typeface="Lucida Sans Unicode" pitchFamily="34" charset="0"/>
                <a:ea typeface="ＭＳ Ｐゴシック" pitchFamily="34" charset="-128"/>
                <a:cs typeface="Lucida Sans Unicode" pitchFamily="34" charset="0"/>
              </a:rPr>
              <a:t>Definitions</a:t>
            </a:r>
            <a:r>
              <a:rPr lang="hu-HU" sz="3400" dirty="0" smtClean="0">
                <a:latin typeface="Lucida Sans Unicode" pitchFamily="34" charset="0"/>
                <a:ea typeface="ＭＳ Ｐゴシック" pitchFamily="34" charset="-128"/>
                <a:cs typeface="Lucida Sans Unicode" pitchFamily="34" charset="0"/>
              </a:rPr>
              <a:t>:</a:t>
            </a:r>
          </a:p>
          <a:p>
            <a:r>
              <a:rPr lang="hu-HU" sz="3400" b="1" dirty="0" err="1" smtClean="0"/>
              <a:t>Cross-undertakings</a:t>
            </a:r>
            <a:r>
              <a:rPr lang="hu-HU" sz="3400" b="1" dirty="0" smtClean="0"/>
              <a:t> </a:t>
            </a:r>
            <a:r>
              <a:rPr lang="hu-HU" sz="3400" b="1" dirty="0" err="1"/>
              <a:t>in</a:t>
            </a:r>
            <a:r>
              <a:rPr lang="hu-HU" sz="3400" b="1" dirty="0"/>
              <a:t> </a:t>
            </a:r>
            <a:r>
              <a:rPr lang="hu-HU" sz="3400" b="1" dirty="0" err="1"/>
              <a:t>damages</a:t>
            </a:r>
            <a:r>
              <a:rPr lang="hu-HU" sz="3400" b="1" dirty="0"/>
              <a:t>:</a:t>
            </a:r>
          </a:p>
          <a:p>
            <a:r>
              <a:rPr lang="hu-HU" sz="3400" dirty="0" err="1"/>
              <a:t>Requiring</a:t>
            </a:r>
            <a:r>
              <a:rPr lang="hu-HU" sz="3400" dirty="0"/>
              <a:t> </a:t>
            </a:r>
            <a:r>
              <a:rPr lang="hu-HU" sz="3400" dirty="0" err="1"/>
              <a:t>to</a:t>
            </a:r>
            <a:r>
              <a:rPr lang="hu-HU" sz="3400" dirty="0"/>
              <a:t> </a:t>
            </a:r>
            <a:r>
              <a:rPr lang="hu-HU" sz="3400" dirty="0" err="1"/>
              <a:t>give</a:t>
            </a:r>
            <a:r>
              <a:rPr lang="hu-HU" sz="3400" dirty="0"/>
              <a:t> a </a:t>
            </a:r>
            <a:r>
              <a:rPr lang="hu-HU" sz="3400" dirty="0" err="1"/>
              <a:t>bond</a:t>
            </a:r>
            <a:r>
              <a:rPr lang="hu-HU" sz="3400" dirty="0"/>
              <a:t> </a:t>
            </a:r>
            <a:r>
              <a:rPr lang="hu-HU" sz="3400" dirty="0" err="1"/>
              <a:t>or</a:t>
            </a:r>
            <a:r>
              <a:rPr lang="hu-HU" sz="3400" dirty="0"/>
              <a:t> </a:t>
            </a:r>
            <a:r>
              <a:rPr lang="hu-HU" sz="3400" dirty="0" err="1" smtClean="0"/>
              <a:t>guarantee</a:t>
            </a:r>
            <a:r>
              <a:rPr lang="hu-HU" sz="3400" dirty="0" smtClean="0"/>
              <a:t>, </a:t>
            </a:r>
            <a:r>
              <a:rPr lang="hu-HU" sz="3400" dirty="0" err="1" smtClean="0"/>
              <a:t>if</a:t>
            </a:r>
            <a:r>
              <a:rPr lang="hu-HU" sz="3400" dirty="0" smtClean="0"/>
              <a:t> </a:t>
            </a:r>
            <a:r>
              <a:rPr lang="hu-HU" sz="3400" dirty="0" err="1" smtClean="0"/>
              <a:t>one</a:t>
            </a:r>
            <a:r>
              <a:rPr lang="hu-HU" sz="3400" dirty="0" smtClean="0"/>
              <a:t> </a:t>
            </a:r>
            <a:r>
              <a:rPr lang="hu-HU" sz="3400" dirty="0" err="1" smtClean="0"/>
              <a:t>wants</a:t>
            </a:r>
            <a:r>
              <a:rPr lang="hu-HU" sz="3400" dirty="0" smtClean="0"/>
              <a:t> </a:t>
            </a:r>
            <a:r>
              <a:rPr lang="hu-HU" sz="3400" dirty="0" err="1" smtClean="0"/>
              <a:t>to</a:t>
            </a:r>
            <a:r>
              <a:rPr lang="hu-HU" sz="3400" dirty="0" smtClean="0"/>
              <a:t> </a:t>
            </a:r>
            <a:r>
              <a:rPr lang="hu-HU" sz="3400" dirty="0" err="1" smtClean="0"/>
              <a:t>appeal</a:t>
            </a:r>
            <a:endParaRPr lang="hu-HU" sz="3400" dirty="0"/>
          </a:p>
          <a:p>
            <a:r>
              <a:rPr lang="hu-HU" sz="3400" dirty="0"/>
              <a:t>HOWEVER, VERY IMPORTANT:</a:t>
            </a:r>
          </a:p>
          <a:p>
            <a:r>
              <a:rPr lang="hu-HU" sz="3400" dirty="0" err="1"/>
              <a:t>Cannot</a:t>
            </a:r>
            <a:r>
              <a:rPr lang="hu-HU" sz="3400" dirty="0"/>
              <a:t> be </a:t>
            </a:r>
            <a:r>
              <a:rPr lang="hu-HU" sz="3400" dirty="0" err="1"/>
              <a:t>prohibitiveely</a:t>
            </a:r>
            <a:r>
              <a:rPr lang="hu-HU" sz="3400" dirty="0"/>
              <a:t> </a:t>
            </a:r>
            <a:r>
              <a:rPr lang="hu-HU" sz="3400" dirty="0" err="1"/>
              <a:t>expensive</a:t>
            </a:r>
            <a:endParaRPr lang="en-GB" sz="3400" dirty="0"/>
          </a:p>
          <a:p>
            <a:pPr lvl="0">
              <a:buFont typeface="Arial" charset="0"/>
              <a:buChar char="•"/>
            </a:pPr>
            <a:r>
              <a:rPr lang="en-GB" sz="3400" dirty="0" smtClean="0">
                <a:ea typeface="ＭＳ Ｐゴシック" pitchFamily="34" charset="-128"/>
                <a:cs typeface="Lucida Sans Unicode" pitchFamily="34" charset="0"/>
              </a:rPr>
              <a:t> </a:t>
            </a:r>
            <a:endParaRPr lang="en-US" sz="3400" dirty="0">
              <a:ea typeface="ＭＳ Ｐゴシック" pitchFamily="34" charset="-128"/>
              <a:cs typeface="Lucida Sans Unicode" pitchFamily="34" charset="0"/>
            </a:endParaRPr>
          </a:p>
          <a:p>
            <a:endParaRPr lang="en-GB" sz="3400" dirty="0"/>
          </a:p>
        </p:txBody>
      </p:sp>
    </p:spTree>
    <p:extLst>
      <p:ext uri="{BB962C8B-B14F-4D97-AF65-F5344CB8AC3E}">
        <p14:creationId xmlns:p14="http://schemas.microsoft.com/office/powerpoint/2010/main" val="24932673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Functioning</a:t>
            </a:r>
            <a:r>
              <a:rPr lang="hu-HU" dirty="0"/>
              <a:t> of </a:t>
            </a:r>
            <a:r>
              <a:rPr lang="hu-HU" dirty="0" err="1"/>
              <a:t>the</a:t>
            </a:r>
            <a:r>
              <a:rPr lang="hu-HU" dirty="0"/>
              <a:t> </a:t>
            </a:r>
            <a:r>
              <a:rPr lang="hu-HU" dirty="0" err="1"/>
              <a:t>Aarhus</a:t>
            </a:r>
            <a:r>
              <a:rPr lang="hu-HU" dirty="0"/>
              <a:t> </a:t>
            </a:r>
            <a:r>
              <a:rPr lang="hu-HU" dirty="0" err="1"/>
              <a:t>Convention</a:t>
            </a:r>
            <a:endParaRPr lang="en-GB" dirty="0"/>
          </a:p>
        </p:txBody>
      </p:sp>
      <p:sp>
        <p:nvSpPr>
          <p:cNvPr id="3" name="Content Placeholder 2"/>
          <p:cNvSpPr>
            <a:spLocks noGrp="1"/>
          </p:cNvSpPr>
          <p:nvPr>
            <p:ph idx="1"/>
          </p:nvPr>
        </p:nvSpPr>
        <p:spPr/>
        <p:txBody>
          <a:bodyPr/>
          <a:lstStyle/>
          <a:p>
            <a:pPr lvl="0">
              <a:buFont typeface="Arial" charset="0"/>
              <a:buChar char="•"/>
            </a:pPr>
            <a:r>
              <a:rPr lang="hu-HU" sz="2400" dirty="0" err="1">
                <a:latin typeface="Lucida Sans Unicode" pitchFamily="34" charset="0"/>
                <a:ea typeface="ＭＳ Ｐゴシック" pitchFamily="34" charset="-128"/>
                <a:cs typeface="Lucida Sans Unicode" pitchFamily="34" charset="0"/>
              </a:rPr>
              <a:t>Definitions</a:t>
            </a:r>
            <a:r>
              <a:rPr lang="hu-HU" sz="2400" dirty="0">
                <a:latin typeface="Lucida Sans Unicode" pitchFamily="34" charset="0"/>
                <a:ea typeface="ＭＳ Ｐゴシック" pitchFamily="34" charset="-128"/>
                <a:cs typeface="Lucida Sans Unicode" pitchFamily="34" charset="0"/>
              </a:rPr>
              <a:t>:</a:t>
            </a:r>
          </a:p>
          <a:p>
            <a:pPr lvl="0">
              <a:buFont typeface="Arial" charset="0"/>
              <a:buChar char="•"/>
            </a:pPr>
            <a:r>
              <a:rPr lang="en-GB" sz="2400" b="1" dirty="0">
                <a:ea typeface="ＭＳ Ｐゴシック" pitchFamily="34" charset="-128"/>
                <a:cs typeface="Lucida Sans Unicode" pitchFamily="34" charset="0"/>
              </a:rPr>
              <a:t>"Interim measures"</a:t>
            </a:r>
            <a:r>
              <a:rPr lang="en-GB" sz="2400" dirty="0">
                <a:ea typeface="ＭＳ Ｐゴシック" pitchFamily="34" charset="-128"/>
                <a:cs typeface="Lucida Sans Unicode" pitchFamily="34" charset="0"/>
              </a:rPr>
              <a:t> measures delivered by a court of law or another independent and impartial body established by law aimed at mitigating the potential damages to the environment by providing a partial or full, and/or temporary or final administrative or judicial injunction relating to the execution or omission of an administrative </a:t>
            </a:r>
            <a:r>
              <a:rPr lang="en-GB" sz="2400" dirty="0" smtClean="0">
                <a:ea typeface="ＭＳ Ｐゴシック" pitchFamily="34" charset="-128"/>
                <a:cs typeface="Lucida Sans Unicode" pitchFamily="34" charset="0"/>
              </a:rPr>
              <a:t>act</a:t>
            </a:r>
            <a:r>
              <a:rPr lang="hu-HU" sz="2400" dirty="0" smtClean="0">
                <a:ea typeface="ＭＳ Ｐゴシック" pitchFamily="34" charset="-128"/>
                <a:cs typeface="Lucida Sans Unicode" pitchFamily="34" charset="0"/>
              </a:rPr>
              <a:t>.</a:t>
            </a:r>
          </a:p>
          <a:p>
            <a:pPr lvl="0">
              <a:buFont typeface="Arial" charset="0"/>
              <a:buChar char="•"/>
            </a:pPr>
            <a:r>
              <a:rPr lang="hu-HU" sz="2400" b="1" dirty="0" err="1" smtClean="0">
                <a:ea typeface="ＭＳ Ｐゴシック" pitchFamily="34" charset="-128"/>
                <a:cs typeface="Lucida Sans Unicode" pitchFamily="34" charset="0"/>
              </a:rPr>
              <a:t>Preclusion</a:t>
            </a:r>
            <a:r>
              <a:rPr lang="hu-HU" sz="2400" dirty="0" smtClean="0">
                <a:ea typeface="ＭＳ Ｐゴシック" pitchFamily="34" charset="-128"/>
                <a:cs typeface="Lucida Sans Unicode" pitchFamily="34" charset="0"/>
              </a:rPr>
              <a:t>: </a:t>
            </a:r>
            <a:r>
              <a:rPr lang="hu-HU" sz="2400" dirty="0" err="1" smtClean="0">
                <a:ea typeface="ＭＳ Ｐゴシック" pitchFamily="34" charset="-128"/>
                <a:cs typeface="Lucida Sans Unicode" pitchFamily="34" charset="0"/>
              </a:rPr>
              <a:t>legal</a:t>
            </a:r>
            <a:r>
              <a:rPr lang="hu-HU" sz="2400" dirty="0" smtClean="0">
                <a:ea typeface="ＭＳ Ｐゴシック" pitchFamily="34" charset="-128"/>
                <a:cs typeface="Lucida Sans Unicode" pitchFamily="34" charset="0"/>
              </a:rPr>
              <a:t> </a:t>
            </a:r>
            <a:r>
              <a:rPr lang="hu-HU" sz="2400" dirty="0" err="1" smtClean="0">
                <a:ea typeface="ＭＳ Ｐゴシック" pitchFamily="34" charset="-128"/>
                <a:cs typeface="Lucida Sans Unicode" pitchFamily="34" charset="0"/>
              </a:rPr>
              <a:t>framework</a:t>
            </a:r>
            <a:r>
              <a:rPr lang="hu-HU" sz="2400" dirty="0" smtClean="0">
                <a:ea typeface="ＭＳ Ｐゴシック" pitchFamily="34" charset="-128"/>
                <a:cs typeface="Lucida Sans Unicode" pitchFamily="34" charset="0"/>
              </a:rPr>
              <a:t> </a:t>
            </a:r>
            <a:r>
              <a:rPr lang="hu-HU" sz="2400" dirty="0" err="1" smtClean="0">
                <a:ea typeface="ＭＳ Ｐゴシック" pitchFamily="34" charset="-128"/>
                <a:cs typeface="Lucida Sans Unicode" pitchFamily="34" charset="0"/>
              </a:rPr>
              <a:t>for</a:t>
            </a:r>
            <a:r>
              <a:rPr lang="hu-HU" sz="2400" dirty="0" smtClean="0">
                <a:ea typeface="ＭＳ Ｐゴシック" pitchFamily="34" charset="-128"/>
                <a:cs typeface="Lucida Sans Unicode" pitchFamily="34" charset="0"/>
              </a:rPr>
              <a:t> </a:t>
            </a:r>
            <a:r>
              <a:rPr lang="hu-HU" sz="2400" dirty="0" err="1" smtClean="0">
                <a:ea typeface="ＭＳ Ｐゴシック" pitchFamily="34" charset="-128"/>
                <a:cs typeface="Lucida Sans Unicode" pitchFamily="34" charset="0"/>
              </a:rPr>
              <a:t>excluding</a:t>
            </a:r>
            <a:r>
              <a:rPr lang="hu-HU" sz="2400" dirty="0" smtClean="0">
                <a:ea typeface="ＭＳ Ｐゴシック" pitchFamily="34" charset="-128"/>
                <a:cs typeface="Lucida Sans Unicode" pitchFamily="34" charset="0"/>
              </a:rPr>
              <a:t> </a:t>
            </a:r>
            <a:r>
              <a:rPr lang="hu-HU" sz="2400" dirty="0" err="1" smtClean="0">
                <a:ea typeface="ＭＳ Ｐゴシック" pitchFamily="34" charset="-128"/>
                <a:cs typeface="Lucida Sans Unicode" pitchFamily="34" charset="0"/>
              </a:rPr>
              <a:t>litigants</a:t>
            </a:r>
            <a:r>
              <a:rPr lang="hu-HU" sz="2400" dirty="0" smtClean="0">
                <a:ea typeface="ＭＳ Ｐゴシック" pitchFamily="34" charset="-128"/>
                <a:cs typeface="Lucida Sans Unicode" pitchFamily="34" charset="0"/>
              </a:rPr>
              <a:t> </a:t>
            </a:r>
            <a:r>
              <a:rPr lang="hu-HU" sz="2400" dirty="0" err="1" smtClean="0">
                <a:ea typeface="ＭＳ Ｐゴシック" pitchFamily="34" charset="-128"/>
                <a:cs typeface="Lucida Sans Unicode" pitchFamily="34" charset="0"/>
              </a:rPr>
              <a:t>from</a:t>
            </a:r>
            <a:r>
              <a:rPr lang="hu-HU" sz="2400" dirty="0" smtClean="0">
                <a:ea typeface="ＭＳ Ｐゴシック" pitchFamily="34" charset="-128"/>
                <a:cs typeface="Lucida Sans Unicode" pitchFamily="34" charset="0"/>
              </a:rPr>
              <a:t> </a:t>
            </a:r>
            <a:r>
              <a:rPr lang="hu-HU" sz="2400" dirty="0" err="1" smtClean="0">
                <a:ea typeface="ＭＳ Ｐゴシック" pitchFamily="34" charset="-128"/>
                <a:cs typeface="Lucida Sans Unicode" pitchFamily="34" charset="0"/>
              </a:rPr>
              <a:t>going</a:t>
            </a:r>
            <a:r>
              <a:rPr lang="hu-HU" sz="2400" dirty="0" smtClean="0">
                <a:ea typeface="ＭＳ Ｐゴシック" pitchFamily="34" charset="-128"/>
                <a:cs typeface="Lucida Sans Unicode" pitchFamily="34" charset="0"/>
              </a:rPr>
              <a:t> </a:t>
            </a:r>
            <a:r>
              <a:rPr lang="hu-HU" sz="2400" dirty="0" err="1" smtClean="0">
                <a:ea typeface="ＭＳ Ｐゴシック" pitchFamily="34" charset="-128"/>
                <a:cs typeface="Lucida Sans Unicode" pitchFamily="34" charset="0"/>
              </a:rPr>
              <a:t>to</a:t>
            </a:r>
            <a:r>
              <a:rPr lang="hu-HU" sz="2400" dirty="0" smtClean="0">
                <a:ea typeface="ＭＳ Ｐゴシック" pitchFamily="34" charset="-128"/>
                <a:cs typeface="Lucida Sans Unicode" pitchFamily="34" charset="0"/>
              </a:rPr>
              <a:t> </a:t>
            </a:r>
            <a:r>
              <a:rPr lang="hu-HU" sz="2400" dirty="0" err="1" smtClean="0">
                <a:ea typeface="ＭＳ Ｐゴシック" pitchFamily="34" charset="-128"/>
                <a:cs typeface="Lucida Sans Unicode" pitchFamily="34" charset="0"/>
              </a:rPr>
              <a:t>court</a:t>
            </a:r>
            <a:r>
              <a:rPr lang="hu-HU" sz="2400" dirty="0" smtClean="0">
                <a:ea typeface="ＭＳ Ｐゴシック" pitchFamily="34" charset="-128"/>
                <a:cs typeface="Lucida Sans Unicode" pitchFamily="34" charset="0"/>
              </a:rPr>
              <a:t> </a:t>
            </a:r>
            <a:r>
              <a:rPr lang="hu-HU" sz="2400" dirty="0" err="1" smtClean="0">
                <a:ea typeface="ＭＳ Ｐゴシック" pitchFamily="34" charset="-128"/>
                <a:cs typeface="Lucida Sans Unicode" pitchFamily="34" charset="0"/>
              </a:rPr>
              <a:t>if</a:t>
            </a:r>
            <a:r>
              <a:rPr lang="hu-HU" sz="2400" dirty="0" smtClean="0">
                <a:ea typeface="ＭＳ Ｐゴシック" pitchFamily="34" charset="-128"/>
                <a:cs typeface="Lucida Sans Unicode" pitchFamily="34" charset="0"/>
              </a:rPr>
              <a:t> </a:t>
            </a:r>
            <a:r>
              <a:rPr lang="hu-HU" sz="2400" dirty="0" err="1" smtClean="0">
                <a:ea typeface="ＭＳ Ｐゴシック" pitchFamily="34" charset="-128"/>
                <a:cs typeface="Lucida Sans Unicode" pitchFamily="34" charset="0"/>
              </a:rPr>
              <a:t>the</a:t>
            </a:r>
            <a:r>
              <a:rPr lang="hu-HU" sz="2400" dirty="0" smtClean="0">
                <a:ea typeface="ＭＳ Ｐゴシック" pitchFamily="34" charset="-128"/>
                <a:cs typeface="Lucida Sans Unicode" pitchFamily="34" charset="0"/>
              </a:rPr>
              <a:t> </a:t>
            </a:r>
            <a:r>
              <a:rPr lang="hu-HU" sz="2400" dirty="0" err="1" smtClean="0">
                <a:ea typeface="ＭＳ Ｐゴシック" pitchFamily="34" charset="-128"/>
                <a:cs typeface="Lucida Sans Unicode" pitchFamily="34" charset="0"/>
              </a:rPr>
              <a:t>arguments</a:t>
            </a:r>
            <a:r>
              <a:rPr lang="hu-HU" sz="2400" dirty="0" smtClean="0">
                <a:ea typeface="ＭＳ Ｐゴシック" pitchFamily="34" charset="-128"/>
                <a:cs typeface="Lucida Sans Unicode" pitchFamily="34" charset="0"/>
              </a:rPr>
              <a:t> </a:t>
            </a:r>
            <a:r>
              <a:rPr lang="hu-HU" sz="2400" dirty="0" err="1" smtClean="0">
                <a:ea typeface="ＭＳ Ｐゴシック" pitchFamily="34" charset="-128"/>
                <a:cs typeface="Lucida Sans Unicode" pitchFamily="34" charset="0"/>
              </a:rPr>
              <a:t>are</a:t>
            </a:r>
            <a:r>
              <a:rPr lang="hu-HU" sz="2400" dirty="0" smtClean="0">
                <a:ea typeface="ＭＳ Ｐゴシック" pitchFamily="34" charset="-128"/>
                <a:cs typeface="Lucida Sans Unicode" pitchFamily="34" charset="0"/>
              </a:rPr>
              <a:t> </a:t>
            </a:r>
            <a:r>
              <a:rPr lang="hu-HU" sz="2400" dirty="0" err="1" smtClean="0">
                <a:ea typeface="ＭＳ Ｐゴシック" pitchFamily="34" charset="-128"/>
                <a:cs typeface="Lucida Sans Unicode" pitchFamily="34" charset="0"/>
              </a:rPr>
              <a:t>not</a:t>
            </a:r>
            <a:r>
              <a:rPr lang="hu-HU" sz="2400" dirty="0" smtClean="0">
                <a:ea typeface="ＭＳ Ｐゴシック" pitchFamily="34" charset="-128"/>
                <a:cs typeface="Lucida Sans Unicode" pitchFamily="34" charset="0"/>
              </a:rPr>
              <a:t> </a:t>
            </a:r>
            <a:r>
              <a:rPr lang="hu-HU" sz="2400" dirty="0" err="1" smtClean="0">
                <a:ea typeface="ＭＳ Ｐゴシック" pitchFamily="34" charset="-128"/>
                <a:cs typeface="Lucida Sans Unicode" pitchFamily="34" charset="0"/>
              </a:rPr>
              <a:t>presented</a:t>
            </a:r>
            <a:r>
              <a:rPr lang="hu-HU" sz="2400" dirty="0" smtClean="0">
                <a:ea typeface="ＭＳ Ｐゴシック" pitchFamily="34" charset="-128"/>
                <a:cs typeface="Lucida Sans Unicode" pitchFamily="34" charset="0"/>
              </a:rPr>
              <a:t> </a:t>
            </a:r>
            <a:r>
              <a:rPr lang="hu-HU" sz="2400" dirty="0" err="1" smtClean="0">
                <a:ea typeface="ＭＳ Ｐゴシック" pitchFamily="34" charset="-128"/>
                <a:cs typeface="Lucida Sans Unicode" pitchFamily="34" charset="0"/>
              </a:rPr>
              <a:t>already</a:t>
            </a:r>
            <a:r>
              <a:rPr lang="hu-HU" sz="2400" dirty="0" smtClean="0">
                <a:ea typeface="ＭＳ Ｐゴシック" pitchFamily="34" charset="-128"/>
                <a:cs typeface="Lucida Sans Unicode" pitchFamily="34" charset="0"/>
              </a:rPr>
              <a:t> </a:t>
            </a:r>
            <a:r>
              <a:rPr lang="hu-HU" sz="2400" dirty="0" err="1" smtClean="0">
                <a:ea typeface="ＭＳ Ｐゴシック" pitchFamily="34" charset="-128"/>
                <a:cs typeface="Lucida Sans Unicode" pitchFamily="34" charset="0"/>
              </a:rPr>
              <a:t>at</a:t>
            </a:r>
            <a:r>
              <a:rPr lang="hu-HU" sz="2400" dirty="0" smtClean="0">
                <a:ea typeface="ＭＳ Ｐゴシック" pitchFamily="34" charset="-128"/>
                <a:cs typeface="Lucida Sans Unicode" pitchFamily="34" charset="0"/>
              </a:rPr>
              <a:t> a prior </a:t>
            </a:r>
            <a:r>
              <a:rPr lang="hu-HU" sz="2400" dirty="0" err="1" smtClean="0">
                <a:ea typeface="ＭＳ Ｐゴシック" pitchFamily="34" charset="-128"/>
                <a:cs typeface="Lucida Sans Unicode" pitchFamily="34" charset="0"/>
              </a:rPr>
              <a:t>administrative</a:t>
            </a:r>
            <a:r>
              <a:rPr lang="hu-HU" sz="2400" dirty="0" smtClean="0">
                <a:ea typeface="ＭＳ Ｐゴシック" pitchFamily="34" charset="-128"/>
                <a:cs typeface="Lucida Sans Unicode" pitchFamily="34" charset="0"/>
              </a:rPr>
              <a:t> </a:t>
            </a:r>
            <a:r>
              <a:rPr lang="hu-HU" sz="2400" dirty="0" err="1" smtClean="0">
                <a:ea typeface="ＭＳ Ｐゴシック" pitchFamily="34" charset="-128"/>
                <a:cs typeface="Lucida Sans Unicode" pitchFamily="34" charset="0"/>
              </a:rPr>
              <a:t>stage</a:t>
            </a:r>
            <a:r>
              <a:rPr lang="hu-HU" sz="2400" dirty="0" smtClean="0">
                <a:ea typeface="ＭＳ Ｐゴシック" pitchFamily="34" charset="-128"/>
                <a:cs typeface="Lucida Sans Unicode" pitchFamily="34" charset="0"/>
              </a:rPr>
              <a:t> </a:t>
            </a:r>
            <a:endParaRPr lang="en-US" sz="2400" dirty="0">
              <a:ea typeface="ＭＳ Ｐゴシック" pitchFamily="34" charset="-128"/>
              <a:cs typeface="Lucida Sans Unicode" pitchFamily="34" charset="0"/>
            </a:endParaRPr>
          </a:p>
          <a:p>
            <a:endParaRPr lang="en-GB" dirty="0"/>
          </a:p>
        </p:txBody>
      </p:sp>
    </p:spTree>
    <p:extLst>
      <p:ext uri="{BB962C8B-B14F-4D97-AF65-F5344CB8AC3E}">
        <p14:creationId xmlns:p14="http://schemas.microsoft.com/office/powerpoint/2010/main" val="37062117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Introduction</a:t>
            </a:r>
            <a:r>
              <a:rPr lang="pl-PL" dirty="0"/>
              <a:t>: the EU and </a:t>
            </a:r>
            <a:r>
              <a:rPr lang="pl-PL" dirty="0" err="1"/>
              <a:t>Aarhus</a:t>
            </a:r>
            <a:endParaRPr lang="pl-PL" dirty="0"/>
          </a:p>
        </p:txBody>
      </p:sp>
      <p:sp>
        <p:nvSpPr>
          <p:cNvPr id="3" name="Symbol zastępczy zawartości 2"/>
          <p:cNvSpPr>
            <a:spLocks noGrp="1"/>
          </p:cNvSpPr>
          <p:nvPr>
            <p:ph idx="1"/>
          </p:nvPr>
        </p:nvSpPr>
        <p:spPr/>
        <p:txBody>
          <a:bodyPr/>
          <a:lstStyle/>
          <a:p>
            <a:r>
              <a:rPr lang="pl-PL" sz="2400" dirty="0" smtClean="0"/>
              <a:t>Art. 1 TEU</a:t>
            </a:r>
          </a:p>
          <a:p>
            <a:pPr lvl="1"/>
            <a:r>
              <a:rPr lang="en-US" sz="2400" dirty="0"/>
              <a:t>This Treaty marks a new stage in the process of creating an </a:t>
            </a:r>
            <a:r>
              <a:rPr lang="en-US" sz="2400" b="1" dirty="0"/>
              <a:t>ever closer union among the peoples of Europe,</a:t>
            </a:r>
            <a:r>
              <a:rPr lang="en-US" sz="2400" dirty="0"/>
              <a:t> in which decisions are taken as </a:t>
            </a:r>
            <a:r>
              <a:rPr lang="en-US" sz="2400" b="1" dirty="0"/>
              <a:t>openly</a:t>
            </a:r>
            <a:r>
              <a:rPr lang="en-US" sz="2400" dirty="0"/>
              <a:t> as possible and as </a:t>
            </a:r>
            <a:r>
              <a:rPr lang="en-US" sz="2400" b="1" dirty="0"/>
              <a:t>closely</a:t>
            </a:r>
            <a:r>
              <a:rPr lang="en-US" sz="2400" dirty="0"/>
              <a:t> as possible to the citizen. </a:t>
            </a:r>
            <a:endParaRPr lang="pl-PL" sz="2400" dirty="0" smtClean="0"/>
          </a:p>
          <a:p>
            <a:r>
              <a:rPr lang="pl-PL" sz="2400" dirty="0" smtClean="0"/>
              <a:t>Art. 10</a:t>
            </a:r>
          </a:p>
          <a:p>
            <a:pPr lvl="1"/>
            <a:r>
              <a:rPr lang="en-US" sz="2400" dirty="0"/>
              <a:t>3. Every citizen shall have the </a:t>
            </a:r>
            <a:r>
              <a:rPr lang="en-US" sz="2400" b="1" dirty="0"/>
              <a:t>right to participate in the democratic life</a:t>
            </a:r>
            <a:r>
              <a:rPr lang="en-US" sz="2400" dirty="0"/>
              <a:t> of the Union. Decisions shall be taken as openly and as closely as possible to the citizen. </a:t>
            </a:r>
            <a:endParaRPr lang="pl-PL" sz="2400" dirty="0"/>
          </a:p>
        </p:txBody>
      </p:sp>
    </p:spTree>
    <p:extLst>
      <p:ext uri="{BB962C8B-B14F-4D97-AF65-F5344CB8AC3E}">
        <p14:creationId xmlns:p14="http://schemas.microsoft.com/office/powerpoint/2010/main" val="36603546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err="1"/>
              <a:t>Introduction</a:t>
            </a:r>
            <a:r>
              <a:rPr lang="pl-PL" dirty="0"/>
              <a:t>: the EU and </a:t>
            </a:r>
            <a:r>
              <a:rPr lang="pl-PL" dirty="0" err="1"/>
              <a:t>Aarhus</a:t>
            </a:r>
            <a:endParaRPr lang="en-US" dirty="0"/>
          </a:p>
        </p:txBody>
      </p:sp>
      <p:sp>
        <p:nvSpPr>
          <p:cNvPr id="3" name="Content Placeholder 2"/>
          <p:cNvSpPr>
            <a:spLocks noGrp="1"/>
          </p:cNvSpPr>
          <p:nvPr>
            <p:ph idx="1"/>
          </p:nvPr>
        </p:nvSpPr>
        <p:spPr>
          <a:xfrm>
            <a:off x="785786" y="2000240"/>
            <a:ext cx="7623175" cy="4114800"/>
          </a:xfrm>
        </p:spPr>
        <p:txBody>
          <a:bodyPr/>
          <a:lstStyle/>
          <a:p>
            <a:pPr marL="0" indent="0" fontAlgn="auto">
              <a:spcAft>
                <a:spcPts val="0"/>
              </a:spcAft>
              <a:buClr>
                <a:srgbClr val="69AE00"/>
              </a:buClr>
              <a:buFont typeface="Arial" pitchFamily="34" charset="0"/>
              <a:buNone/>
              <a:defRPr/>
            </a:pPr>
            <a:r>
              <a:rPr lang="hu-HU" sz="2300" dirty="0" err="1"/>
              <a:t>Recent</a:t>
            </a:r>
            <a:r>
              <a:rPr lang="hu-HU" sz="2300" dirty="0"/>
              <a:t> </a:t>
            </a:r>
            <a:r>
              <a:rPr lang="hu-HU" sz="2300" dirty="0" err="1"/>
              <a:t>changes</a:t>
            </a:r>
            <a:r>
              <a:rPr lang="hu-HU" sz="2300" dirty="0"/>
              <a:t> </a:t>
            </a:r>
            <a:r>
              <a:rPr lang="hu-HU" sz="2300" dirty="0" err="1"/>
              <a:t>in</a:t>
            </a:r>
            <a:r>
              <a:rPr lang="hu-HU" sz="2300" dirty="0"/>
              <a:t> </a:t>
            </a:r>
            <a:r>
              <a:rPr lang="hu-HU" sz="2300" dirty="0" err="1"/>
              <a:t>the</a:t>
            </a:r>
            <a:r>
              <a:rPr lang="hu-HU" sz="2300" dirty="0"/>
              <a:t> </a:t>
            </a:r>
            <a:r>
              <a:rPr lang="hu-HU" sz="2300" dirty="0" err="1"/>
              <a:t>Treaties</a:t>
            </a:r>
            <a:r>
              <a:rPr lang="hu-HU" sz="2300" dirty="0"/>
              <a:t> </a:t>
            </a:r>
            <a:r>
              <a:rPr lang="hu-HU" sz="2300" dirty="0" smtClean="0"/>
              <a:t>:</a:t>
            </a:r>
            <a:endParaRPr lang="hu-HU" sz="2300" dirty="0"/>
          </a:p>
          <a:p>
            <a:pPr marL="0" indent="0" fontAlgn="auto">
              <a:spcAft>
                <a:spcPts val="0"/>
              </a:spcAft>
              <a:buClr>
                <a:srgbClr val="69AE00"/>
              </a:buClr>
              <a:buFont typeface="Arial" pitchFamily="34" charset="0"/>
              <a:buNone/>
              <a:defRPr/>
            </a:pPr>
            <a:r>
              <a:rPr lang="hu-HU" sz="2300" dirty="0" err="1"/>
              <a:t>Adoption</a:t>
            </a:r>
            <a:r>
              <a:rPr lang="hu-HU" sz="2300" dirty="0"/>
              <a:t> of </a:t>
            </a:r>
            <a:r>
              <a:rPr lang="hu-HU" sz="2300" dirty="0" err="1"/>
              <a:t>the</a:t>
            </a:r>
            <a:r>
              <a:rPr lang="hu-HU" sz="2300" dirty="0"/>
              <a:t> </a:t>
            </a:r>
            <a:r>
              <a:rPr lang="hu-HU" sz="2300" dirty="0" err="1"/>
              <a:t>Lisbon</a:t>
            </a:r>
            <a:r>
              <a:rPr lang="hu-HU" sz="2300" dirty="0"/>
              <a:t> </a:t>
            </a:r>
            <a:r>
              <a:rPr lang="hu-HU" sz="2300" dirty="0" err="1"/>
              <a:t>Treaty</a:t>
            </a:r>
            <a:endParaRPr lang="hu-HU" sz="2300" dirty="0"/>
          </a:p>
          <a:p>
            <a:pPr>
              <a:lnSpc>
                <a:spcPct val="82000"/>
              </a:lnSpc>
              <a:buClr>
                <a:schemeClr val="accent1"/>
              </a:buClr>
              <a:defRPr/>
            </a:pPr>
            <a:r>
              <a:rPr lang="fr-FR" sz="2300" dirty="0"/>
              <a:t>Article 6 (ex-article 6 TUE) </a:t>
            </a:r>
            <a:r>
              <a:rPr lang="fr-FR" sz="2300" dirty="0" err="1"/>
              <a:t>Lisbon</a:t>
            </a:r>
            <a:r>
              <a:rPr lang="fr-FR" sz="2300" dirty="0"/>
              <a:t> </a:t>
            </a:r>
            <a:r>
              <a:rPr lang="hu-HU" sz="2300" dirty="0" err="1"/>
              <a:t>Treaty</a:t>
            </a:r>
            <a:r>
              <a:rPr lang="hu-HU" sz="2300" dirty="0"/>
              <a:t> </a:t>
            </a:r>
          </a:p>
          <a:p>
            <a:pPr lvl="1">
              <a:lnSpc>
                <a:spcPct val="82000"/>
              </a:lnSpc>
              <a:buClr>
                <a:schemeClr val="accent1"/>
              </a:buClr>
              <a:buFont typeface="Wingdings" pitchFamily="2" charset="2"/>
              <a:buChar char="§"/>
              <a:defRPr/>
            </a:pPr>
            <a:r>
              <a:rPr lang="en-GB" sz="2300" dirty="0"/>
              <a:t>the Charter of Fundamental Rights of the European Union </a:t>
            </a:r>
            <a:r>
              <a:rPr lang="hu-HU" sz="2300" dirty="0"/>
              <a:t>has </a:t>
            </a:r>
            <a:r>
              <a:rPr lang="hu-HU" sz="2300" dirty="0" err="1"/>
              <a:t>the</a:t>
            </a:r>
            <a:r>
              <a:rPr lang="hu-HU" sz="2300" dirty="0"/>
              <a:t> </a:t>
            </a:r>
            <a:r>
              <a:rPr lang="en-GB" sz="2300" dirty="0"/>
              <a:t>same legal value as the Treaties.</a:t>
            </a:r>
            <a:endParaRPr lang="hu-HU" sz="2300" dirty="0"/>
          </a:p>
          <a:p>
            <a:pPr>
              <a:lnSpc>
                <a:spcPct val="82000"/>
              </a:lnSpc>
              <a:buClr>
                <a:schemeClr val="accent1"/>
              </a:buClr>
              <a:defRPr/>
            </a:pPr>
            <a:r>
              <a:rPr lang="hu-HU" sz="2300" dirty="0"/>
              <a:t>Charter of </a:t>
            </a:r>
            <a:r>
              <a:rPr lang="hu-HU" sz="2300" dirty="0" err="1"/>
              <a:t>Fundamental</a:t>
            </a:r>
            <a:r>
              <a:rPr lang="hu-HU" sz="2300" dirty="0"/>
              <a:t> </a:t>
            </a:r>
            <a:r>
              <a:rPr lang="hu-HU" sz="2300" dirty="0" err="1"/>
              <a:t>Rights</a:t>
            </a:r>
            <a:r>
              <a:rPr lang="hu-HU" sz="2300" dirty="0"/>
              <a:t> Art 37 and Art 47.</a:t>
            </a:r>
          </a:p>
          <a:p>
            <a:pPr lvl="1">
              <a:lnSpc>
                <a:spcPct val="82000"/>
              </a:lnSpc>
              <a:buClr>
                <a:schemeClr val="accent1"/>
              </a:buClr>
              <a:buFont typeface="Wingdings" pitchFamily="2" charset="2"/>
              <a:buChar char="§"/>
              <a:defRPr/>
            </a:pPr>
            <a:r>
              <a:rPr lang="en-US" sz="2300" dirty="0"/>
              <a:t>Article 19</a:t>
            </a:r>
            <a:r>
              <a:rPr lang="hu-HU" sz="2300" dirty="0"/>
              <a:t> TUE</a:t>
            </a:r>
          </a:p>
          <a:p>
            <a:pPr lvl="1">
              <a:lnSpc>
                <a:spcPct val="82000"/>
              </a:lnSpc>
              <a:buClr>
                <a:schemeClr val="accent1"/>
              </a:buClr>
              <a:buFont typeface="Wingdings" pitchFamily="2" charset="2"/>
              <a:buChar char="§"/>
              <a:defRPr/>
            </a:pPr>
            <a:r>
              <a:rPr lang="hu-HU" sz="2300" dirty="0"/>
              <a:t>(…)</a:t>
            </a:r>
            <a:r>
              <a:rPr lang="en-US" sz="2300" dirty="0"/>
              <a:t>Member States shall provide remedies sufficient to ensure effective legal protection in the fields covered by Union law.</a:t>
            </a:r>
            <a:endParaRPr lang="hu-HU" sz="2300" dirty="0"/>
          </a:p>
          <a:p>
            <a:pPr marL="457200" lvl="1" indent="0">
              <a:buNone/>
            </a:pPr>
            <a:endParaRPr lang="de-DE" sz="1400" dirty="0"/>
          </a:p>
        </p:txBody>
      </p:sp>
    </p:spTree>
    <p:extLst>
      <p:ext uri="{BB962C8B-B14F-4D97-AF65-F5344CB8AC3E}">
        <p14:creationId xmlns:p14="http://schemas.microsoft.com/office/powerpoint/2010/main" val="4078934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err="1"/>
              <a:t>Introduction</a:t>
            </a:r>
            <a:r>
              <a:rPr lang="pl-PL" dirty="0"/>
              <a:t>: the EU and </a:t>
            </a:r>
            <a:r>
              <a:rPr lang="pl-PL" dirty="0" err="1"/>
              <a:t>Aarhus</a:t>
            </a:r>
            <a:endParaRPr lang="en-US" dirty="0"/>
          </a:p>
        </p:txBody>
      </p:sp>
      <p:sp>
        <p:nvSpPr>
          <p:cNvPr id="3" name="Content Placeholder 2"/>
          <p:cNvSpPr>
            <a:spLocks noGrp="1"/>
          </p:cNvSpPr>
          <p:nvPr>
            <p:ph idx="1"/>
          </p:nvPr>
        </p:nvSpPr>
        <p:spPr>
          <a:xfrm>
            <a:off x="785786" y="2000240"/>
            <a:ext cx="7623175" cy="4114800"/>
          </a:xfrm>
        </p:spPr>
        <p:txBody>
          <a:bodyPr/>
          <a:lstStyle/>
          <a:p>
            <a:pPr marL="0" indent="0" fontAlgn="auto">
              <a:spcAft>
                <a:spcPts val="0"/>
              </a:spcAft>
              <a:buClr>
                <a:srgbClr val="69AE00"/>
              </a:buClr>
              <a:buFont typeface="Arial" pitchFamily="34" charset="0"/>
              <a:buNone/>
              <a:defRPr/>
            </a:pPr>
            <a:r>
              <a:rPr lang="hu-HU" sz="2300" dirty="0" smtClean="0"/>
              <a:t>I</a:t>
            </a:r>
            <a:r>
              <a:rPr lang="en-GB" sz="2300" dirty="0" err="1" smtClean="0"/>
              <a:t>nstruments</a:t>
            </a:r>
            <a:r>
              <a:rPr lang="en-GB" sz="2300" dirty="0" smtClean="0"/>
              <a:t> </a:t>
            </a:r>
            <a:r>
              <a:rPr lang="en-GB" sz="2300" dirty="0"/>
              <a:t>to implement the Aarhus Convention at the EU </a:t>
            </a:r>
            <a:r>
              <a:rPr lang="en-GB" sz="2300" dirty="0" smtClean="0"/>
              <a:t>level          </a:t>
            </a:r>
            <a:endParaRPr lang="en-GB" sz="2300" dirty="0"/>
          </a:p>
          <a:p>
            <a:pPr fontAlgn="auto">
              <a:spcAft>
                <a:spcPts val="0"/>
              </a:spcAft>
              <a:buClr>
                <a:srgbClr val="69AE00"/>
              </a:buClr>
              <a:defRPr/>
            </a:pPr>
            <a:r>
              <a:rPr lang="en-GB" sz="2300" dirty="0"/>
              <a:t>For the EU: Regulation </a:t>
            </a:r>
            <a:r>
              <a:rPr lang="en-GB" sz="2300" dirty="0" smtClean="0"/>
              <a:t>1367/2006</a:t>
            </a:r>
            <a:endParaRPr lang="hu-HU" sz="2300" dirty="0" smtClean="0"/>
          </a:p>
          <a:p>
            <a:pPr fontAlgn="auto">
              <a:spcAft>
                <a:spcPts val="0"/>
              </a:spcAft>
              <a:buClr>
                <a:srgbClr val="69AE00"/>
              </a:buClr>
              <a:defRPr/>
            </a:pPr>
            <a:r>
              <a:rPr lang="en-GB" sz="2300" dirty="0" smtClean="0"/>
              <a:t>For </a:t>
            </a:r>
            <a:r>
              <a:rPr lang="en-GB" sz="2300" dirty="0"/>
              <a:t>the Member States:</a:t>
            </a:r>
          </a:p>
          <a:p>
            <a:pPr lvl="1" fontAlgn="auto">
              <a:spcAft>
                <a:spcPts val="0"/>
              </a:spcAft>
              <a:buClr>
                <a:srgbClr val="69AE00"/>
              </a:buClr>
              <a:buFont typeface="Arial" pitchFamily="34" charset="0"/>
              <a:buChar char="•"/>
              <a:defRPr/>
            </a:pPr>
            <a:r>
              <a:rPr lang="en-GB" sz="2300" dirty="0"/>
              <a:t>Pillar I + Art. 9(1): Directive 2003/4</a:t>
            </a:r>
          </a:p>
          <a:p>
            <a:pPr lvl="1" fontAlgn="auto">
              <a:spcAft>
                <a:spcPts val="0"/>
              </a:spcAft>
              <a:buClr>
                <a:srgbClr val="69AE00"/>
              </a:buClr>
              <a:buFont typeface="Arial" pitchFamily="34" charset="0"/>
              <a:buChar char="•"/>
              <a:defRPr/>
            </a:pPr>
            <a:r>
              <a:rPr lang="en-GB" sz="2300" dirty="0"/>
              <a:t>Pillar II + Art. 9(2)</a:t>
            </a:r>
            <a:r>
              <a:rPr lang="hu-HU" sz="2300" dirty="0"/>
              <a:t>, 9 (4)</a:t>
            </a:r>
            <a:r>
              <a:rPr lang="en-GB" sz="2300" dirty="0"/>
              <a:t>: Directive 2003/35</a:t>
            </a:r>
            <a:r>
              <a:rPr lang="hu-HU" sz="2300" dirty="0"/>
              <a:t>, EIA, IPPC, SEVESO III</a:t>
            </a:r>
            <a:endParaRPr lang="en-GB" sz="2300" dirty="0"/>
          </a:p>
          <a:p>
            <a:pPr lvl="1" fontAlgn="auto">
              <a:spcAft>
                <a:spcPts val="0"/>
              </a:spcAft>
              <a:buClr>
                <a:srgbClr val="69AE00"/>
              </a:buClr>
              <a:buFont typeface="Arial" pitchFamily="34" charset="0"/>
              <a:buChar char="•"/>
              <a:defRPr/>
            </a:pPr>
            <a:r>
              <a:rPr lang="en-GB" sz="2250" dirty="0"/>
              <a:t>Pillar III - Art. 9(3) &amp; 9(4): COM(2003)624</a:t>
            </a:r>
            <a:r>
              <a:rPr lang="hu-HU" sz="2250" dirty="0"/>
              <a:t> – </a:t>
            </a:r>
            <a:r>
              <a:rPr lang="hu-HU" sz="2250" dirty="0" err="1"/>
              <a:t>still</a:t>
            </a:r>
            <a:r>
              <a:rPr lang="hu-HU" sz="2250" dirty="0"/>
              <a:t> </a:t>
            </a:r>
            <a:r>
              <a:rPr lang="hu-HU" sz="2250" dirty="0" err="1"/>
              <a:t>existing</a:t>
            </a:r>
            <a:r>
              <a:rPr lang="hu-HU" sz="2250" dirty="0"/>
              <a:t> </a:t>
            </a:r>
            <a:r>
              <a:rPr lang="hu-HU" sz="2250" dirty="0" err="1"/>
              <a:t>gap</a:t>
            </a:r>
            <a:r>
              <a:rPr lang="hu-HU" sz="2250" dirty="0"/>
              <a:t> </a:t>
            </a:r>
            <a:r>
              <a:rPr lang="hu-HU" sz="2250" dirty="0" err="1"/>
              <a:t>in</a:t>
            </a:r>
            <a:r>
              <a:rPr lang="hu-HU" sz="2250" dirty="0"/>
              <a:t> </a:t>
            </a:r>
            <a:r>
              <a:rPr lang="hu-HU" sz="2250" dirty="0" err="1" smtClean="0"/>
              <a:t>implementation</a:t>
            </a:r>
            <a:r>
              <a:rPr lang="hu-HU" sz="2250" dirty="0"/>
              <a:t> </a:t>
            </a:r>
            <a:r>
              <a:rPr lang="hu-HU" sz="2250" dirty="0" smtClean="0"/>
              <a:t>– </a:t>
            </a:r>
            <a:r>
              <a:rPr lang="hu-HU" sz="2250" dirty="0" err="1" smtClean="0"/>
              <a:t>marginally</a:t>
            </a:r>
            <a:r>
              <a:rPr lang="hu-HU" sz="2250" dirty="0" smtClean="0"/>
              <a:t> </a:t>
            </a:r>
            <a:r>
              <a:rPr lang="hu-HU" sz="2250" dirty="0" err="1" smtClean="0"/>
              <a:t>covered</a:t>
            </a:r>
            <a:r>
              <a:rPr lang="hu-HU" sz="2250" dirty="0" smtClean="0"/>
              <a:t> </a:t>
            </a:r>
            <a:r>
              <a:rPr lang="hu-HU" sz="2250" dirty="0" err="1" smtClean="0"/>
              <a:t>by</a:t>
            </a:r>
            <a:r>
              <a:rPr lang="hu-HU" sz="2250" dirty="0" smtClean="0"/>
              <a:t> </a:t>
            </a:r>
            <a:r>
              <a:rPr lang="hu-HU" sz="2250" dirty="0" err="1" smtClean="0"/>
              <a:t>some</a:t>
            </a:r>
            <a:r>
              <a:rPr lang="hu-HU" sz="2250" dirty="0" smtClean="0"/>
              <a:t> </a:t>
            </a:r>
            <a:r>
              <a:rPr lang="hu-HU" sz="2250" dirty="0" err="1" smtClean="0"/>
              <a:t>instruments</a:t>
            </a:r>
            <a:r>
              <a:rPr lang="hu-HU" sz="2250" dirty="0" smtClean="0"/>
              <a:t>: 2004/35/EC </a:t>
            </a:r>
            <a:r>
              <a:rPr lang="hu-HU" sz="2250" dirty="0" err="1" smtClean="0"/>
              <a:t>Liability</a:t>
            </a:r>
            <a:r>
              <a:rPr lang="hu-HU" sz="2250" dirty="0" smtClean="0"/>
              <a:t> </a:t>
            </a:r>
            <a:r>
              <a:rPr lang="hu-HU" sz="2250" dirty="0" err="1" smtClean="0"/>
              <a:t>Dir</a:t>
            </a:r>
            <a:r>
              <a:rPr lang="hu-HU" sz="2250" dirty="0" smtClean="0"/>
              <a:t> and </a:t>
            </a:r>
            <a:r>
              <a:rPr lang="hu-HU" sz="2250" dirty="0" err="1" smtClean="0"/>
              <a:t>Recommendations</a:t>
            </a:r>
            <a:r>
              <a:rPr lang="hu-HU" sz="2250" dirty="0" smtClean="0"/>
              <a:t> </a:t>
            </a:r>
            <a:r>
              <a:rPr lang="hu-HU" sz="2250" dirty="0" err="1" smtClean="0"/>
              <a:t>on</a:t>
            </a:r>
            <a:r>
              <a:rPr lang="hu-HU" sz="2250" dirty="0" smtClean="0"/>
              <a:t> </a:t>
            </a:r>
            <a:r>
              <a:rPr lang="hu-HU" sz="2250" dirty="0" err="1" smtClean="0"/>
              <a:t>collective</a:t>
            </a:r>
            <a:r>
              <a:rPr lang="hu-HU" sz="2250" dirty="0" smtClean="0"/>
              <a:t> </a:t>
            </a:r>
            <a:r>
              <a:rPr lang="hu-HU" sz="2250" dirty="0" err="1" smtClean="0"/>
              <a:t>redress</a:t>
            </a:r>
            <a:r>
              <a:rPr lang="hu-HU" sz="2250" dirty="0" smtClean="0"/>
              <a:t> (2013)</a:t>
            </a:r>
            <a:endParaRPr lang="en-GB" sz="2250" dirty="0"/>
          </a:p>
          <a:p>
            <a:endParaRPr lang="de-DE" sz="16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err="1"/>
              <a:t>Introduction</a:t>
            </a:r>
            <a:r>
              <a:rPr lang="pl-PL" dirty="0"/>
              <a:t>: the EU and </a:t>
            </a:r>
            <a:r>
              <a:rPr lang="pl-PL" dirty="0" err="1"/>
              <a:t>Aarhus</a:t>
            </a:r>
            <a:endParaRPr lang="en-US" dirty="0"/>
          </a:p>
        </p:txBody>
      </p:sp>
      <p:sp>
        <p:nvSpPr>
          <p:cNvPr id="3" name="Content Placeholder 2"/>
          <p:cNvSpPr>
            <a:spLocks noGrp="1"/>
          </p:cNvSpPr>
          <p:nvPr>
            <p:ph idx="1"/>
          </p:nvPr>
        </p:nvSpPr>
        <p:spPr>
          <a:xfrm>
            <a:off x="785786" y="2000240"/>
            <a:ext cx="7623175" cy="4114800"/>
          </a:xfrm>
        </p:spPr>
        <p:txBody>
          <a:bodyPr/>
          <a:lstStyle/>
          <a:p>
            <a:pPr fontAlgn="auto">
              <a:spcAft>
                <a:spcPts val="0"/>
              </a:spcAft>
              <a:buClr>
                <a:srgbClr val="69AE00"/>
              </a:buClr>
              <a:defRPr/>
            </a:pPr>
            <a:r>
              <a:rPr lang="en-GB" sz="2300" dirty="0" smtClean="0"/>
              <a:t>For </a:t>
            </a:r>
            <a:r>
              <a:rPr lang="en-GB" sz="2300" dirty="0"/>
              <a:t>the EU: Regulation </a:t>
            </a:r>
            <a:r>
              <a:rPr lang="en-GB" sz="2300" dirty="0" smtClean="0"/>
              <a:t>1367/2006</a:t>
            </a:r>
            <a:endParaRPr lang="hu-HU" sz="2300" dirty="0" smtClean="0"/>
          </a:p>
          <a:p>
            <a:r>
              <a:rPr lang="hu-HU" sz="1600" dirty="0" err="1" smtClean="0"/>
              <a:t>Interpretation</a:t>
            </a:r>
            <a:r>
              <a:rPr lang="hu-HU" sz="1600" dirty="0" smtClean="0"/>
              <a:t> of </a:t>
            </a:r>
            <a:r>
              <a:rPr lang="hu-HU" sz="1600" dirty="0" err="1" smtClean="0"/>
              <a:t>access</a:t>
            </a:r>
            <a:r>
              <a:rPr lang="hu-HU" sz="1600" dirty="0" smtClean="0"/>
              <a:t> </a:t>
            </a:r>
            <a:r>
              <a:rPr lang="hu-HU" sz="1600" dirty="0" err="1" smtClean="0"/>
              <a:t>to</a:t>
            </a:r>
            <a:r>
              <a:rPr lang="hu-HU" sz="1600" dirty="0" smtClean="0"/>
              <a:t> </a:t>
            </a:r>
            <a:r>
              <a:rPr lang="hu-HU" sz="1600" dirty="0" err="1" smtClean="0"/>
              <a:t>justice</a:t>
            </a:r>
            <a:r>
              <a:rPr lang="hu-HU" sz="1600" dirty="0" smtClean="0"/>
              <a:t> </a:t>
            </a:r>
            <a:r>
              <a:rPr lang="hu-HU" sz="1600" dirty="0" err="1" smtClean="0"/>
              <a:t>given</a:t>
            </a:r>
            <a:r>
              <a:rPr lang="hu-HU" sz="1600" dirty="0" smtClean="0"/>
              <a:t> </a:t>
            </a:r>
            <a:r>
              <a:rPr lang="hu-HU" sz="1600" dirty="0" err="1" smtClean="0"/>
              <a:t>by</a:t>
            </a:r>
            <a:r>
              <a:rPr lang="hu-HU" sz="1600" dirty="0" smtClean="0"/>
              <a:t> </a:t>
            </a:r>
            <a:r>
              <a:rPr lang="hu-HU" sz="1600" dirty="0" err="1" smtClean="0"/>
              <a:t>the</a:t>
            </a:r>
            <a:r>
              <a:rPr lang="hu-HU" sz="1600" dirty="0" smtClean="0"/>
              <a:t> </a:t>
            </a:r>
            <a:r>
              <a:rPr lang="hu-HU" sz="1600" dirty="0" err="1" smtClean="0"/>
              <a:t>Court</a:t>
            </a:r>
            <a:r>
              <a:rPr lang="hu-HU" sz="1600" dirty="0" smtClean="0"/>
              <a:t> </a:t>
            </a:r>
            <a:r>
              <a:rPr lang="hu-HU" sz="1600" dirty="0" err="1" smtClean="0"/>
              <a:t>of</a:t>
            </a:r>
            <a:r>
              <a:rPr lang="hu-HU" sz="1600" dirty="0" smtClean="0"/>
              <a:t> </a:t>
            </a:r>
            <a:r>
              <a:rPr lang="hu-HU" sz="1600" dirty="0" err="1" smtClean="0"/>
              <a:t>Justice</a:t>
            </a:r>
            <a:r>
              <a:rPr lang="hu-HU" sz="1600" dirty="0" smtClean="0"/>
              <a:t> </a:t>
            </a:r>
            <a:r>
              <a:rPr lang="hu-HU" sz="1600" dirty="0" err="1" smtClean="0"/>
              <a:t>recently</a:t>
            </a:r>
            <a:r>
              <a:rPr lang="hu-HU" sz="1600" dirty="0" smtClean="0"/>
              <a:t> </a:t>
            </a:r>
            <a:r>
              <a:rPr lang="hu-HU" sz="1600" dirty="0" err="1" smtClean="0"/>
              <a:t>in</a:t>
            </a:r>
            <a:r>
              <a:rPr lang="hu-HU" sz="1600" dirty="0" smtClean="0"/>
              <a:t> </a:t>
            </a:r>
            <a:r>
              <a:rPr lang="hu-HU" sz="1600" dirty="0" err="1" smtClean="0"/>
              <a:t>two</a:t>
            </a:r>
            <a:r>
              <a:rPr lang="hu-HU" sz="1600" dirty="0" smtClean="0"/>
              <a:t> </a:t>
            </a:r>
            <a:r>
              <a:rPr lang="hu-HU" sz="1600" dirty="0" err="1" smtClean="0"/>
              <a:t>cases</a:t>
            </a:r>
            <a:endParaRPr lang="hu-HU" sz="1600" dirty="0" smtClean="0"/>
          </a:p>
          <a:p>
            <a:r>
              <a:rPr lang="en-GB" sz="1600" dirty="0"/>
              <a:t>In Joined Cases C‑401/12 P to C‑403/12 </a:t>
            </a:r>
            <a:r>
              <a:rPr lang="en-GB" sz="1600" dirty="0" smtClean="0"/>
              <a:t>P</a:t>
            </a:r>
            <a:endParaRPr lang="hu-HU" sz="1600" dirty="0" smtClean="0"/>
          </a:p>
          <a:p>
            <a:r>
              <a:rPr lang="hu-HU" sz="1600" dirty="0" smtClean="0"/>
              <a:t>Main </a:t>
            </a:r>
            <a:r>
              <a:rPr lang="hu-HU" sz="1600" dirty="0" err="1" smtClean="0"/>
              <a:t>elements</a:t>
            </a:r>
            <a:r>
              <a:rPr lang="hu-HU" sz="1600" dirty="0" smtClean="0"/>
              <a:t> of </a:t>
            </a:r>
            <a:r>
              <a:rPr lang="hu-HU" sz="1600" dirty="0" err="1" smtClean="0"/>
              <a:t>the</a:t>
            </a:r>
            <a:r>
              <a:rPr lang="hu-HU" sz="1600" dirty="0" smtClean="0"/>
              <a:t> </a:t>
            </a:r>
            <a:r>
              <a:rPr lang="hu-HU" sz="1600" dirty="0" err="1" smtClean="0"/>
              <a:t>ruling</a:t>
            </a:r>
            <a:r>
              <a:rPr lang="hu-HU" sz="1600" dirty="0" smtClean="0"/>
              <a:t>:</a:t>
            </a:r>
          </a:p>
          <a:p>
            <a:r>
              <a:rPr lang="hu-HU" sz="1600" b="1" dirty="0" err="1" smtClean="0"/>
              <a:t>Problem</a:t>
            </a:r>
            <a:r>
              <a:rPr lang="hu-HU" sz="1600" b="1" dirty="0" smtClean="0"/>
              <a:t>:</a:t>
            </a:r>
            <a:r>
              <a:rPr lang="hu-HU" sz="1600" dirty="0" smtClean="0"/>
              <a:t> </a:t>
            </a:r>
            <a:r>
              <a:rPr lang="hu-HU" sz="1600" dirty="0" err="1" smtClean="0"/>
              <a:t>only</a:t>
            </a:r>
            <a:r>
              <a:rPr lang="hu-HU" sz="1600" dirty="0" smtClean="0"/>
              <a:t> </a:t>
            </a:r>
            <a:r>
              <a:rPr lang="hu-HU" sz="1600" dirty="0" err="1" smtClean="0"/>
              <a:t>decisions</a:t>
            </a:r>
            <a:r>
              <a:rPr lang="hu-HU" sz="1600" dirty="0" smtClean="0"/>
              <a:t> of </a:t>
            </a:r>
            <a:r>
              <a:rPr lang="hu-HU" sz="1600" dirty="0" err="1" smtClean="0"/>
              <a:t>individual</a:t>
            </a:r>
            <a:r>
              <a:rPr lang="hu-HU" sz="1600" dirty="0" smtClean="0"/>
              <a:t> </a:t>
            </a:r>
            <a:r>
              <a:rPr lang="hu-HU" sz="1600" dirty="0" err="1" smtClean="0"/>
              <a:t>scope</a:t>
            </a:r>
            <a:r>
              <a:rPr lang="hu-HU" sz="1600" dirty="0" smtClean="0"/>
              <a:t> </a:t>
            </a:r>
            <a:r>
              <a:rPr lang="hu-HU" sz="1600" dirty="0" err="1" smtClean="0"/>
              <a:t>can</a:t>
            </a:r>
            <a:r>
              <a:rPr lang="hu-HU" sz="1600" dirty="0" smtClean="0"/>
              <a:t> be </a:t>
            </a:r>
            <a:r>
              <a:rPr lang="hu-HU" sz="1600" dirty="0" err="1" smtClean="0"/>
              <a:t>challenged</a:t>
            </a:r>
            <a:r>
              <a:rPr lang="hu-HU" sz="1600" dirty="0" smtClean="0"/>
              <a:t> </a:t>
            </a:r>
            <a:r>
              <a:rPr lang="hu-HU" sz="1600" dirty="0" err="1" smtClean="0"/>
              <a:t>under</a:t>
            </a:r>
            <a:r>
              <a:rPr lang="hu-HU" sz="1600" dirty="0" smtClean="0"/>
              <a:t> </a:t>
            </a:r>
            <a:r>
              <a:rPr lang="hu-HU" sz="1600" dirty="0" err="1" smtClean="0"/>
              <a:t>the</a:t>
            </a:r>
            <a:r>
              <a:rPr lang="hu-HU" sz="1600" dirty="0" smtClean="0"/>
              <a:t> </a:t>
            </a:r>
            <a:r>
              <a:rPr lang="hu-HU" sz="1600" dirty="0" err="1" smtClean="0"/>
              <a:t>Regulation</a:t>
            </a:r>
            <a:endParaRPr lang="hu-HU" sz="1600" dirty="0" smtClean="0"/>
          </a:p>
          <a:p>
            <a:r>
              <a:rPr lang="hu-HU" sz="1600" dirty="0" err="1" smtClean="0"/>
              <a:t>First</a:t>
            </a:r>
            <a:r>
              <a:rPr lang="hu-HU" sz="1600" dirty="0" smtClean="0"/>
              <a:t> </a:t>
            </a:r>
            <a:r>
              <a:rPr lang="hu-HU" sz="1600" dirty="0" err="1" smtClean="0"/>
              <a:t>instance</a:t>
            </a:r>
            <a:r>
              <a:rPr lang="hu-HU" sz="1600" dirty="0" smtClean="0"/>
              <a:t> </a:t>
            </a:r>
            <a:r>
              <a:rPr lang="hu-HU" sz="1600" dirty="0" err="1" smtClean="0"/>
              <a:t>court</a:t>
            </a:r>
            <a:r>
              <a:rPr lang="hu-HU" sz="1600" dirty="0" smtClean="0"/>
              <a:t> </a:t>
            </a:r>
            <a:r>
              <a:rPr lang="hu-HU" sz="1600" dirty="0" err="1" smtClean="0"/>
              <a:t>found</a:t>
            </a:r>
            <a:r>
              <a:rPr lang="hu-HU" sz="1600" dirty="0" smtClean="0"/>
              <a:t> </a:t>
            </a:r>
            <a:r>
              <a:rPr lang="hu-HU" sz="1600" dirty="0" err="1" smtClean="0"/>
              <a:t>that</a:t>
            </a:r>
            <a:r>
              <a:rPr lang="hu-HU" sz="1600" dirty="0" smtClean="0"/>
              <a:t> </a:t>
            </a:r>
            <a:r>
              <a:rPr lang="hu-HU" sz="1600" dirty="0" err="1" smtClean="0"/>
              <a:t>this</a:t>
            </a:r>
            <a:r>
              <a:rPr lang="hu-HU" sz="1600" dirty="0" smtClean="0"/>
              <a:t> </a:t>
            </a:r>
            <a:r>
              <a:rPr lang="hu-HU" sz="1600" dirty="0" err="1" smtClean="0"/>
              <a:t>requirement</a:t>
            </a:r>
            <a:r>
              <a:rPr lang="hu-HU" sz="1600" dirty="0" smtClean="0"/>
              <a:t> </a:t>
            </a:r>
            <a:r>
              <a:rPr lang="hu-HU" sz="1600" dirty="0" err="1" smtClean="0"/>
              <a:t>was</a:t>
            </a:r>
            <a:r>
              <a:rPr lang="hu-HU" sz="1600" dirty="0" smtClean="0"/>
              <a:t> </a:t>
            </a:r>
            <a:r>
              <a:rPr lang="hu-HU" sz="1600" dirty="0" err="1" smtClean="0"/>
              <a:t>against</a:t>
            </a:r>
            <a:r>
              <a:rPr lang="hu-HU" sz="1600" dirty="0" smtClean="0"/>
              <a:t> </a:t>
            </a:r>
            <a:r>
              <a:rPr lang="hu-HU" sz="1600" dirty="0" err="1" smtClean="0"/>
              <a:t>the</a:t>
            </a:r>
            <a:r>
              <a:rPr lang="hu-HU" sz="1600" dirty="0" smtClean="0"/>
              <a:t> </a:t>
            </a:r>
            <a:r>
              <a:rPr lang="hu-HU" sz="1600" dirty="0" err="1" smtClean="0"/>
              <a:t>Aarhus</a:t>
            </a:r>
            <a:r>
              <a:rPr lang="hu-HU" sz="1600" dirty="0" smtClean="0"/>
              <a:t> </a:t>
            </a:r>
            <a:r>
              <a:rPr lang="hu-HU" sz="1600" dirty="0" err="1" smtClean="0"/>
              <a:t>Convention</a:t>
            </a:r>
            <a:endParaRPr lang="hu-HU" sz="1600" dirty="0" smtClean="0"/>
          </a:p>
          <a:p>
            <a:r>
              <a:rPr lang="hu-HU" sz="1600" dirty="0" err="1" smtClean="0"/>
              <a:t>Second</a:t>
            </a:r>
            <a:r>
              <a:rPr lang="hu-HU" sz="1600" dirty="0" smtClean="0"/>
              <a:t> </a:t>
            </a:r>
            <a:r>
              <a:rPr lang="hu-HU" sz="1600" dirty="0" err="1" smtClean="0"/>
              <a:t>instance</a:t>
            </a:r>
            <a:r>
              <a:rPr lang="hu-HU" sz="1600" dirty="0" smtClean="0"/>
              <a:t> </a:t>
            </a:r>
            <a:r>
              <a:rPr lang="hu-HU" sz="1600" dirty="0" err="1" smtClean="0"/>
              <a:t>in</a:t>
            </a:r>
            <a:r>
              <a:rPr lang="hu-HU" sz="1600" dirty="0" smtClean="0"/>
              <a:t> grand </a:t>
            </a:r>
            <a:r>
              <a:rPr lang="hu-HU" sz="1600" dirty="0" err="1" smtClean="0"/>
              <a:t>chamber</a:t>
            </a:r>
            <a:r>
              <a:rPr lang="hu-HU" sz="1600" dirty="0" smtClean="0"/>
              <a:t> </a:t>
            </a:r>
            <a:r>
              <a:rPr lang="hu-HU" sz="1600" dirty="0" err="1" smtClean="0"/>
              <a:t>the</a:t>
            </a:r>
            <a:r>
              <a:rPr lang="hu-HU" sz="1600" dirty="0" smtClean="0"/>
              <a:t> </a:t>
            </a:r>
            <a:r>
              <a:rPr lang="hu-HU" sz="1600" dirty="0" err="1" smtClean="0"/>
              <a:t>Court</a:t>
            </a:r>
            <a:r>
              <a:rPr lang="hu-HU" sz="1600" dirty="0" smtClean="0"/>
              <a:t> </a:t>
            </a:r>
            <a:r>
              <a:rPr lang="hu-HU" sz="1600" dirty="0" err="1" smtClean="0"/>
              <a:t>said</a:t>
            </a:r>
            <a:r>
              <a:rPr lang="hu-HU" sz="1600" dirty="0" smtClean="0"/>
              <a:t> </a:t>
            </a:r>
            <a:r>
              <a:rPr lang="hu-HU" sz="1600" dirty="0" err="1" smtClean="0"/>
              <a:t>that</a:t>
            </a:r>
            <a:r>
              <a:rPr lang="hu-HU" sz="1600" dirty="0" smtClean="0"/>
              <a:t> </a:t>
            </a:r>
            <a:r>
              <a:rPr lang="hu-HU" sz="1600" dirty="0" err="1" smtClean="0"/>
              <a:t>everything</a:t>
            </a:r>
            <a:r>
              <a:rPr lang="hu-HU" sz="1600" dirty="0" smtClean="0"/>
              <a:t> is </a:t>
            </a:r>
            <a:r>
              <a:rPr lang="hu-HU" sz="1600" dirty="0" err="1" smtClean="0"/>
              <a:t>as</a:t>
            </a:r>
            <a:r>
              <a:rPr lang="hu-HU" sz="1600" dirty="0" smtClean="0"/>
              <a:t> </a:t>
            </a:r>
            <a:r>
              <a:rPr lang="hu-HU" sz="1600" dirty="0" err="1" smtClean="0"/>
              <a:t>it</a:t>
            </a:r>
            <a:r>
              <a:rPr lang="hu-HU" sz="1600" dirty="0" smtClean="0"/>
              <a:t> </a:t>
            </a:r>
            <a:r>
              <a:rPr lang="hu-HU" sz="1600" dirty="0" err="1" smtClean="0"/>
              <a:t>should</a:t>
            </a:r>
            <a:r>
              <a:rPr lang="hu-HU" sz="1600" dirty="0" smtClean="0"/>
              <a:t> be</a:t>
            </a:r>
          </a:p>
          <a:p>
            <a:r>
              <a:rPr lang="hu-HU" sz="1600" dirty="0" smtClean="0"/>
              <a:t>„…</a:t>
            </a:r>
            <a:r>
              <a:rPr lang="hu-HU" sz="1600" dirty="0" err="1" smtClean="0"/>
              <a:t>the</a:t>
            </a:r>
            <a:r>
              <a:rPr lang="hu-HU" sz="1600" dirty="0" smtClean="0"/>
              <a:t> </a:t>
            </a:r>
            <a:r>
              <a:rPr lang="en-GB" sz="1600" dirty="0" smtClean="0"/>
              <a:t>Convention </a:t>
            </a:r>
            <a:r>
              <a:rPr lang="en-GB" sz="1600" dirty="0"/>
              <a:t>lacks the clarity and precision required </a:t>
            </a:r>
            <a:r>
              <a:rPr lang="en-GB" sz="1600" dirty="0" smtClean="0"/>
              <a:t>to </a:t>
            </a:r>
            <a:r>
              <a:rPr lang="en-GB" sz="1600" dirty="0"/>
              <a:t>be properly relied on before the EU </a:t>
            </a:r>
            <a:r>
              <a:rPr lang="en-GB" sz="1600" dirty="0" smtClean="0"/>
              <a:t>judicature</a:t>
            </a:r>
            <a:r>
              <a:rPr lang="hu-HU" sz="1600" dirty="0" smtClean="0"/>
              <a:t>…”</a:t>
            </a:r>
            <a:r>
              <a:rPr lang="en-GB" sz="1600" dirty="0" smtClean="0"/>
              <a:t> </a:t>
            </a:r>
            <a:endParaRPr lang="hu-HU" sz="1600" dirty="0" smtClean="0"/>
          </a:p>
          <a:p>
            <a:endParaRPr lang="de-DE" sz="1600" dirty="0"/>
          </a:p>
        </p:txBody>
      </p:sp>
    </p:spTree>
    <p:extLst>
      <p:ext uri="{BB962C8B-B14F-4D97-AF65-F5344CB8AC3E}">
        <p14:creationId xmlns:p14="http://schemas.microsoft.com/office/powerpoint/2010/main" val="22091164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Introduction: the EU and </a:t>
            </a:r>
            <a:r>
              <a:rPr lang="pl-PL" dirty="0" smtClean="0"/>
              <a:t>Aarhus – recent political signals </a:t>
            </a:r>
            <a:endParaRPr lang="de-DE" dirty="0"/>
          </a:p>
        </p:txBody>
      </p:sp>
      <p:sp>
        <p:nvSpPr>
          <p:cNvPr id="3" name="Content Placeholder 2"/>
          <p:cNvSpPr>
            <a:spLocks noGrp="1"/>
          </p:cNvSpPr>
          <p:nvPr>
            <p:ph idx="1"/>
          </p:nvPr>
        </p:nvSpPr>
        <p:spPr>
          <a:xfrm>
            <a:off x="857224" y="2285992"/>
            <a:ext cx="7623175" cy="4114800"/>
          </a:xfrm>
        </p:spPr>
        <p:txBody>
          <a:bodyPr/>
          <a:lstStyle/>
          <a:p>
            <a:pPr>
              <a:buClr>
                <a:srgbClr val="69AE00"/>
              </a:buClr>
              <a:defRPr/>
            </a:pPr>
            <a:r>
              <a:rPr lang="en-US" sz="1800" dirty="0"/>
              <a:t>The </a:t>
            </a:r>
            <a:r>
              <a:rPr lang="en-US" sz="1800" b="1" dirty="0"/>
              <a:t>Commission's Communication </a:t>
            </a:r>
            <a:r>
              <a:rPr lang="en-US" sz="1800" dirty="0"/>
              <a:t>COM(2012)95 of 7 March 2012</a:t>
            </a:r>
            <a:r>
              <a:rPr lang="hu-HU" sz="1800" dirty="0"/>
              <a:t> </a:t>
            </a:r>
            <a:r>
              <a:rPr lang="hu-HU" sz="1800" dirty="0" err="1"/>
              <a:t>aiming</a:t>
            </a:r>
            <a:r>
              <a:rPr lang="hu-HU" sz="1800" dirty="0"/>
              <a:t> </a:t>
            </a:r>
            <a:r>
              <a:rPr lang="hu-HU" sz="1800" dirty="0" err="1"/>
              <a:t>at</a:t>
            </a:r>
            <a:r>
              <a:rPr lang="hu-HU" sz="1800" dirty="0"/>
              <a:t> </a:t>
            </a:r>
            <a:r>
              <a:rPr lang="en-GB" sz="1800" dirty="0"/>
              <a:t> Defining at EU level the conditions for efficient as well as effective access to national courts in respect of all areas of EU environment law. </a:t>
            </a:r>
            <a:endParaRPr lang="hu-HU" sz="1800" dirty="0"/>
          </a:p>
          <a:p>
            <a:pPr>
              <a:buClr>
                <a:srgbClr val="69AE00"/>
              </a:buClr>
              <a:defRPr/>
            </a:pPr>
            <a:r>
              <a:rPr lang="hu-HU" sz="1800" dirty="0"/>
              <a:t> </a:t>
            </a:r>
            <a:r>
              <a:rPr lang="hu-HU" sz="1800" b="1" dirty="0"/>
              <a:t>7th </a:t>
            </a:r>
            <a:r>
              <a:rPr lang="hu-HU" sz="1800" b="1" dirty="0" err="1"/>
              <a:t>Environment</a:t>
            </a:r>
            <a:r>
              <a:rPr lang="hu-HU" sz="1800" b="1" dirty="0"/>
              <a:t> Action </a:t>
            </a:r>
            <a:r>
              <a:rPr lang="hu-HU" sz="1800" b="1" dirty="0" err="1"/>
              <a:t>Programme</a:t>
            </a:r>
            <a:r>
              <a:rPr lang="hu-HU" sz="1800" b="1" dirty="0"/>
              <a:t> </a:t>
            </a:r>
            <a:r>
              <a:rPr lang="hu-HU" sz="1800" dirty="0"/>
              <a:t>(</a:t>
            </a:r>
            <a:r>
              <a:rPr lang="en-US" sz="1800" dirty="0"/>
              <a:t>Decision 1386/2013/EU</a:t>
            </a:r>
            <a:r>
              <a:rPr lang="hu-HU" sz="1800" dirty="0"/>
              <a:t>): </a:t>
            </a:r>
            <a:r>
              <a:rPr lang="en-US" sz="1800" dirty="0"/>
              <a:t>63. e) The principle of effective legal protection for citizens and their </a:t>
            </a:r>
            <a:r>
              <a:rPr lang="en-US" sz="1800" dirty="0" err="1"/>
              <a:t>organisations</a:t>
            </a:r>
            <a:r>
              <a:rPr lang="en-US" sz="1800" dirty="0"/>
              <a:t> is facilitated.</a:t>
            </a:r>
          </a:p>
          <a:p>
            <a:pPr>
              <a:buClr>
                <a:srgbClr val="69AE00"/>
              </a:buClr>
              <a:defRPr/>
            </a:pPr>
            <a:r>
              <a:rPr lang="en-US" sz="1800" dirty="0"/>
              <a:t>This requires, in particular:</a:t>
            </a:r>
          </a:p>
          <a:p>
            <a:pPr>
              <a:buClr>
                <a:srgbClr val="69AE00"/>
              </a:buClr>
              <a:defRPr/>
            </a:pPr>
            <a:r>
              <a:rPr lang="en-US" sz="1800" dirty="0"/>
              <a:t>v. Ensuring that national provisions on access to justice reflect the case law of the CJEU and</a:t>
            </a:r>
            <a:r>
              <a:rPr lang="hu-HU" sz="1800" dirty="0"/>
              <a:t> </a:t>
            </a:r>
            <a:r>
              <a:rPr lang="en-US" sz="1800" dirty="0"/>
              <a:t>promote non-judicial conflict resolution as a means of finding amicable and effective</a:t>
            </a:r>
            <a:r>
              <a:rPr lang="hu-HU" sz="1800" dirty="0"/>
              <a:t> </a:t>
            </a:r>
            <a:r>
              <a:rPr lang="en-US" sz="1800" dirty="0"/>
              <a:t>solutions to conflicts in the environmental field.[…]"</a:t>
            </a:r>
            <a:endParaRPr lang="en-GB" sz="1800" dirty="0"/>
          </a:p>
          <a:p>
            <a:endParaRPr lang="pl-PL" sz="1600" dirty="0"/>
          </a:p>
        </p:txBody>
      </p:sp>
    </p:spTree>
    <p:extLst>
      <p:ext uri="{BB962C8B-B14F-4D97-AF65-F5344CB8AC3E}">
        <p14:creationId xmlns:p14="http://schemas.microsoft.com/office/powerpoint/2010/main" val="36277222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smtClean="0"/>
              <a:t>Genesis</a:t>
            </a:r>
            <a:r>
              <a:rPr lang="hu-HU" dirty="0" smtClean="0"/>
              <a:t> of </a:t>
            </a:r>
            <a:r>
              <a:rPr lang="hu-HU" dirty="0" err="1" smtClean="0"/>
              <a:t>the</a:t>
            </a:r>
            <a:r>
              <a:rPr lang="hu-HU" dirty="0" smtClean="0"/>
              <a:t> </a:t>
            </a:r>
            <a:r>
              <a:rPr lang="hu-HU" dirty="0" err="1" smtClean="0"/>
              <a:t>Aarhus</a:t>
            </a:r>
            <a:r>
              <a:rPr lang="hu-HU" dirty="0" smtClean="0"/>
              <a:t> </a:t>
            </a:r>
            <a:r>
              <a:rPr lang="hu-HU" dirty="0" err="1" smtClean="0"/>
              <a:t>Convention</a:t>
            </a:r>
            <a:endParaRPr lang="en-GB" dirty="0"/>
          </a:p>
        </p:txBody>
      </p:sp>
      <p:sp>
        <p:nvSpPr>
          <p:cNvPr id="3" name="Content Placeholder 2"/>
          <p:cNvSpPr>
            <a:spLocks noGrp="1"/>
          </p:cNvSpPr>
          <p:nvPr>
            <p:ph idx="1"/>
          </p:nvPr>
        </p:nvSpPr>
        <p:spPr/>
        <p:txBody>
          <a:bodyPr/>
          <a:lstStyle/>
          <a:p>
            <a:pPr lvl="0" fontAlgn="auto">
              <a:lnSpc>
                <a:spcPct val="90000"/>
              </a:lnSpc>
              <a:spcAft>
                <a:spcPts val="0"/>
              </a:spcAft>
              <a:buFont typeface="Arial" pitchFamily="34" charset="0"/>
              <a:buChar char="•"/>
              <a:defRPr/>
            </a:pPr>
            <a:r>
              <a:rPr lang="en-GB" altLang="pl-PL" sz="3000" dirty="0"/>
              <a:t>Conceptual </a:t>
            </a:r>
            <a:r>
              <a:rPr lang="en-GB" altLang="pl-PL" sz="3000" dirty="0" smtClean="0"/>
              <a:t>roots</a:t>
            </a:r>
            <a:r>
              <a:rPr lang="hu-HU" altLang="pl-PL" sz="3000" dirty="0" smtClean="0"/>
              <a:t> – </a:t>
            </a:r>
          </a:p>
          <a:p>
            <a:pPr lvl="0" fontAlgn="auto">
              <a:lnSpc>
                <a:spcPct val="90000"/>
              </a:lnSpc>
              <a:spcAft>
                <a:spcPts val="0"/>
              </a:spcAft>
              <a:buFont typeface="Arial" pitchFamily="34" charset="0"/>
              <a:buChar char="•"/>
              <a:defRPr/>
            </a:pPr>
            <a:r>
              <a:rPr lang="hu-HU" altLang="pl-PL" sz="3000" dirty="0" err="1" smtClean="0"/>
              <a:t>better</a:t>
            </a:r>
            <a:r>
              <a:rPr lang="hu-HU" altLang="pl-PL" sz="3000" dirty="0" smtClean="0"/>
              <a:t> </a:t>
            </a:r>
            <a:r>
              <a:rPr lang="hu-HU" altLang="pl-PL" sz="3000" dirty="0" err="1" smtClean="0"/>
              <a:t>environmental</a:t>
            </a:r>
            <a:r>
              <a:rPr lang="hu-HU" altLang="pl-PL" sz="3000" dirty="0" smtClean="0"/>
              <a:t> </a:t>
            </a:r>
            <a:r>
              <a:rPr lang="hu-HU" altLang="pl-PL" sz="3000" dirty="0" err="1" smtClean="0"/>
              <a:t>governance</a:t>
            </a:r>
            <a:r>
              <a:rPr lang="hu-HU" altLang="pl-PL" sz="3000" dirty="0" smtClean="0"/>
              <a:t>, </a:t>
            </a:r>
          </a:p>
          <a:p>
            <a:pPr lvl="0" fontAlgn="auto">
              <a:lnSpc>
                <a:spcPct val="90000"/>
              </a:lnSpc>
              <a:spcAft>
                <a:spcPts val="0"/>
              </a:spcAft>
              <a:buFont typeface="Arial" pitchFamily="34" charset="0"/>
              <a:buChar char="•"/>
              <a:defRPr/>
            </a:pPr>
            <a:r>
              <a:rPr lang="hu-HU" altLang="pl-PL" sz="3000" dirty="0" err="1" smtClean="0"/>
              <a:t>participatory</a:t>
            </a:r>
            <a:r>
              <a:rPr lang="hu-HU" altLang="pl-PL" sz="3000" dirty="0" smtClean="0"/>
              <a:t> </a:t>
            </a:r>
            <a:r>
              <a:rPr lang="hu-HU" altLang="pl-PL" sz="3000" dirty="0" err="1" smtClean="0"/>
              <a:t>environmental</a:t>
            </a:r>
            <a:r>
              <a:rPr lang="hu-HU" altLang="pl-PL" sz="3000" dirty="0" smtClean="0"/>
              <a:t> </a:t>
            </a:r>
            <a:r>
              <a:rPr lang="hu-HU" altLang="pl-PL" sz="3000" dirty="0" err="1" smtClean="0"/>
              <a:t>democracy</a:t>
            </a:r>
            <a:r>
              <a:rPr lang="hu-HU" altLang="pl-PL" sz="3000" dirty="0" smtClean="0"/>
              <a:t>, </a:t>
            </a:r>
          </a:p>
          <a:p>
            <a:pPr lvl="0" fontAlgn="auto">
              <a:lnSpc>
                <a:spcPct val="90000"/>
              </a:lnSpc>
              <a:spcAft>
                <a:spcPts val="0"/>
              </a:spcAft>
              <a:buFont typeface="Arial" pitchFamily="34" charset="0"/>
              <a:buChar char="•"/>
              <a:defRPr/>
            </a:pPr>
            <a:r>
              <a:rPr lang="hu-HU" altLang="pl-PL" sz="3000" dirty="0" err="1" smtClean="0"/>
              <a:t>citizens</a:t>
            </a:r>
            <a:r>
              <a:rPr lang="hu-HU" altLang="pl-PL" sz="3000" dirty="0" smtClean="0"/>
              <a:t> </a:t>
            </a:r>
            <a:r>
              <a:rPr lang="hu-HU" altLang="pl-PL" sz="3000" dirty="0" err="1" smtClean="0"/>
              <a:t>to</a:t>
            </a:r>
            <a:r>
              <a:rPr lang="hu-HU" altLang="pl-PL" sz="3000" dirty="0" smtClean="0"/>
              <a:t> </a:t>
            </a:r>
            <a:r>
              <a:rPr lang="hu-HU" altLang="pl-PL" sz="3000" dirty="0" err="1" smtClean="0"/>
              <a:t>get</a:t>
            </a:r>
            <a:r>
              <a:rPr lang="hu-HU" altLang="pl-PL" sz="3000" dirty="0" smtClean="0"/>
              <a:t> </a:t>
            </a:r>
            <a:r>
              <a:rPr lang="hu-HU" altLang="pl-PL" sz="3000" dirty="0" err="1" smtClean="0"/>
              <a:t>involved</a:t>
            </a:r>
            <a:r>
              <a:rPr lang="hu-HU" altLang="pl-PL" sz="3000" dirty="0" smtClean="0"/>
              <a:t>, </a:t>
            </a:r>
            <a:r>
              <a:rPr lang="hu-HU" altLang="pl-PL" sz="3000" dirty="0" err="1" smtClean="0"/>
              <a:t>have</a:t>
            </a:r>
            <a:r>
              <a:rPr lang="hu-HU" altLang="pl-PL" sz="3000" dirty="0" smtClean="0"/>
              <a:t> </a:t>
            </a:r>
            <a:r>
              <a:rPr lang="hu-HU" altLang="pl-PL" sz="3000" dirty="0" err="1" smtClean="0"/>
              <a:t>their</a:t>
            </a:r>
            <a:r>
              <a:rPr lang="hu-HU" altLang="pl-PL" sz="3000" dirty="0" smtClean="0"/>
              <a:t> </a:t>
            </a:r>
            <a:r>
              <a:rPr lang="hu-HU" altLang="pl-PL" sz="3000" dirty="0" err="1" smtClean="0"/>
              <a:t>say</a:t>
            </a:r>
            <a:r>
              <a:rPr lang="hu-HU" altLang="pl-PL" sz="3000" dirty="0" smtClean="0"/>
              <a:t>, </a:t>
            </a:r>
            <a:r>
              <a:rPr lang="hu-HU" altLang="pl-PL" sz="3000" dirty="0" err="1" smtClean="0"/>
              <a:t>influence</a:t>
            </a:r>
            <a:r>
              <a:rPr lang="hu-HU" altLang="pl-PL" sz="3000" dirty="0" smtClean="0"/>
              <a:t>, </a:t>
            </a:r>
            <a:r>
              <a:rPr lang="hu-HU" altLang="pl-PL" sz="3000" dirty="0" err="1" smtClean="0"/>
              <a:t>contributing</a:t>
            </a:r>
            <a:r>
              <a:rPr lang="hu-HU" altLang="pl-PL" sz="3000" dirty="0" smtClean="0"/>
              <a:t> </a:t>
            </a:r>
            <a:r>
              <a:rPr lang="hu-HU" altLang="pl-PL" sz="3000" dirty="0" err="1" smtClean="0"/>
              <a:t>to</a:t>
            </a:r>
            <a:r>
              <a:rPr lang="hu-HU" altLang="pl-PL" sz="3000" dirty="0" smtClean="0"/>
              <a:t> </a:t>
            </a:r>
            <a:r>
              <a:rPr lang="hu-HU" altLang="pl-PL" sz="3000" dirty="0" err="1" smtClean="0"/>
              <a:t>decision-making</a:t>
            </a:r>
            <a:endParaRPr lang="hu-HU" altLang="pl-PL" sz="3000" dirty="0" smtClean="0"/>
          </a:p>
          <a:p>
            <a:pPr lvl="0" fontAlgn="auto">
              <a:lnSpc>
                <a:spcPct val="90000"/>
              </a:lnSpc>
              <a:spcAft>
                <a:spcPts val="0"/>
              </a:spcAft>
              <a:buFont typeface="Arial" pitchFamily="34" charset="0"/>
              <a:buChar char="•"/>
              <a:defRPr/>
            </a:pPr>
            <a:r>
              <a:rPr lang="hu-HU" altLang="pl-PL" sz="3000" dirty="0" err="1" smtClean="0"/>
              <a:t>NGOs</a:t>
            </a:r>
            <a:r>
              <a:rPr lang="hu-HU" altLang="pl-PL" sz="3000" dirty="0" smtClean="0"/>
              <a:t> </a:t>
            </a:r>
            <a:r>
              <a:rPr lang="hu-HU" altLang="pl-PL" sz="3000" dirty="0" err="1" smtClean="0"/>
              <a:t>as</a:t>
            </a:r>
            <a:r>
              <a:rPr lang="hu-HU" altLang="pl-PL" sz="3000" dirty="0" smtClean="0"/>
              <a:t> </a:t>
            </a:r>
            <a:r>
              <a:rPr lang="hu-HU" altLang="pl-PL" sz="3000" dirty="0" err="1" smtClean="0"/>
              <a:t>watchdogs</a:t>
            </a:r>
            <a:endParaRPr lang="en-GB" sz="3000" dirty="0"/>
          </a:p>
        </p:txBody>
      </p:sp>
    </p:spTree>
    <p:extLst>
      <p:ext uri="{BB962C8B-B14F-4D97-AF65-F5344CB8AC3E}">
        <p14:creationId xmlns:p14="http://schemas.microsoft.com/office/powerpoint/2010/main" val="1072314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Introduction: the EU and </a:t>
            </a:r>
            <a:r>
              <a:rPr lang="pl-PL" dirty="0" smtClean="0"/>
              <a:t>Aarhus – recent political signals </a:t>
            </a:r>
            <a:endParaRPr lang="de-DE" dirty="0"/>
          </a:p>
        </p:txBody>
      </p:sp>
      <p:sp>
        <p:nvSpPr>
          <p:cNvPr id="3" name="Content Placeholder 2"/>
          <p:cNvSpPr>
            <a:spLocks noGrp="1"/>
          </p:cNvSpPr>
          <p:nvPr>
            <p:ph idx="1"/>
          </p:nvPr>
        </p:nvSpPr>
        <p:spPr>
          <a:xfrm>
            <a:off x="857224" y="2285992"/>
            <a:ext cx="7623175" cy="4114800"/>
          </a:xfrm>
        </p:spPr>
        <p:txBody>
          <a:bodyPr/>
          <a:lstStyle/>
          <a:p>
            <a:pPr>
              <a:buClr>
                <a:srgbClr val="69AE00"/>
              </a:buClr>
            </a:pPr>
            <a:r>
              <a:rPr lang="en-GB" dirty="0"/>
              <a:t>Other political documents:</a:t>
            </a:r>
          </a:p>
          <a:p>
            <a:pPr>
              <a:buClr>
                <a:srgbClr val="69AE00"/>
              </a:buClr>
            </a:pPr>
            <a:r>
              <a:rPr lang="en-GB" dirty="0"/>
              <a:t>1) </a:t>
            </a:r>
            <a:r>
              <a:rPr lang="en-GB" b="1" dirty="0"/>
              <a:t>Council conclusions </a:t>
            </a:r>
            <a:r>
              <a:rPr lang="en-GB" dirty="0"/>
              <a:t>of 11 June 2012 (document 11186/12)</a:t>
            </a:r>
          </a:p>
          <a:p>
            <a:pPr>
              <a:buClr>
                <a:srgbClr val="69AE00"/>
              </a:buClr>
            </a:pPr>
            <a:r>
              <a:rPr lang="en-GB" dirty="0"/>
              <a:t>II. Better implementation, enforcement, monitoring and strengthening of environment policy and legislation </a:t>
            </a:r>
          </a:p>
          <a:p>
            <a:pPr>
              <a:buClr>
                <a:srgbClr val="69AE00"/>
              </a:buClr>
            </a:pPr>
            <a:r>
              <a:rPr lang="en-GB" dirty="0"/>
              <a:t>6. (…) ENCOURAGES the Commission and as appropriate the Member States, (…) to further develop and implement the objectives and initiatives set out in the Communication such as: </a:t>
            </a:r>
          </a:p>
          <a:p>
            <a:pPr>
              <a:buClr>
                <a:srgbClr val="69AE00"/>
              </a:buClr>
            </a:pPr>
            <a:r>
              <a:rPr lang="en-GB" dirty="0"/>
              <a:t>- improving complaint handling at national level, including options for dispute resolution, such as mediation,;</a:t>
            </a:r>
          </a:p>
          <a:p>
            <a:pPr>
              <a:buClr>
                <a:srgbClr val="69AE00"/>
              </a:buClr>
            </a:pPr>
            <a:r>
              <a:rPr lang="en-GB" dirty="0"/>
              <a:t> - improving access to justice in line with the Aarhus Convention,”</a:t>
            </a:r>
            <a:endParaRPr lang="pl-PL" dirty="0"/>
          </a:p>
        </p:txBody>
      </p:sp>
    </p:spTree>
    <p:extLst>
      <p:ext uri="{BB962C8B-B14F-4D97-AF65-F5344CB8AC3E}">
        <p14:creationId xmlns:p14="http://schemas.microsoft.com/office/powerpoint/2010/main" val="28043967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Introduction: the EU and </a:t>
            </a:r>
            <a:r>
              <a:rPr lang="pl-PL" dirty="0" smtClean="0"/>
              <a:t>Aarhus – recent political signals </a:t>
            </a:r>
            <a:endParaRPr lang="de-DE" dirty="0"/>
          </a:p>
        </p:txBody>
      </p:sp>
      <p:sp>
        <p:nvSpPr>
          <p:cNvPr id="3" name="Content Placeholder 2"/>
          <p:cNvSpPr>
            <a:spLocks noGrp="1"/>
          </p:cNvSpPr>
          <p:nvPr>
            <p:ph idx="1"/>
          </p:nvPr>
        </p:nvSpPr>
        <p:spPr>
          <a:xfrm>
            <a:off x="857224" y="2285992"/>
            <a:ext cx="7623175" cy="4114800"/>
          </a:xfrm>
        </p:spPr>
        <p:txBody>
          <a:bodyPr/>
          <a:lstStyle/>
          <a:p>
            <a:pPr>
              <a:buClr>
                <a:srgbClr val="69AE00"/>
              </a:buClr>
            </a:pPr>
            <a:r>
              <a:rPr lang="en-GB" dirty="0"/>
              <a:t>2) </a:t>
            </a:r>
            <a:r>
              <a:rPr lang="en-GB" b="1" dirty="0"/>
              <a:t>European Parliament report </a:t>
            </a:r>
            <a:r>
              <a:rPr lang="en-GB" dirty="0"/>
              <a:t>of 29 February 2012 (document A7-0048/2012) 68.  Underlines that the 7th EAP should provide for the full implementation of the Aarhus Convention, in particular regarding access to justice; stresses, in this connection, the urgent need to adopt the directive on access to justice;” </a:t>
            </a:r>
          </a:p>
          <a:p>
            <a:pPr>
              <a:buClr>
                <a:srgbClr val="69AE00"/>
              </a:buClr>
            </a:pPr>
            <a:r>
              <a:rPr lang="en-GB" sz="2100" dirty="0"/>
              <a:t>3) </a:t>
            </a:r>
            <a:r>
              <a:rPr lang="en-GB" sz="2100" b="1" dirty="0"/>
              <a:t>Report by EP </a:t>
            </a:r>
            <a:r>
              <a:rPr lang="en-GB" sz="2100" dirty="0"/>
              <a:t>in 2013</a:t>
            </a:r>
          </a:p>
          <a:p>
            <a:pPr>
              <a:buClr>
                <a:srgbClr val="69AE00"/>
              </a:buClr>
            </a:pPr>
            <a:r>
              <a:rPr lang="en-GB" sz="2100" dirty="0"/>
              <a:t>"42. Calls on the Commission and the Member States to explicitly define a specific timeframe in which court cases relating to the implementation of environmental law shall be resolved (…)"</a:t>
            </a:r>
          </a:p>
        </p:txBody>
      </p:sp>
    </p:spTree>
    <p:extLst>
      <p:ext uri="{BB962C8B-B14F-4D97-AF65-F5344CB8AC3E}">
        <p14:creationId xmlns:p14="http://schemas.microsoft.com/office/powerpoint/2010/main" val="6838052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Introduction: the EU and </a:t>
            </a:r>
            <a:r>
              <a:rPr lang="pl-PL" dirty="0" smtClean="0"/>
              <a:t>Aarhus – recent political signals </a:t>
            </a:r>
            <a:endParaRPr lang="de-DE" dirty="0"/>
          </a:p>
        </p:txBody>
      </p:sp>
      <p:sp>
        <p:nvSpPr>
          <p:cNvPr id="3" name="Content Placeholder 2"/>
          <p:cNvSpPr>
            <a:spLocks noGrp="1"/>
          </p:cNvSpPr>
          <p:nvPr>
            <p:ph idx="1"/>
          </p:nvPr>
        </p:nvSpPr>
        <p:spPr>
          <a:xfrm>
            <a:off x="857224" y="2285992"/>
            <a:ext cx="7623175" cy="4114800"/>
          </a:xfrm>
        </p:spPr>
        <p:txBody>
          <a:bodyPr/>
          <a:lstStyle/>
          <a:p>
            <a:pPr>
              <a:buClr>
                <a:srgbClr val="69AE00"/>
              </a:buClr>
            </a:pPr>
            <a:r>
              <a:rPr lang="en-GB" sz="2500" dirty="0"/>
              <a:t>What about a </a:t>
            </a:r>
            <a:r>
              <a:rPr lang="en-GB" sz="2500" b="1" dirty="0"/>
              <a:t>general access to justice Directive </a:t>
            </a:r>
            <a:r>
              <a:rPr lang="en-GB" sz="2500" dirty="0"/>
              <a:t>in the environmental field?</a:t>
            </a:r>
          </a:p>
          <a:p>
            <a:pPr>
              <a:buClr>
                <a:srgbClr val="69AE00"/>
              </a:buClr>
            </a:pPr>
            <a:r>
              <a:rPr lang="en-GB" sz="2500" dirty="0"/>
              <a:t>Proposal pending – withdrawn by Commission in May 2014</a:t>
            </a:r>
          </a:p>
          <a:p>
            <a:pPr>
              <a:buClr>
                <a:srgbClr val="69AE00"/>
              </a:buClr>
            </a:pPr>
            <a:r>
              <a:rPr lang="en-GB" sz="2500" dirty="0"/>
              <a:t>However, on-going impact assessment</a:t>
            </a:r>
          </a:p>
          <a:p>
            <a:pPr>
              <a:buClr>
                <a:srgbClr val="69AE00"/>
              </a:buClr>
            </a:pPr>
            <a:r>
              <a:rPr lang="en-GB" sz="2500" dirty="0"/>
              <a:t>Positive signal from the Commission’s Impact Assessment Board in May 2014</a:t>
            </a:r>
          </a:p>
          <a:p>
            <a:pPr>
              <a:buClr>
                <a:srgbClr val="69AE00"/>
              </a:buClr>
            </a:pPr>
            <a:r>
              <a:rPr lang="en-GB" sz="2500" dirty="0"/>
              <a:t>Alternatives are identified in order to ensure effective access to justice</a:t>
            </a:r>
          </a:p>
          <a:p>
            <a:pPr marL="0" indent="0">
              <a:buClr>
                <a:srgbClr val="69AE00"/>
              </a:buClr>
              <a:buNone/>
            </a:pPr>
            <a:r>
              <a:rPr lang="en-GB" dirty="0"/>
              <a:t/>
            </a:r>
            <a:br>
              <a:rPr lang="en-GB" dirty="0"/>
            </a:br>
            <a:endParaRPr lang="en-GB" dirty="0"/>
          </a:p>
        </p:txBody>
      </p:sp>
    </p:spTree>
    <p:extLst>
      <p:ext uri="{BB962C8B-B14F-4D97-AF65-F5344CB8AC3E}">
        <p14:creationId xmlns:p14="http://schemas.microsoft.com/office/powerpoint/2010/main" val="21461209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Introduction: the EU and </a:t>
            </a:r>
            <a:r>
              <a:rPr lang="pl-PL" dirty="0" smtClean="0"/>
              <a:t>Aarhus – recent political signals </a:t>
            </a:r>
            <a:endParaRPr lang="de-DE" dirty="0"/>
          </a:p>
        </p:txBody>
      </p:sp>
      <p:sp>
        <p:nvSpPr>
          <p:cNvPr id="3" name="Content Placeholder 2"/>
          <p:cNvSpPr>
            <a:spLocks noGrp="1"/>
          </p:cNvSpPr>
          <p:nvPr>
            <p:ph idx="1"/>
          </p:nvPr>
        </p:nvSpPr>
        <p:spPr>
          <a:xfrm>
            <a:off x="857224" y="2285992"/>
            <a:ext cx="7623175" cy="4114800"/>
          </a:xfrm>
        </p:spPr>
        <p:txBody>
          <a:bodyPr/>
          <a:lstStyle/>
          <a:p>
            <a:pPr>
              <a:buClr>
                <a:srgbClr val="69AE00"/>
              </a:buClr>
            </a:pPr>
            <a:r>
              <a:rPr lang="en-GB" dirty="0"/>
              <a:t>Main problems encountered on access </a:t>
            </a:r>
            <a:r>
              <a:rPr lang="en-GB" dirty="0" smtClean="0"/>
              <a:t>to </a:t>
            </a:r>
            <a:r>
              <a:rPr lang="en-GB" dirty="0"/>
              <a:t>justice</a:t>
            </a:r>
          </a:p>
          <a:p>
            <a:pPr>
              <a:buClr>
                <a:srgbClr val="69AE00"/>
              </a:buClr>
            </a:pPr>
            <a:r>
              <a:rPr lang="en-GB" dirty="0"/>
              <a:t>The general and special uncertainties on the</a:t>
            </a:r>
          </a:p>
          <a:p>
            <a:pPr>
              <a:buClr>
                <a:srgbClr val="69AE00"/>
              </a:buClr>
            </a:pPr>
            <a:r>
              <a:rPr lang="en-GB" dirty="0"/>
              <a:t>Court's case-law trends – popping up rulings also at national level (De: air quality in Darmstadt; SE wolves cases based on the SK brown bear ruling and </a:t>
            </a:r>
            <a:r>
              <a:rPr lang="en-GB" dirty="0" err="1"/>
              <a:t>Janecek</a:t>
            </a:r>
            <a:r>
              <a:rPr lang="hu-HU" dirty="0"/>
              <a:t>)</a:t>
            </a:r>
            <a:endParaRPr lang="en-GB" dirty="0"/>
          </a:p>
          <a:p>
            <a:pPr>
              <a:buClr>
                <a:srgbClr val="69AE00"/>
              </a:buClr>
            </a:pPr>
            <a:r>
              <a:rPr lang="en-GB" dirty="0"/>
              <a:t>The Court of Justice of the E</a:t>
            </a:r>
            <a:r>
              <a:rPr lang="hu-HU" dirty="0"/>
              <a:t>U</a:t>
            </a:r>
            <a:r>
              <a:rPr lang="en-GB" dirty="0"/>
              <a:t> defined what not to do, not what to do;</a:t>
            </a:r>
          </a:p>
          <a:p>
            <a:pPr>
              <a:buClr>
                <a:srgbClr val="69AE00"/>
              </a:buClr>
            </a:pPr>
            <a:r>
              <a:rPr lang="en-GB" dirty="0"/>
              <a:t>Some specific areas of problems: </a:t>
            </a:r>
          </a:p>
          <a:p>
            <a:pPr>
              <a:buClr>
                <a:srgbClr val="69AE00"/>
              </a:buClr>
            </a:pPr>
            <a:r>
              <a:rPr lang="en-GB" dirty="0"/>
              <a:t>costs of bringing actions;</a:t>
            </a:r>
          </a:p>
          <a:p>
            <a:pPr>
              <a:buClr>
                <a:srgbClr val="69AE00"/>
              </a:buClr>
            </a:pPr>
            <a:r>
              <a:rPr lang="en-GB" dirty="0"/>
              <a:t>Standing uncertainties, etc.</a:t>
            </a:r>
          </a:p>
          <a:p>
            <a:pPr>
              <a:buClr>
                <a:srgbClr val="69AE00"/>
              </a:buClr>
            </a:pPr>
            <a:r>
              <a:rPr lang="en-GB" dirty="0"/>
              <a:t>The efficiency of national court procedures.</a:t>
            </a:r>
          </a:p>
        </p:txBody>
      </p:sp>
    </p:spTree>
    <p:extLst>
      <p:ext uri="{BB962C8B-B14F-4D97-AF65-F5344CB8AC3E}">
        <p14:creationId xmlns:p14="http://schemas.microsoft.com/office/powerpoint/2010/main" val="13900299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Introduction: the EU and </a:t>
            </a:r>
            <a:r>
              <a:rPr lang="pl-PL" dirty="0" smtClean="0"/>
              <a:t>Aarhus – recent political signals </a:t>
            </a:r>
            <a:endParaRPr lang="de-DE" dirty="0"/>
          </a:p>
        </p:txBody>
      </p:sp>
      <p:sp>
        <p:nvSpPr>
          <p:cNvPr id="3" name="Content Placeholder 2"/>
          <p:cNvSpPr>
            <a:spLocks noGrp="1"/>
          </p:cNvSpPr>
          <p:nvPr>
            <p:ph idx="1"/>
          </p:nvPr>
        </p:nvSpPr>
        <p:spPr>
          <a:xfrm>
            <a:off x="857224" y="2285992"/>
            <a:ext cx="7623175" cy="4114800"/>
          </a:xfrm>
        </p:spPr>
        <p:txBody>
          <a:bodyPr/>
          <a:lstStyle/>
          <a:p>
            <a:pPr>
              <a:buClr>
                <a:srgbClr val="69AE00"/>
              </a:buClr>
            </a:pPr>
            <a:r>
              <a:rPr lang="en-GB" sz="2400" dirty="0"/>
              <a:t>Main </a:t>
            </a:r>
            <a:r>
              <a:rPr lang="hu-HU" sz="2400" b="1" u="sng" dirty="0" err="1" smtClean="0"/>
              <a:t>economic</a:t>
            </a:r>
            <a:r>
              <a:rPr lang="hu-HU" sz="2400" b="1" u="sng" dirty="0" smtClean="0"/>
              <a:t> </a:t>
            </a:r>
            <a:r>
              <a:rPr lang="hu-HU" sz="2400" b="1" u="sng" dirty="0" err="1" smtClean="0"/>
              <a:t>considerations</a:t>
            </a:r>
            <a:r>
              <a:rPr lang="hu-HU" sz="2400" dirty="0" smtClean="0"/>
              <a:t> </a:t>
            </a:r>
            <a:r>
              <a:rPr lang="hu-HU" sz="2400" dirty="0" err="1" smtClean="0"/>
              <a:t>in</a:t>
            </a:r>
            <a:r>
              <a:rPr lang="hu-HU" sz="2400" dirty="0" smtClean="0"/>
              <a:t> </a:t>
            </a:r>
            <a:r>
              <a:rPr lang="hu-HU" sz="2400" dirty="0" err="1" smtClean="0"/>
              <a:t>favour</a:t>
            </a:r>
            <a:r>
              <a:rPr lang="hu-HU" sz="2400" dirty="0" smtClean="0"/>
              <a:t> of </a:t>
            </a:r>
            <a:r>
              <a:rPr lang="hu-HU" sz="2400" dirty="0" err="1" smtClean="0"/>
              <a:t>harmonized</a:t>
            </a:r>
            <a:r>
              <a:rPr lang="hu-HU" sz="2400" dirty="0" smtClean="0"/>
              <a:t> </a:t>
            </a:r>
            <a:r>
              <a:rPr lang="hu-HU" sz="2400" dirty="0" err="1" smtClean="0"/>
              <a:t>rules</a:t>
            </a:r>
            <a:endParaRPr lang="hu-HU" sz="2400" dirty="0" smtClean="0"/>
          </a:p>
          <a:p>
            <a:pPr>
              <a:buClr>
                <a:srgbClr val="69AE00"/>
              </a:buClr>
            </a:pPr>
            <a:r>
              <a:rPr lang="hu-HU" sz="2400" dirty="0" smtClean="0"/>
              <a:t>No </a:t>
            </a:r>
            <a:r>
              <a:rPr lang="hu-HU" sz="2400" dirty="0" err="1" smtClean="0"/>
              <a:t>pollution</a:t>
            </a:r>
            <a:r>
              <a:rPr lang="hu-HU" sz="2400" dirty="0" smtClean="0"/>
              <a:t> </a:t>
            </a:r>
            <a:r>
              <a:rPr lang="hu-HU" sz="2400" dirty="0" err="1" smtClean="0"/>
              <a:t>havens</a:t>
            </a:r>
            <a:r>
              <a:rPr lang="hu-HU" sz="2400" dirty="0" smtClean="0"/>
              <a:t> </a:t>
            </a:r>
          </a:p>
          <a:p>
            <a:pPr>
              <a:buClr>
                <a:srgbClr val="69AE00"/>
              </a:buClr>
            </a:pPr>
            <a:r>
              <a:rPr lang="hu-HU" sz="2400" dirty="0" smtClean="0"/>
              <a:t>No </a:t>
            </a:r>
            <a:r>
              <a:rPr lang="hu-HU" sz="2400" dirty="0" err="1" smtClean="0"/>
              <a:t>distortion</a:t>
            </a:r>
            <a:r>
              <a:rPr lang="hu-HU" sz="2400" dirty="0" smtClean="0"/>
              <a:t> of </a:t>
            </a:r>
            <a:r>
              <a:rPr lang="hu-HU" sz="2400" dirty="0" err="1" smtClean="0"/>
              <a:t>competition</a:t>
            </a:r>
            <a:endParaRPr lang="hu-HU" sz="2400" dirty="0" smtClean="0"/>
          </a:p>
          <a:p>
            <a:pPr>
              <a:buClr>
                <a:srgbClr val="69AE00"/>
              </a:buClr>
            </a:pPr>
            <a:r>
              <a:rPr lang="hu-HU" sz="2400" dirty="0" smtClean="0"/>
              <a:t>No </a:t>
            </a:r>
            <a:r>
              <a:rPr lang="hu-HU" sz="2400" dirty="0" err="1" smtClean="0"/>
              <a:t>undue</a:t>
            </a:r>
            <a:r>
              <a:rPr lang="hu-HU" sz="2400" dirty="0" smtClean="0"/>
              <a:t> </a:t>
            </a:r>
            <a:r>
              <a:rPr lang="hu-HU" sz="2400" dirty="0" err="1" smtClean="0"/>
              <a:t>delays</a:t>
            </a:r>
            <a:r>
              <a:rPr lang="hu-HU" sz="2400" dirty="0" smtClean="0"/>
              <a:t> </a:t>
            </a:r>
            <a:r>
              <a:rPr lang="hu-HU" sz="2400" dirty="0" err="1" smtClean="0"/>
              <a:t>caused</a:t>
            </a:r>
            <a:r>
              <a:rPr lang="hu-HU" sz="2400" dirty="0" smtClean="0"/>
              <a:t> </a:t>
            </a:r>
            <a:r>
              <a:rPr lang="hu-HU" sz="2400" dirty="0" err="1" smtClean="0"/>
              <a:t>by</a:t>
            </a:r>
            <a:r>
              <a:rPr lang="hu-HU" sz="2400" dirty="0" smtClean="0"/>
              <a:t> </a:t>
            </a:r>
            <a:r>
              <a:rPr lang="hu-HU" sz="2400" dirty="0" err="1" smtClean="0"/>
              <a:t>uncertainty</a:t>
            </a:r>
            <a:r>
              <a:rPr lang="hu-HU" sz="2400" dirty="0" smtClean="0"/>
              <a:t> and </a:t>
            </a:r>
            <a:r>
              <a:rPr lang="hu-HU" sz="2400" dirty="0" err="1" smtClean="0"/>
              <a:t>further</a:t>
            </a:r>
            <a:r>
              <a:rPr lang="hu-HU" sz="2400" dirty="0" smtClean="0"/>
              <a:t> </a:t>
            </a:r>
            <a:r>
              <a:rPr lang="hu-HU" sz="2400" dirty="0" err="1" smtClean="0"/>
              <a:t>preliminary</a:t>
            </a:r>
            <a:r>
              <a:rPr lang="hu-HU" sz="2400" dirty="0" smtClean="0"/>
              <a:t> </a:t>
            </a:r>
            <a:r>
              <a:rPr lang="hu-HU" sz="2400" dirty="0" err="1" smtClean="0"/>
              <a:t>references</a:t>
            </a:r>
            <a:r>
              <a:rPr lang="hu-HU" sz="2400" dirty="0" smtClean="0"/>
              <a:t> (</a:t>
            </a:r>
            <a:r>
              <a:rPr lang="hu-HU" sz="2400" dirty="0" err="1" smtClean="0"/>
              <a:t>Trianel</a:t>
            </a:r>
            <a:r>
              <a:rPr lang="hu-HU" sz="2400" dirty="0" smtClean="0"/>
              <a:t> 2 </a:t>
            </a:r>
            <a:r>
              <a:rPr lang="hu-HU" sz="2400" dirty="0" err="1" smtClean="0"/>
              <a:t>years</a:t>
            </a:r>
            <a:r>
              <a:rPr lang="hu-HU" sz="2400" dirty="0" smtClean="0"/>
              <a:t>)</a:t>
            </a:r>
          </a:p>
          <a:p>
            <a:pPr>
              <a:buClr>
                <a:srgbClr val="69AE00"/>
              </a:buClr>
            </a:pPr>
            <a:r>
              <a:rPr lang="hu-HU" sz="2400" dirty="0" smtClean="0"/>
              <a:t>No </a:t>
            </a:r>
            <a:r>
              <a:rPr lang="hu-HU" sz="2400" dirty="0" err="1" smtClean="0"/>
              <a:t>surprizes</a:t>
            </a:r>
            <a:r>
              <a:rPr lang="hu-HU" sz="2400" dirty="0" smtClean="0"/>
              <a:t> </a:t>
            </a:r>
            <a:r>
              <a:rPr lang="hu-HU" sz="2400" dirty="0" err="1" smtClean="0"/>
              <a:t>for</a:t>
            </a:r>
            <a:r>
              <a:rPr lang="hu-HU" sz="2400" dirty="0" smtClean="0"/>
              <a:t> </a:t>
            </a:r>
            <a:r>
              <a:rPr lang="hu-HU" sz="2400" dirty="0" err="1" smtClean="0"/>
              <a:t>investors</a:t>
            </a:r>
            <a:r>
              <a:rPr lang="hu-HU" sz="2400" dirty="0" smtClean="0"/>
              <a:t> </a:t>
            </a:r>
            <a:r>
              <a:rPr lang="hu-HU" sz="2400" dirty="0" err="1" smtClean="0"/>
              <a:t>who</a:t>
            </a:r>
            <a:r>
              <a:rPr lang="hu-HU" sz="2400" dirty="0"/>
              <a:t> </a:t>
            </a:r>
            <a:r>
              <a:rPr lang="hu-HU" sz="2400" dirty="0" err="1" smtClean="0"/>
              <a:t>take</a:t>
            </a:r>
            <a:r>
              <a:rPr lang="hu-HU" sz="2400" dirty="0" smtClean="0"/>
              <a:t> </a:t>
            </a:r>
            <a:r>
              <a:rPr lang="hu-HU" sz="2400" dirty="0" err="1" smtClean="0"/>
              <a:t>investment</a:t>
            </a:r>
            <a:r>
              <a:rPr lang="hu-HU" sz="2400" dirty="0" smtClean="0"/>
              <a:t> </a:t>
            </a:r>
            <a:r>
              <a:rPr lang="hu-HU" sz="2400" dirty="0" err="1" smtClean="0"/>
              <a:t>decisions</a:t>
            </a:r>
            <a:r>
              <a:rPr lang="hu-HU" sz="2400" dirty="0" smtClean="0"/>
              <a:t> </a:t>
            </a:r>
            <a:r>
              <a:rPr lang="hu-HU" sz="2400" dirty="0" err="1" smtClean="0"/>
              <a:t>based</a:t>
            </a:r>
            <a:r>
              <a:rPr lang="hu-HU" sz="2400" dirty="0" smtClean="0"/>
              <a:t> </a:t>
            </a:r>
            <a:r>
              <a:rPr lang="hu-HU" sz="2400" dirty="0" err="1" smtClean="0"/>
              <a:t>on</a:t>
            </a:r>
            <a:r>
              <a:rPr lang="hu-HU" sz="2400" dirty="0" smtClean="0"/>
              <a:t> </a:t>
            </a:r>
            <a:r>
              <a:rPr lang="hu-HU" sz="2400" dirty="0" err="1" smtClean="0"/>
              <a:t>formal</a:t>
            </a:r>
            <a:r>
              <a:rPr lang="hu-HU" sz="2400" dirty="0" smtClean="0"/>
              <a:t> </a:t>
            </a:r>
            <a:r>
              <a:rPr lang="hu-HU" sz="2400" dirty="0" err="1" smtClean="0"/>
              <a:t>law</a:t>
            </a:r>
            <a:endParaRPr lang="hu-HU" sz="2400" dirty="0" smtClean="0"/>
          </a:p>
          <a:p>
            <a:pPr>
              <a:buClr>
                <a:srgbClr val="69AE00"/>
              </a:buClr>
            </a:pPr>
            <a:endParaRPr lang="en-GB" dirty="0"/>
          </a:p>
        </p:txBody>
      </p:sp>
    </p:spTree>
    <p:extLst>
      <p:ext uri="{BB962C8B-B14F-4D97-AF65-F5344CB8AC3E}">
        <p14:creationId xmlns:p14="http://schemas.microsoft.com/office/powerpoint/2010/main" val="4206710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Introduction: the EU and </a:t>
            </a:r>
            <a:r>
              <a:rPr lang="pl-PL" dirty="0" smtClean="0"/>
              <a:t>Aarhus</a:t>
            </a:r>
            <a:endParaRPr lang="de-DE" dirty="0"/>
          </a:p>
        </p:txBody>
      </p:sp>
      <p:sp>
        <p:nvSpPr>
          <p:cNvPr id="3" name="Content Placeholder 2"/>
          <p:cNvSpPr>
            <a:spLocks noGrp="1"/>
          </p:cNvSpPr>
          <p:nvPr>
            <p:ph idx="1"/>
          </p:nvPr>
        </p:nvSpPr>
        <p:spPr>
          <a:xfrm>
            <a:off x="857224" y="2285992"/>
            <a:ext cx="7623175" cy="4114800"/>
          </a:xfrm>
        </p:spPr>
        <p:txBody>
          <a:bodyPr/>
          <a:lstStyle/>
          <a:p>
            <a:pPr>
              <a:buClr>
                <a:srgbClr val="69AE00"/>
              </a:buClr>
            </a:pPr>
            <a:r>
              <a:rPr lang="en-GB" sz="2400" dirty="0"/>
              <a:t>Main </a:t>
            </a:r>
            <a:r>
              <a:rPr lang="hu-HU" sz="2400" dirty="0" err="1" smtClean="0"/>
              <a:t>judicial</a:t>
            </a:r>
            <a:r>
              <a:rPr lang="hu-HU" sz="2400" dirty="0" smtClean="0"/>
              <a:t> </a:t>
            </a:r>
            <a:r>
              <a:rPr lang="hu-HU" sz="2400" dirty="0" err="1" smtClean="0"/>
              <a:t>considerations</a:t>
            </a:r>
            <a:r>
              <a:rPr lang="hu-HU" sz="2400" dirty="0" smtClean="0"/>
              <a:t> </a:t>
            </a:r>
            <a:r>
              <a:rPr lang="hu-HU" sz="2400" dirty="0" err="1" smtClean="0"/>
              <a:t>in</a:t>
            </a:r>
            <a:r>
              <a:rPr lang="hu-HU" sz="2400" dirty="0" smtClean="0"/>
              <a:t> </a:t>
            </a:r>
            <a:r>
              <a:rPr lang="hu-HU" sz="2400" dirty="0" err="1" smtClean="0"/>
              <a:t>favour</a:t>
            </a:r>
            <a:r>
              <a:rPr lang="hu-HU" sz="2400" dirty="0" smtClean="0"/>
              <a:t> of </a:t>
            </a:r>
            <a:r>
              <a:rPr lang="hu-HU" sz="2400" dirty="0" err="1" smtClean="0"/>
              <a:t>harmonized</a:t>
            </a:r>
            <a:r>
              <a:rPr lang="hu-HU" sz="2400" dirty="0" smtClean="0"/>
              <a:t> </a:t>
            </a:r>
            <a:r>
              <a:rPr lang="hu-HU" sz="2400" dirty="0" err="1" smtClean="0"/>
              <a:t>rules</a:t>
            </a:r>
            <a:endParaRPr lang="hu-HU" sz="2400" dirty="0" smtClean="0"/>
          </a:p>
          <a:p>
            <a:pPr>
              <a:buClr>
                <a:srgbClr val="69AE00"/>
              </a:buClr>
            </a:pPr>
            <a:r>
              <a:rPr lang="hu-HU" sz="2400" dirty="0" err="1" smtClean="0"/>
              <a:t>Clearly</a:t>
            </a:r>
            <a:r>
              <a:rPr lang="hu-HU" sz="2400" dirty="0" smtClean="0"/>
              <a:t> </a:t>
            </a:r>
            <a:r>
              <a:rPr lang="hu-HU" sz="2400" dirty="0" err="1" smtClean="0"/>
              <a:t>applicable</a:t>
            </a:r>
            <a:r>
              <a:rPr lang="hu-HU" sz="2400" dirty="0" smtClean="0"/>
              <a:t> </a:t>
            </a:r>
            <a:r>
              <a:rPr lang="hu-HU" sz="2400" dirty="0" err="1" smtClean="0"/>
              <a:t>rules</a:t>
            </a:r>
            <a:endParaRPr lang="hu-HU" sz="2400" dirty="0" smtClean="0"/>
          </a:p>
          <a:p>
            <a:pPr>
              <a:buClr>
                <a:srgbClr val="69AE00"/>
              </a:buClr>
            </a:pPr>
            <a:r>
              <a:rPr lang="hu-HU" sz="2400" dirty="0" err="1" smtClean="0"/>
              <a:t>Legal</a:t>
            </a:r>
            <a:r>
              <a:rPr lang="hu-HU" sz="2400" dirty="0" smtClean="0"/>
              <a:t> </a:t>
            </a:r>
            <a:r>
              <a:rPr lang="hu-HU" sz="2400" dirty="0" err="1" smtClean="0"/>
              <a:t>certainty</a:t>
            </a:r>
            <a:endParaRPr lang="hu-HU" sz="2400" dirty="0" smtClean="0"/>
          </a:p>
          <a:p>
            <a:pPr>
              <a:buClr>
                <a:srgbClr val="69AE00"/>
              </a:buClr>
            </a:pPr>
            <a:r>
              <a:rPr lang="hu-HU" sz="2400" dirty="0" smtClean="0"/>
              <a:t>No </a:t>
            </a:r>
            <a:r>
              <a:rPr lang="hu-HU" sz="2400" dirty="0" err="1" smtClean="0"/>
              <a:t>undue</a:t>
            </a:r>
            <a:r>
              <a:rPr lang="hu-HU" sz="2400" dirty="0" smtClean="0"/>
              <a:t> </a:t>
            </a:r>
            <a:r>
              <a:rPr lang="hu-HU" sz="2400" dirty="0" err="1" smtClean="0"/>
              <a:t>delays</a:t>
            </a:r>
            <a:r>
              <a:rPr lang="hu-HU" sz="2400" dirty="0" smtClean="0"/>
              <a:t> </a:t>
            </a:r>
            <a:r>
              <a:rPr lang="hu-HU" sz="2400" dirty="0" err="1" smtClean="0"/>
              <a:t>in</a:t>
            </a:r>
            <a:r>
              <a:rPr lang="hu-HU" sz="2400" dirty="0" smtClean="0"/>
              <a:t> </a:t>
            </a:r>
            <a:r>
              <a:rPr lang="hu-HU" sz="2400" dirty="0" err="1" smtClean="0"/>
              <a:t>interpreting</a:t>
            </a:r>
            <a:r>
              <a:rPr lang="hu-HU" sz="2400" dirty="0" smtClean="0"/>
              <a:t> </a:t>
            </a:r>
            <a:r>
              <a:rPr lang="hu-HU" sz="2400" dirty="0" err="1" smtClean="0"/>
              <a:t>unclear</a:t>
            </a:r>
            <a:r>
              <a:rPr lang="hu-HU" sz="2400" dirty="0" smtClean="0"/>
              <a:t> </a:t>
            </a:r>
            <a:r>
              <a:rPr lang="hu-HU" sz="2400" dirty="0" err="1" smtClean="0"/>
              <a:t>law</a:t>
            </a:r>
            <a:endParaRPr lang="hu-HU" sz="2400" dirty="0" smtClean="0"/>
          </a:p>
          <a:p>
            <a:pPr>
              <a:buClr>
                <a:srgbClr val="69AE00"/>
              </a:buClr>
            </a:pPr>
            <a:r>
              <a:rPr lang="hu-HU" sz="2400" dirty="0" err="1" smtClean="0"/>
              <a:t>Clear</a:t>
            </a:r>
            <a:r>
              <a:rPr lang="hu-HU" sz="2400" dirty="0" smtClean="0"/>
              <a:t> </a:t>
            </a:r>
            <a:r>
              <a:rPr lang="hu-HU" sz="2400" dirty="0" err="1" smtClean="0"/>
              <a:t>rules</a:t>
            </a:r>
            <a:r>
              <a:rPr lang="hu-HU" sz="2400" dirty="0" smtClean="0"/>
              <a:t> </a:t>
            </a:r>
            <a:r>
              <a:rPr lang="hu-HU" sz="2400" dirty="0" err="1" smtClean="0"/>
              <a:t>for</a:t>
            </a:r>
            <a:r>
              <a:rPr lang="hu-HU" sz="2400" dirty="0" smtClean="0"/>
              <a:t> </a:t>
            </a:r>
            <a:r>
              <a:rPr lang="hu-HU" sz="2400" dirty="0" err="1" smtClean="0"/>
              <a:t>the</a:t>
            </a:r>
            <a:r>
              <a:rPr lang="hu-HU" sz="2400" dirty="0" smtClean="0"/>
              <a:t> </a:t>
            </a:r>
            <a:r>
              <a:rPr lang="hu-HU" sz="2400" dirty="0" err="1" smtClean="0"/>
              <a:t>public</a:t>
            </a:r>
            <a:r>
              <a:rPr lang="hu-HU" sz="2400" dirty="0" smtClean="0"/>
              <a:t> </a:t>
            </a:r>
            <a:r>
              <a:rPr lang="hu-HU" sz="2400" dirty="0" err="1" smtClean="0"/>
              <a:t>to</a:t>
            </a:r>
            <a:r>
              <a:rPr lang="hu-HU" sz="2400" dirty="0" smtClean="0"/>
              <a:t> </a:t>
            </a:r>
            <a:r>
              <a:rPr lang="hu-HU" sz="2400" dirty="0" err="1" smtClean="0"/>
              <a:t>defend</a:t>
            </a:r>
            <a:r>
              <a:rPr lang="hu-HU" sz="2400" dirty="0" smtClean="0"/>
              <a:t> </a:t>
            </a:r>
            <a:r>
              <a:rPr lang="hu-HU" sz="2400" dirty="0" err="1" smtClean="0"/>
              <a:t>its</a:t>
            </a:r>
            <a:r>
              <a:rPr lang="hu-HU" sz="2400" dirty="0" smtClean="0"/>
              <a:t> EU </a:t>
            </a:r>
            <a:r>
              <a:rPr lang="hu-HU" sz="2400" dirty="0" err="1" smtClean="0"/>
              <a:t>derived</a:t>
            </a:r>
            <a:r>
              <a:rPr lang="hu-HU" sz="2400" dirty="0" smtClean="0"/>
              <a:t> </a:t>
            </a:r>
            <a:r>
              <a:rPr lang="hu-HU" sz="2400" dirty="0" err="1" smtClean="0"/>
              <a:t>rights</a:t>
            </a:r>
            <a:r>
              <a:rPr lang="hu-HU" sz="2400" dirty="0" smtClean="0"/>
              <a:t> </a:t>
            </a:r>
          </a:p>
        </p:txBody>
      </p:sp>
    </p:spTree>
    <p:extLst>
      <p:ext uri="{BB962C8B-B14F-4D97-AF65-F5344CB8AC3E}">
        <p14:creationId xmlns:p14="http://schemas.microsoft.com/office/powerpoint/2010/main" val="27605238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The </a:t>
            </a:r>
            <a:r>
              <a:rPr lang="pl-PL" dirty="0" err="1" smtClean="0"/>
              <a:t>judges</a:t>
            </a:r>
            <a:r>
              <a:rPr lang="pl-PL" dirty="0" smtClean="0"/>
              <a:t>' </a:t>
            </a:r>
            <a:r>
              <a:rPr lang="pl-PL" dirty="0" err="1" smtClean="0"/>
              <a:t>perspective</a:t>
            </a:r>
            <a:r>
              <a:rPr lang="pl-PL" dirty="0" smtClean="0"/>
              <a:t>: </a:t>
            </a:r>
            <a:r>
              <a:rPr lang="pl-PL" dirty="0" err="1" smtClean="0"/>
              <a:t>Approach</a:t>
            </a:r>
            <a:r>
              <a:rPr lang="pl-PL" dirty="0" smtClean="0"/>
              <a:t> to </a:t>
            </a:r>
            <a:r>
              <a:rPr lang="pl-PL" dirty="0" err="1" smtClean="0"/>
              <a:t>judicial</a:t>
            </a:r>
            <a:r>
              <a:rPr lang="pl-PL" dirty="0" smtClean="0"/>
              <a:t> </a:t>
            </a:r>
            <a:r>
              <a:rPr lang="pl-PL" dirty="0" err="1" smtClean="0"/>
              <a:t>review</a:t>
            </a:r>
            <a:endParaRPr lang="pl-PL" dirty="0"/>
          </a:p>
        </p:txBody>
      </p:sp>
      <p:sp>
        <p:nvSpPr>
          <p:cNvPr id="3" name="Symbol zastępczy zawartości 2"/>
          <p:cNvSpPr>
            <a:spLocks noGrp="1"/>
          </p:cNvSpPr>
          <p:nvPr>
            <p:ph idx="1"/>
          </p:nvPr>
        </p:nvSpPr>
        <p:spPr/>
        <p:txBody>
          <a:bodyPr/>
          <a:lstStyle/>
          <a:p>
            <a:pPr lvl="0"/>
            <a:r>
              <a:rPr lang="pl-PL" sz="1600" dirty="0" err="1"/>
              <a:t>Indication</a:t>
            </a:r>
            <a:r>
              <a:rPr lang="pl-PL" sz="1600" dirty="0"/>
              <a:t> </a:t>
            </a:r>
            <a:r>
              <a:rPr lang="pl-PL" sz="1600" dirty="0" err="1"/>
              <a:t>regarding</a:t>
            </a:r>
            <a:r>
              <a:rPr lang="pl-PL" sz="1600" dirty="0"/>
              <a:t> </a:t>
            </a:r>
            <a:r>
              <a:rPr lang="pl-PL" sz="1600" dirty="0" err="1"/>
              <a:t>transposition</a:t>
            </a:r>
            <a:endParaRPr lang="pl-PL" sz="1600" dirty="0"/>
          </a:p>
          <a:p>
            <a:pPr lvl="1"/>
            <a:r>
              <a:rPr lang="pl-PL" sz="1600" dirty="0" err="1"/>
              <a:t>Original</a:t>
            </a:r>
            <a:r>
              <a:rPr lang="pl-PL" sz="1600" dirty="0"/>
              <a:t> </a:t>
            </a:r>
            <a:r>
              <a:rPr lang="pl-PL" sz="1600" dirty="0" err="1"/>
              <a:t>directive</a:t>
            </a:r>
            <a:endParaRPr lang="pl-PL" sz="1600" dirty="0"/>
          </a:p>
          <a:p>
            <a:pPr lvl="1"/>
            <a:r>
              <a:rPr lang="pl-PL" sz="1600" dirty="0" err="1"/>
              <a:t>Amending</a:t>
            </a:r>
            <a:r>
              <a:rPr lang="pl-PL" sz="1600" dirty="0"/>
              <a:t> </a:t>
            </a:r>
            <a:r>
              <a:rPr lang="pl-PL" sz="1600" dirty="0" err="1"/>
              <a:t>directives</a:t>
            </a:r>
            <a:r>
              <a:rPr lang="pl-PL" sz="1600" dirty="0"/>
              <a:t> </a:t>
            </a:r>
          </a:p>
          <a:p>
            <a:pPr lvl="0"/>
            <a:r>
              <a:rPr lang="pl-PL" sz="1600" dirty="0"/>
              <a:t>Directive </a:t>
            </a:r>
          </a:p>
          <a:p>
            <a:pPr lvl="1"/>
            <a:r>
              <a:rPr lang="pl-PL" sz="1600" dirty="0"/>
              <a:t>Text </a:t>
            </a:r>
            <a:r>
              <a:rPr lang="pl-PL" sz="1600" dirty="0" err="1"/>
              <a:t>including</a:t>
            </a:r>
            <a:r>
              <a:rPr lang="pl-PL" sz="1600" dirty="0"/>
              <a:t> </a:t>
            </a:r>
            <a:r>
              <a:rPr lang="pl-PL" sz="1600" dirty="0" err="1"/>
              <a:t>recitals</a:t>
            </a:r>
            <a:r>
              <a:rPr lang="pl-PL" sz="1600" dirty="0"/>
              <a:t> (</a:t>
            </a:r>
            <a:r>
              <a:rPr lang="pl-PL" sz="1600" dirty="0" err="1"/>
              <a:t>preamble</a:t>
            </a:r>
            <a:r>
              <a:rPr lang="pl-PL" sz="1600" dirty="0"/>
              <a:t>)</a:t>
            </a:r>
          </a:p>
          <a:p>
            <a:pPr lvl="1"/>
            <a:r>
              <a:rPr lang="pl-PL" sz="1600" dirty="0" err="1"/>
              <a:t>Guidance</a:t>
            </a:r>
            <a:endParaRPr lang="pl-PL" sz="1600" dirty="0"/>
          </a:p>
          <a:p>
            <a:pPr lvl="2"/>
            <a:r>
              <a:rPr lang="pl-PL" sz="1600" dirty="0"/>
              <a:t>CJEU </a:t>
            </a:r>
            <a:r>
              <a:rPr lang="pl-PL" sz="1600" dirty="0" err="1"/>
              <a:t>verdicts</a:t>
            </a:r>
            <a:endParaRPr lang="pl-PL" sz="1600" dirty="0"/>
          </a:p>
          <a:p>
            <a:pPr lvl="2"/>
            <a:r>
              <a:rPr lang="pl-PL" sz="1600" dirty="0"/>
              <a:t>EC </a:t>
            </a:r>
            <a:r>
              <a:rPr lang="pl-PL" sz="1600" dirty="0" err="1"/>
              <a:t>Guidance</a:t>
            </a:r>
            <a:endParaRPr lang="pl-PL" sz="1600" dirty="0"/>
          </a:p>
          <a:p>
            <a:pPr lvl="0"/>
            <a:r>
              <a:rPr lang="pl-PL" sz="1600" dirty="0" err="1"/>
              <a:t>Recitals</a:t>
            </a:r>
            <a:r>
              <a:rPr lang="pl-PL" sz="1600" dirty="0"/>
              <a:t> (</a:t>
            </a:r>
            <a:r>
              <a:rPr lang="pl-PL" sz="1600" dirty="0" err="1"/>
              <a:t>preamble</a:t>
            </a:r>
            <a:r>
              <a:rPr lang="pl-PL" sz="1600" dirty="0"/>
              <a:t>)– </a:t>
            </a:r>
            <a:r>
              <a:rPr lang="pl-PL" sz="1600" dirty="0" err="1"/>
              <a:t>reference</a:t>
            </a:r>
            <a:r>
              <a:rPr lang="pl-PL" sz="1600" dirty="0"/>
              <a:t> to </a:t>
            </a:r>
            <a:r>
              <a:rPr lang="pl-PL" sz="1600" dirty="0" err="1"/>
              <a:t>Aarhus</a:t>
            </a:r>
            <a:endParaRPr lang="pl-PL" sz="1600" dirty="0"/>
          </a:p>
          <a:p>
            <a:pPr lvl="0"/>
            <a:r>
              <a:rPr lang="pl-PL" sz="1600" dirty="0" err="1"/>
              <a:t>Aarhus</a:t>
            </a:r>
            <a:endParaRPr lang="pl-PL" sz="1600" dirty="0"/>
          </a:p>
          <a:p>
            <a:pPr lvl="1"/>
            <a:r>
              <a:rPr lang="pl-PL" sz="1600" dirty="0"/>
              <a:t>Text </a:t>
            </a:r>
            <a:r>
              <a:rPr lang="pl-PL" sz="1600" dirty="0" err="1"/>
              <a:t>including</a:t>
            </a:r>
            <a:r>
              <a:rPr lang="pl-PL" sz="1600" dirty="0"/>
              <a:t> </a:t>
            </a:r>
            <a:r>
              <a:rPr lang="pl-PL" sz="1600" dirty="0" err="1"/>
              <a:t>recitals</a:t>
            </a:r>
            <a:r>
              <a:rPr lang="pl-PL" sz="1600" dirty="0"/>
              <a:t> (</a:t>
            </a:r>
            <a:r>
              <a:rPr lang="pl-PL" sz="1600" dirty="0" err="1"/>
              <a:t>preamble</a:t>
            </a:r>
            <a:r>
              <a:rPr lang="pl-PL" sz="1600" dirty="0"/>
              <a:t>)</a:t>
            </a:r>
          </a:p>
          <a:p>
            <a:pPr lvl="1"/>
            <a:r>
              <a:rPr lang="pl-PL" sz="1600" dirty="0" err="1"/>
              <a:t>Guidance</a:t>
            </a:r>
            <a:endParaRPr lang="pl-PL" sz="1600" dirty="0"/>
          </a:p>
          <a:p>
            <a:pPr lvl="2"/>
            <a:r>
              <a:rPr lang="pl-PL" sz="1600" dirty="0" err="1"/>
              <a:t>Findings</a:t>
            </a:r>
            <a:r>
              <a:rPr lang="pl-PL" sz="1600" dirty="0"/>
              <a:t> of ACC</a:t>
            </a:r>
          </a:p>
          <a:p>
            <a:pPr lvl="2"/>
            <a:r>
              <a:rPr lang="pl-PL" sz="1600" dirty="0" err="1"/>
              <a:t>Implementation</a:t>
            </a:r>
            <a:r>
              <a:rPr lang="pl-PL" sz="1600" dirty="0"/>
              <a:t> Guide</a:t>
            </a:r>
          </a:p>
          <a:p>
            <a:pPr lvl="2"/>
            <a:r>
              <a:rPr lang="pl-PL" sz="1600" dirty="0"/>
              <a:t>Mastricht </a:t>
            </a:r>
            <a:r>
              <a:rPr lang="pl-PL" sz="1600" dirty="0" smtClean="0"/>
              <a:t>Recomendations, etc.</a:t>
            </a:r>
            <a:endParaRPr lang="pl-PL" sz="1600" dirty="0"/>
          </a:p>
          <a:p>
            <a:pPr>
              <a:defRPr/>
            </a:pPr>
            <a:endParaRPr lang="pl-PL" sz="2000" dirty="0"/>
          </a:p>
        </p:txBody>
      </p:sp>
    </p:spTree>
    <p:extLst>
      <p:ext uri="{BB962C8B-B14F-4D97-AF65-F5344CB8AC3E}">
        <p14:creationId xmlns:p14="http://schemas.microsoft.com/office/powerpoint/2010/main" val="27906206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The </a:t>
            </a:r>
            <a:r>
              <a:rPr lang="pl-PL" dirty="0" err="1"/>
              <a:t>judges</a:t>
            </a:r>
            <a:r>
              <a:rPr lang="pl-PL" dirty="0"/>
              <a:t>' </a:t>
            </a:r>
            <a:r>
              <a:rPr lang="pl-PL" dirty="0" err="1"/>
              <a:t>perspective</a:t>
            </a:r>
            <a:r>
              <a:rPr lang="pl-PL" dirty="0"/>
              <a:t>: </a:t>
            </a:r>
            <a:r>
              <a:rPr lang="pl-PL" dirty="0" err="1"/>
              <a:t>Approach</a:t>
            </a:r>
            <a:r>
              <a:rPr lang="pl-PL" dirty="0"/>
              <a:t> to </a:t>
            </a:r>
            <a:r>
              <a:rPr lang="pl-PL" dirty="0" err="1"/>
              <a:t>judicial</a:t>
            </a:r>
            <a:r>
              <a:rPr lang="pl-PL" dirty="0"/>
              <a:t> </a:t>
            </a:r>
            <a:r>
              <a:rPr lang="pl-PL" dirty="0" err="1"/>
              <a:t>review</a:t>
            </a:r>
            <a:endParaRPr lang="pl-PL" dirty="0"/>
          </a:p>
        </p:txBody>
      </p:sp>
      <p:sp>
        <p:nvSpPr>
          <p:cNvPr id="3" name="Symbol zastępczy zawartości 2"/>
          <p:cNvSpPr>
            <a:spLocks noGrp="1"/>
          </p:cNvSpPr>
          <p:nvPr>
            <p:ph idx="1"/>
          </p:nvPr>
        </p:nvSpPr>
        <p:spPr>
          <a:xfrm>
            <a:off x="835025" y="1981200"/>
            <a:ext cx="7553399" cy="4616152"/>
          </a:xfrm>
        </p:spPr>
        <p:txBody>
          <a:bodyPr/>
          <a:lstStyle/>
          <a:p>
            <a:pPr marL="0" indent="0">
              <a:buNone/>
            </a:pPr>
            <a:r>
              <a:rPr lang="hu-HU" sz="2400" dirty="0" smtClean="0">
                <a:latin typeface="Lucida Sans Unicode" pitchFamily="34" charset="0"/>
                <a:ea typeface="ＭＳ Ｐゴシック" pitchFamily="34" charset="-128"/>
                <a:cs typeface="Lucida Sans Unicode" pitchFamily="34" charset="0"/>
              </a:rPr>
              <a:t>General </a:t>
            </a:r>
            <a:r>
              <a:rPr lang="hu-HU" sz="2400" dirty="0" err="1" smtClean="0">
                <a:latin typeface="Lucida Sans Unicode" pitchFamily="34" charset="0"/>
                <a:ea typeface="ＭＳ Ｐゴシック" pitchFamily="34" charset="-128"/>
                <a:cs typeface="Lucida Sans Unicode" pitchFamily="34" charset="0"/>
              </a:rPr>
              <a:t>considerations</a:t>
            </a:r>
            <a:r>
              <a:rPr lang="hu-HU" sz="2400" dirty="0" smtClean="0">
                <a:latin typeface="Lucida Sans Unicode" pitchFamily="34" charset="0"/>
                <a:ea typeface="ＭＳ Ｐゴシック" pitchFamily="34" charset="-128"/>
                <a:cs typeface="Lucida Sans Unicode" pitchFamily="34" charset="0"/>
              </a:rPr>
              <a:t> </a:t>
            </a:r>
            <a:r>
              <a:rPr lang="hu-HU" sz="2400" dirty="0" err="1" smtClean="0">
                <a:latin typeface="Lucida Sans Unicode" pitchFamily="34" charset="0"/>
                <a:ea typeface="ＭＳ Ｐゴシック" pitchFamily="34" charset="-128"/>
                <a:cs typeface="Lucida Sans Unicode" pitchFamily="34" charset="0"/>
              </a:rPr>
              <a:t>for</a:t>
            </a:r>
            <a:r>
              <a:rPr lang="hu-HU" sz="2400" dirty="0" smtClean="0">
                <a:latin typeface="Lucida Sans Unicode" pitchFamily="34" charset="0"/>
                <a:ea typeface="ＭＳ Ｐゴシック" pitchFamily="34" charset="-128"/>
                <a:cs typeface="Lucida Sans Unicode" pitchFamily="34" charset="0"/>
              </a:rPr>
              <a:t> </a:t>
            </a:r>
            <a:r>
              <a:rPr lang="hu-HU" sz="2400" dirty="0" err="1" smtClean="0">
                <a:latin typeface="Lucida Sans Unicode" pitchFamily="34" charset="0"/>
                <a:ea typeface="ＭＳ Ｐゴシック" pitchFamily="34" charset="-128"/>
                <a:cs typeface="Lucida Sans Unicode" pitchFamily="34" charset="0"/>
              </a:rPr>
              <a:t>judges</a:t>
            </a:r>
            <a:r>
              <a:rPr lang="hu-HU" sz="2400" dirty="0" smtClean="0">
                <a:latin typeface="Lucida Sans Unicode" pitchFamily="34" charset="0"/>
                <a:ea typeface="ＭＳ Ｐゴシック" pitchFamily="34" charset="-128"/>
                <a:cs typeface="Lucida Sans Unicode" pitchFamily="34" charset="0"/>
              </a:rPr>
              <a:t>, </a:t>
            </a:r>
            <a:r>
              <a:rPr lang="hu-HU" sz="2400" dirty="0" err="1" smtClean="0">
                <a:latin typeface="Lucida Sans Unicode" pitchFamily="34" charset="0"/>
                <a:ea typeface="ＭＳ Ｐゴシック" pitchFamily="34" charset="-128"/>
                <a:cs typeface="Lucida Sans Unicode" pitchFamily="34" charset="0"/>
              </a:rPr>
              <a:t>when</a:t>
            </a:r>
            <a:r>
              <a:rPr lang="hu-HU" sz="2400" dirty="0" smtClean="0">
                <a:latin typeface="Lucida Sans Unicode" pitchFamily="34" charset="0"/>
                <a:ea typeface="ＭＳ Ｐゴシック" pitchFamily="34" charset="-128"/>
                <a:cs typeface="Lucida Sans Unicode" pitchFamily="34" charset="0"/>
              </a:rPr>
              <a:t> </a:t>
            </a:r>
            <a:r>
              <a:rPr lang="hu-HU" sz="2400" dirty="0" err="1" smtClean="0">
                <a:latin typeface="Lucida Sans Unicode" pitchFamily="34" charset="0"/>
                <a:ea typeface="ＭＳ Ｐゴシック" pitchFamily="34" charset="-128"/>
                <a:cs typeface="Lucida Sans Unicode" pitchFamily="34" charset="0"/>
              </a:rPr>
              <a:t>applying</a:t>
            </a:r>
            <a:r>
              <a:rPr lang="hu-HU" sz="2400" dirty="0" smtClean="0">
                <a:latin typeface="Lucida Sans Unicode" pitchFamily="34" charset="0"/>
                <a:ea typeface="ＭＳ Ｐゴシック" pitchFamily="34" charset="-128"/>
                <a:cs typeface="Lucida Sans Unicode" pitchFamily="34" charset="0"/>
              </a:rPr>
              <a:t> EU law </a:t>
            </a:r>
            <a:r>
              <a:rPr lang="hu-HU" sz="2400" dirty="0" err="1" smtClean="0">
                <a:latin typeface="Lucida Sans Unicode" pitchFamily="34" charset="0"/>
                <a:ea typeface="ＭＳ Ｐゴシック" pitchFamily="34" charset="-128"/>
                <a:cs typeface="Lucida Sans Unicode" pitchFamily="34" charset="0"/>
              </a:rPr>
              <a:t>in</a:t>
            </a:r>
            <a:r>
              <a:rPr lang="hu-HU" sz="2400" dirty="0" smtClean="0">
                <a:latin typeface="Lucida Sans Unicode" pitchFamily="34" charset="0"/>
                <a:ea typeface="ＭＳ Ｐゴシック" pitchFamily="34" charset="-128"/>
                <a:cs typeface="Lucida Sans Unicode" pitchFamily="34" charset="0"/>
              </a:rPr>
              <a:t> </a:t>
            </a:r>
            <a:r>
              <a:rPr lang="hu-HU" sz="2400" dirty="0" err="1" smtClean="0">
                <a:latin typeface="Lucida Sans Unicode" pitchFamily="34" charset="0"/>
                <a:ea typeface="ＭＳ Ｐゴシック" pitchFamily="34" charset="-128"/>
                <a:cs typeface="Lucida Sans Unicode" pitchFamily="34" charset="0"/>
              </a:rPr>
              <a:t>the</a:t>
            </a:r>
            <a:r>
              <a:rPr lang="hu-HU" sz="2400" dirty="0" smtClean="0">
                <a:latin typeface="Lucida Sans Unicode" pitchFamily="34" charset="0"/>
                <a:ea typeface="ＭＳ Ｐゴシック" pitchFamily="34" charset="-128"/>
                <a:cs typeface="Lucida Sans Unicode" pitchFamily="34" charset="0"/>
              </a:rPr>
              <a:t> </a:t>
            </a:r>
            <a:r>
              <a:rPr lang="hu-HU" sz="2400" dirty="0" err="1" smtClean="0">
                <a:latin typeface="Lucida Sans Unicode" pitchFamily="34" charset="0"/>
                <a:ea typeface="ＭＳ Ｐゴシック" pitchFamily="34" charset="-128"/>
                <a:cs typeface="Lucida Sans Unicode" pitchFamily="34" charset="0"/>
              </a:rPr>
              <a:t>area</a:t>
            </a:r>
            <a:r>
              <a:rPr lang="hu-HU" sz="2400" dirty="0" smtClean="0">
                <a:latin typeface="Lucida Sans Unicode" pitchFamily="34" charset="0"/>
                <a:ea typeface="ＭＳ Ｐゴシック" pitchFamily="34" charset="-128"/>
                <a:cs typeface="Lucida Sans Unicode" pitchFamily="34" charset="0"/>
              </a:rPr>
              <a:t>:</a:t>
            </a:r>
          </a:p>
          <a:p>
            <a:pPr marL="0" indent="0">
              <a:buNone/>
            </a:pPr>
            <a:r>
              <a:rPr lang="hu-HU" sz="2400" dirty="0" smtClean="0">
                <a:latin typeface="Lucida Sans Unicode" pitchFamily="34" charset="0"/>
                <a:ea typeface="ＭＳ Ｐゴシック" pitchFamily="34" charset="-128"/>
                <a:cs typeface="Lucida Sans Unicode" pitchFamily="34" charset="0"/>
              </a:rPr>
              <a:t>- </a:t>
            </a:r>
            <a:r>
              <a:rPr lang="hu-HU" sz="2400" dirty="0" err="1" smtClean="0">
                <a:latin typeface="Lucida Sans Unicode" pitchFamily="34" charset="0"/>
                <a:ea typeface="ＭＳ Ｐゴシック" pitchFamily="34" charset="-128"/>
                <a:cs typeface="Lucida Sans Unicode" pitchFamily="34" charset="0"/>
              </a:rPr>
              <a:t>Multiple</a:t>
            </a:r>
            <a:r>
              <a:rPr lang="hu-HU" sz="2400" dirty="0" smtClean="0">
                <a:latin typeface="Lucida Sans Unicode" pitchFamily="34" charset="0"/>
                <a:ea typeface="ＭＳ Ｐゴシック" pitchFamily="34" charset="-128"/>
                <a:cs typeface="Lucida Sans Unicode" pitchFamily="34" charset="0"/>
              </a:rPr>
              <a:t> </a:t>
            </a:r>
            <a:r>
              <a:rPr lang="hu-HU" sz="2400" dirty="0" err="1" smtClean="0">
                <a:latin typeface="Lucida Sans Unicode" pitchFamily="34" charset="0"/>
                <a:ea typeface="ＭＳ Ｐゴシック" pitchFamily="34" charset="-128"/>
                <a:cs typeface="Lucida Sans Unicode" pitchFamily="34" charset="0"/>
              </a:rPr>
              <a:t>layers</a:t>
            </a:r>
            <a:r>
              <a:rPr lang="hu-HU" sz="2400" dirty="0" smtClean="0">
                <a:latin typeface="Lucida Sans Unicode" pitchFamily="34" charset="0"/>
                <a:ea typeface="ＭＳ Ｐゴシック" pitchFamily="34" charset="-128"/>
                <a:cs typeface="Lucida Sans Unicode" pitchFamily="34" charset="0"/>
              </a:rPr>
              <a:t> of law (</a:t>
            </a:r>
            <a:r>
              <a:rPr lang="hu-HU" sz="2400" dirty="0" err="1" smtClean="0">
                <a:latin typeface="Lucida Sans Unicode" pitchFamily="34" charset="0"/>
                <a:ea typeface="ＭＳ Ｐゴシック" pitchFamily="34" charset="-128"/>
                <a:cs typeface="Lucida Sans Unicode" pitchFamily="34" charset="0"/>
              </a:rPr>
              <a:t>national</a:t>
            </a:r>
            <a:r>
              <a:rPr lang="hu-HU" sz="2400" dirty="0" smtClean="0">
                <a:latin typeface="Lucida Sans Unicode" pitchFamily="34" charset="0"/>
                <a:ea typeface="ＭＳ Ｐゴシック" pitchFamily="34" charset="-128"/>
                <a:cs typeface="Lucida Sans Unicode" pitchFamily="34" charset="0"/>
              </a:rPr>
              <a:t>, </a:t>
            </a:r>
            <a:r>
              <a:rPr lang="hu-HU" sz="2400" dirty="0" err="1" smtClean="0">
                <a:latin typeface="Lucida Sans Unicode" pitchFamily="34" charset="0"/>
                <a:ea typeface="ＭＳ Ｐゴシック" pitchFamily="34" charset="-128"/>
                <a:cs typeface="Lucida Sans Unicode" pitchFamily="34" charset="0"/>
              </a:rPr>
              <a:t>international</a:t>
            </a:r>
            <a:r>
              <a:rPr lang="hu-HU" sz="2400" dirty="0" smtClean="0">
                <a:latin typeface="Lucida Sans Unicode" pitchFamily="34" charset="0"/>
                <a:ea typeface="ＭＳ Ｐゴシック" pitchFamily="34" charset="-128"/>
                <a:cs typeface="Lucida Sans Unicode" pitchFamily="34" charset="0"/>
              </a:rPr>
              <a:t>, EU),</a:t>
            </a:r>
          </a:p>
          <a:p>
            <a:pPr>
              <a:buFontTx/>
              <a:buChar char="-"/>
            </a:pPr>
            <a:r>
              <a:rPr lang="hu-HU" sz="2400" dirty="0" smtClean="0">
                <a:latin typeface="Lucida Sans Unicode" pitchFamily="34" charset="0"/>
                <a:ea typeface="ＭＳ Ｐゴシック" pitchFamily="34" charset="-128"/>
                <a:cs typeface="Lucida Sans Unicode" pitchFamily="34" charset="0"/>
              </a:rPr>
              <a:t>CJEU </a:t>
            </a:r>
            <a:r>
              <a:rPr lang="hu-HU" sz="2400" dirty="0" err="1" smtClean="0">
                <a:latin typeface="Lucida Sans Unicode" pitchFamily="34" charset="0"/>
                <a:ea typeface="ＭＳ Ｐゴシック" pitchFamily="34" charset="-128"/>
                <a:cs typeface="Lucida Sans Unicode" pitchFamily="34" charset="0"/>
              </a:rPr>
              <a:t>often</a:t>
            </a:r>
            <a:r>
              <a:rPr lang="hu-HU" sz="2400" dirty="0" smtClean="0">
                <a:latin typeface="Lucida Sans Unicode" pitchFamily="34" charset="0"/>
                <a:ea typeface="ＭＳ Ｐゴシック" pitchFamily="34" charset="-128"/>
                <a:cs typeface="Lucida Sans Unicode" pitchFamily="34" charset="0"/>
              </a:rPr>
              <a:t> </a:t>
            </a:r>
            <a:r>
              <a:rPr lang="hu-HU" sz="2400" dirty="0" err="1" smtClean="0">
                <a:latin typeface="Lucida Sans Unicode" pitchFamily="34" charset="0"/>
                <a:ea typeface="ＭＳ Ｐゴシック" pitchFamily="34" charset="-128"/>
                <a:cs typeface="Lucida Sans Unicode" pitchFamily="34" charset="0"/>
              </a:rPr>
              <a:t>says</a:t>
            </a:r>
            <a:r>
              <a:rPr lang="hu-HU" sz="2400" dirty="0" smtClean="0">
                <a:latin typeface="Lucida Sans Unicode" pitchFamily="34" charset="0"/>
                <a:ea typeface="ＭＳ Ｐゴシック" pitchFamily="34" charset="-128"/>
                <a:cs typeface="Lucida Sans Unicode" pitchFamily="34" charset="0"/>
              </a:rPr>
              <a:t> </a:t>
            </a:r>
            <a:r>
              <a:rPr lang="hu-HU" sz="2400" dirty="0" err="1" smtClean="0">
                <a:latin typeface="Lucida Sans Unicode" pitchFamily="34" charset="0"/>
                <a:ea typeface="ＭＳ Ｐゴシック" pitchFamily="34" charset="-128"/>
                <a:cs typeface="Lucida Sans Unicode" pitchFamily="34" charset="0"/>
              </a:rPr>
              <a:t>what</a:t>
            </a:r>
            <a:r>
              <a:rPr lang="hu-HU" sz="2400" dirty="0" smtClean="0">
                <a:latin typeface="Lucida Sans Unicode" pitchFamily="34" charset="0"/>
                <a:ea typeface="ＭＳ Ｐゴシック" pitchFamily="34" charset="-128"/>
                <a:cs typeface="Lucida Sans Unicode" pitchFamily="34" charset="0"/>
              </a:rPr>
              <a:t> </a:t>
            </a:r>
            <a:r>
              <a:rPr lang="hu-HU" sz="2400" dirty="0" err="1" smtClean="0">
                <a:latin typeface="Lucida Sans Unicode" pitchFamily="34" charset="0"/>
                <a:ea typeface="ＭＳ Ｐゴシック" pitchFamily="34" charset="-128"/>
                <a:cs typeface="Lucida Sans Unicode" pitchFamily="34" charset="0"/>
              </a:rPr>
              <a:t>not</a:t>
            </a:r>
            <a:r>
              <a:rPr lang="hu-HU" sz="2400" dirty="0" smtClean="0">
                <a:latin typeface="Lucida Sans Unicode" pitchFamily="34" charset="0"/>
                <a:ea typeface="ＭＳ Ｐゴシック" pitchFamily="34" charset="-128"/>
                <a:cs typeface="Lucida Sans Unicode" pitchFamily="34" charset="0"/>
              </a:rPr>
              <a:t> </a:t>
            </a:r>
            <a:r>
              <a:rPr lang="hu-HU" sz="2400" dirty="0" err="1" smtClean="0">
                <a:latin typeface="Lucida Sans Unicode" pitchFamily="34" charset="0"/>
                <a:ea typeface="ＭＳ Ｐゴシック" pitchFamily="34" charset="-128"/>
                <a:cs typeface="Lucida Sans Unicode" pitchFamily="34" charset="0"/>
              </a:rPr>
              <a:t>to</a:t>
            </a:r>
            <a:r>
              <a:rPr lang="hu-HU" sz="2400" dirty="0" smtClean="0">
                <a:latin typeface="Lucida Sans Unicode" pitchFamily="34" charset="0"/>
                <a:ea typeface="ＭＳ Ｐゴシック" pitchFamily="34" charset="-128"/>
                <a:cs typeface="Lucida Sans Unicode" pitchFamily="34" charset="0"/>
              </a:rPr>
              <a:t> </a:t>
            </a:r>
            <a:r>
              <a:rPr lang="hu-HU" sz="2400" dirty="0" err="1" smtClean="0">
                <a:latin typeface="Lucida Sans Unicode" pitchFamily="34" charset="0"/>
                <a:ea typeface="ＭＳ Ｐゴシック" pitchFamily="34" charset="-128"/>
                <a:cs typeface="Lucida Sans Unicode" pitchFamily="34" charset="0"/>
              </a:rPr>
              <a:t>do</a:t>
            </a:r>
            <a:r>
              <a:rPr lang="hu-HU" sz="2400" dirty="0" smtClean="0">
                <a:latin typeface="Lucida Sans Unicode" pitchFamily="34" charset="0"/>
                <a:ea typeface="ＭＳ Ｐゴシック" pitchFamily="34" charset="-128"/>
                <a:cs typeface="Lucida Sans Unicode" pitchFamily="34" charset="0"/>
              </a:rPr>
              <a:t>, </a:t>
            </a:r>
            <a:r>
              <a:rPr lang="hu-HU" sz="2400" dirty="0" err="1" smtClean="0">
                <a:latin typeface="Lucida Sans Unicode" pitchFamily="34" charset="0"/>
                <a:ea typeface="ＭＳ Ｐゴシック" pitchFamily="34" charset="-128"/>
                <a:cs typeface="Lucida Sans Unicode" pitchFamily="34" charset="0"/>
              </a:rPr>
              <a:t>but</a:t>
            </a:r>
            <a:r>
              <a:rPr lang="hu-HU" sz="2400" dirty="0" smtClean="0">
                <a:latin typeface="Lucida Sans Unicode" pitchFamily="34" charset="0"/>
                <a:ea typeface="ＭＳ Ｐゴシック" pitchFamily="34" charset="-128"/>
                <a:cs typeface="Lucida Sans Unicode" pitchFamily="34" charset="0"/>
              </a:rPr>
              <a:t> </a:t>
            </a:r>
            <a:r>
              <a:rPr lang="hu-HU" sz="2400" dirty="0" err="1" smtClean="0">
                <a:latin typeface="Lucida Sans Unicode" pitchFamily="34" charset="0"/>
                <a:ea typeface="ＭＳ Ｐゴシック" pitchFamily="34" charset="-128"/>
                <a:cs typeface="Lucida Sans Unicode" pitchFamily="34" charset="0"/>
              </a:rPr>
              <a:t>not</a:t>
            </a:r>
            <a:r>
              <a:rPr lang="hu-HU" sz="2400" dirty="0" smtClean="0">
                <a:latin typeface="Lucida Sans Unicode" pitchFamily="34" charset="0"/>
                <a:ea typeface="ＭＳ Ｐゴシック" pitchFamily="34" charset="-128"/>
                <a:cs typeface="Lucida Sans Unicode" pitchFamily="34" charset="0"/>
              </a:rPr>
              <a:t> </a:t>
            </a:r>
            <a:r>
              <a:rPr lang="hu-HU" sz="2400" dirty="0" err="1" smtClean="0">
                <a:latin typeface="Lucida Sans Unicode" pitchFamily="34" charset="0"/>
                <a:ea typeface="ＭＳ Ｐゴシック" pitchFamily="34" charset="-128"/>
                <a:cs typeface="Lucida Sans Unicode" pitchFamily="34" charset="0"/>
              </a:rPr>
              <a:t>exactly</a:t>
            </a:r>
            <a:r>
              <a:rPr lang="hu-HU" sz="2400" dirty="0" smtClean="0">
                <a:latin typeface="Lucida Sans Unicode" pitchFamily="34" charset="0"/>
                <a:ea typeface="ＭＳ Ｐゴシック" pitchFamily="34" charset="-128"/>
                <a:cs typeface="Lucida Sans Unicode" pitchFamily="34" charset="0"/>
              </a:rPr>
              <a:t> </a:t>
            </a:r>
            <a:r>
              <a:rPr lang="hu-HU" sz="2400" dirty="0" err="1" smtClean="0">
                <a:latin typeface="Lucida Sans Unicode" pitchFamily="34" charset="0"/>
                <a:ea typeface="ＭＳ Ｐゴシック" pitchFamily="34" charset="-128"/>
                <a:cs typeface="Lucida Sans Unicode" pitchFamily="34" charset="0"/>
              </a:rPr>
              <a:t>what</a:t>
            </a:r>
            <a:r>
              <a:rPr lang="hu-HU" sz="2400" dirty="0" smtClean="0">
                <a:latin typeface="Lucida Sans Unicode" pitchFamily="34" charset="0"/>
                <a:ea typeface="ＭＳ Ｐゴシック" pitchFamily="34" charset="-128"/>
                <a:cs typeface="Lucida Sans Unicode" pitchFamily="34" charset="0"/>
              </a:rPr>
              <a:t> </a:t>
            </a:r>
            <a:r>
              <a:rPr lang="hu-HU" sz="2400" dirty="0" err="1" smtClean="0">
                <a:latin typeface="Lucida Sans Unicode" pitchFamily="34" charset="0"/>
                <a:ea typeface="ＭＳ Ｐゴシック" pitchFamily="34" charset="-128"/>
                <a:cs typeface="Lucida Sans Unicode" pitchFamily="34" charset="0"/>
              </a:rPr>
              <a:t>to</a:t>
            </a:r>
            <a:r>
              <a:rPr lang="hu-HU" sz="2400" dirty="0" smtClean="0">
                <a:latin typeface="Lucida Sans Unicode" pitchFamily="34" charset="0"/>
                <a:ea typeface="ＭＳ Ｐゴシック" pitchFamily="34" charset="-128"/>
                <a:cs typeface="Lucida Sans Unicode" pitchFamily="34" charset="0"/>
              </a:rPr>
              <a:t> </a:t>
            </a:r>
            <a:r>
              <a:rPr lang="hu-HU" sz="2400" dirty="0" err="1" smtClean="0">
                <a:latin typeface="Lucida Sans Unicode" pitchFamily="34" charset="0"/>
                <a:ea typeface="ＭＳ Ｐゴシック" pitchFamily="34" charset="-128"/>
                <a:cs typeface="Lucida Sans Unicode" pitchFamily="34" charset="0"/>
              </a:rPr>
              <a:t>do</a:t>
            </a:r>
            <a:r>
              <a:rPr lang="hu-HU" sz="2400" dirty="0" smtClean="0">
                <a:latin typeface="Lucida Sans Unicode" pitchFamily="34" charset="0"/>
                <a:ea typeface="ＭＳ Ｐゴシック" pitchFamily="34" charset="-128"/>
                <a:cs typeface="Lucida Sans Unicode" pitchFamily="34" charset="0"/>
              </a:rPr>
              <a:t>, </a:t>
            </a:r>
            <a:r>
              <a:rPr lang="hu-HU" sz="2400" dirty="0" err="1" smtClean="0">
                <a:latin typeface="Lucida Sans Unicode" pitchFamily="34" charset="0"/>
                <a:ea typeface="ＭＳ Ｐゴシック" pitchFamily="34" charset="-128"/>
                <a:cs typeface="Lucida Sans Unicode" pitchFamily="34" charset="0"/>
              </a:rPr>
              <a:t>question</a:t>
            </a:r>
            <a:r>
              <a:rPr lang="hu-HU" sz="2400" dirty="0" smtClean="0">
                <a:latin typeface="Lucida Sans Unicode" pitchFamily="34" charset="0"/>
                <a:ea typeface="ＭＳ Ｐゴシック" pitchFamily="34" charset="-128"/>
                <a:cs typeface="Lucida Sans Unicode" pitchFamily="34" charset="0"/>
              </a:rPr>
              <a:t> </a:t>
            </a:r>
            <a:r>
              <a:rPr lang="hu-HU" sz="2400" dirty="0" err="1" smtClean="0">
                <a:latin typeface="Lucida Sans Unicode" pitchFamily="34" charset="0"/>
                <a:ea typeface="ＭＳ Ｐゴシック" pitchFamily="34" charset="-128"/>
                <a:cs typeface="Lucida Sans Unicode" pitchFamily="34" charset="0"/>
              </a:rPr>
              <a:t>on</a:t>
            </a:r>
            <a:r>
              <a:rPr lang="hu-HU" sz="2400" dirty="0" smtClean="0">
                <a:latin typeface="Lucida Sans Unicode" pitchFamily="34" charset="0"/>
                <a:ea typeface="ＭＳ Ｐゴシック" pitchFamily="34" charset="-128"/>
                <a:cs typeface="Lucida Sans Unicode" pitchFamily="34" charset="0"/>
              </a:rPr>
              <a:t> </a:t>
            </a:r>
            <a:r>
              <a:rPr lang="hu-HU" sz="2400" dirty="0" err="1" smtClean="0">
                <a:latin typeface="Lucida Sans Unicode" pitchFamily="34" charset="0"/>
                <a:ea typeface="ＭＳ Ｐゴシック" pitchFamily="34" charset="-128"/>
                <a:cs typeface="Lucida Sans Unicode" pitchFamily="34" charset="0"/>
              </a:rPr>
              <a:t>what</a:t>
            </a:r>
            <a:r>
              <a:rPr lang="hu-HU" sz="2400" dirty="0" smtClean="0">
                <a:latin typeface="Lucida Sans Unicode" pitchFamily="34" charset="0"/>
                <a:ea typeface="ＭＳ Ｐゴシック" pitchFamily="34" charset="-128"/>
                <a:cs typeface="Lucida Sans Unicode" pitchFamily="34" charset="0"/>
              </a:rPr>
              <a:t> is </a:t>
            </a:r>
            <a:r>
              <a:rPr lang="hu-HU" sz="2400" dirty="0" err="1" smtClean="0">
                <a:latin typeface="Lucida Sans Unicode" pitchFamily="34" charset="0"/>
                <a:ea typeface="ＭＳ Ｐゴシック" pitchFamily="34" charset="-128"/>
                <a:cs typeface="Lucida Sans Unicode" pitchFamily="34" charset="0"/>
              </a:rPr>
              <a:t>too</a:t>
            </a:r>
            <a:r>
              <a:rPr lang="hu-HU" sz="2400" dirty="0" smtClean="0">
                <a:latin typeface="Lucida Sans Unicode" pitchFamily="34" charset="0"/>
                <a:ea typeface="ＭＳ Ｐゴシック" pitchFamily="34" charset="-128"/>
                <a:cs typeface="Lucida Sans Unicode" pitchFamily="34" charset="0"/>
              </a:rPr>
              <a:t> </a:t>
            </a:r>
            <a:r>
              <a:rPr lang="hu-HU" sz="2400" dirty="0" err="1" smtClean="0">
                <a:latin typeface="Lucida Sans Unicode" pitchFamily="34" charset="0"/>
                <a:ea typeface="ＭＳ Ｐゴシック" pitchFamily="34" charset="-128"/>
                <a:cs typeface="Lucida Sans Unicode" pitchFamily="34" charset="0"/>
              </a:rPr>
              <a:t>restrictive</a:t>
            </a:r>
            <a:r>
              <a:rPr lang="hu-HU" sz="2400" dirty="0" smtClean="0">
                <a:latin typeface="Lucida Sans Unicode" pitchFamily="34" charset="0"/>
                <a:ea typeface="ＭＳ Ｐゴシック" pitchFamily="34" charset="-128"/>
                <a:cs typeface="Lucida Sans Unicode" pitchFamily="34" charset="0"/>
              </a:rPr>
              <a:t>?</a:t>
            </a:r>
          </a:p>
          <a:p>
            <a:pPr>
              <a:buFontTx/>
              <a:buChar char="-"/>
            </a:pPr>
            <a:r>
              <a:rPr lang="hu-HU" sz="2400" dirty="0" smtClean="0">
                <a:latin typeface="Lucida Sans Unicode" pitchFamily="34" charset="0"/>
                <a:ea typeface="ＭＳ Ｐゴシック" pitchFamily="34" charset="-128"/>
                <a:cs typeface="Lucida Sans Unicode" pitchFamily="34" charset="0"/>
              </a:rPr>
              <a:t>National </a:t>
            </a:r>
            <a:r>
              <a:rPr lang="hu-HU" sz="2400" dirty="0" err="1" smtClean="0">
                <a:latin typeface="Lucida Sans Unicode" pitchFamily="34" charset="0"/>
                <a:ea typeface="ＭＳ Ｐゴシック" pitchFamily="34" charset="-128"/>
                <a:cs typeface="Lucida Sans Unicode" pitchFamily="34" charset="0"/>
              </a:rPr>
              <a:t>trends</a:t>
            </a:r>
            <a:r>
              <a:rPr lang="hu-HU" sz="2400" dirty="0" smtClean="0">
                <a:latin typeface="Lucida Sans Unicode" pitchFamily="34" charset="0"/>
                <a:ea typeface="ＭＳ Ｐゴシック" pitchFamily="34" charset="-128"/>
                <a:cs typeface="Lucida Sans Unicode" pitchFamily="34" charset="0"/>
              </a:rPr>
              <a:t> of </a:t>
            </a:r>
            <a:r>
              <a:rPr lang="hu-HU" sz="2400" dirty="0" err="1" smtClean="0">
                <a:latin typeface="Lucida Sans Unicode" pitchFamily="34" charset="0"/>
                <a:ea typeface="ＭＳ Ｐゴシック" pitchFamily="34" charset="-128"/>
                <a:cs typeface="Lucida Sans Unicode" pitchFamily="34" charset="0"/>
              </a:rPr>
              <a:t>direct</a:t>
            </a:r>
            <a:r>
              <a:rPr lang="hu-HU" sz="2400" dirty="0" smtClean="0">
                <a:latin typeface="Lucida Sans Unicode" pitchFamily="34" charset="0"/>
                <a:ea typeface="ＭＳ Ｐゴシック" pitchFamily="34" charset="-128"/>
                <a:cs typeface="Lucida Sans Unicode" pitchFamily="34" charset="0"/>
              </a:rPr>
              <a:t> </a:t>
            </a:r>
            <a:r>
              <a:rPr lang="hu-HU" sz="2400" dirty="0" err="1" smtClean="0">
                <a:latin typeface="Lucida Sans Unicode" pitchFamily="34" charset="0"/>
                <a:ea typeface="ＭＳ Ｐゴシック" pitchFamily="34" charset="-128"/>
                <a:cs typeface="Lucida Sans Unicode" pitchFamily="34" charset="0"/>
              </a:rPr>
              <a:t>application</a:t>
            </a:r>
            <a:r>
              <a:rPr lang="hu-HU" sz="2400" dirty="0" smtClean="0">
                <a:latin typeface="Lucida Sans Unicode" pitchFamily="34" charset="0"/>
                <a:ea typeface="ＭＳ Ｐゴシック" pitchFamily="34" charset="-128"/>
                <a:cs typeface="Lucida Sans Unicode" pitchFamily="34" charset="0"/>
              </a:rPr>
              <a:t> </a:t>
            </a:r>
            <a:r>
              <a:rPr lang="hu-HU" sz="2400" dirty="0" err="1" smtClean="0">
                <a:latin typeface="Lucida Sans Unicode" pitchFamily="34" charset="0"/>
                <a:ea typeface="ＭＳ Ｐゴシック" pitchFamily="34" charset="-128"/>
                <a:cs typeface="Lucida Sans Unicode" pitchFamily="34" charset="0"/>
              </a:rPr>
              <a:t>of</a:t>
            </a:r>
            <a:r>
              <a:rPr lang="hu-HU" sz="2400" dirty="0" smtClean="0">
                <a:latin typeface="Lucida Sans Unicode" pitchFamily="34" charset="0"/>
                <a:ea typeface="ＭＳ Ｐゴシック" pitchFamily="34" charset="-128"/>
                <a:cs typeface="Lucida Sans Unicode" pitchFamily="34" charset="0"/>
              </a:rPr>
              <a:t> CJEU </a:t>
            </a:r>
            <a:r>
              <a:rPr lang="hu-HU" sz="2400" dirty="0" err="1" smtClean="0">
                <a:latin typeface="Lucida Sans Unicode" pitchFamily="34" charset="0"/>
                <a:ea typeface="ＭＳ Ｐゴシック" pitchFamily="34" charset="-128"/>
                <a:cs typeface="Lucida Sans Unicode" pitchFamily="34" charset="0"/>
              </a:rPr>
              <a:t>verdicts</a:t>
            </a:r>
            <a:r>
              <a:rPr lang="hu-HU" sz="2400" dirty="0" smtClean="0">
                <a:latin typeface="Lucida Sans Unicode" pitchFamily="34" charset="0"/>
                <a:ea typeface="ＭＳ Ｐゴシック" pitchFamily="34" charset="-128"/>
                <a:cs typeface="Lucida Sans Unicode" pitchFamily="34" charset="0"/>
              </a:rPr>
              <a:t>, </a:t>
            </a:r>
            <a:r>
              <a:rPr lang="hu-HU" sz="2400" dirty="0" err="1" smtClean="0">
                <a:latin typeface="Lucida Sans Unicode" pitchFamily="34" charset="0"/>
                <a:ea typeface="ＭＳ Ｐゴシック" pitchFamily="34" charset="-128"/>
                <a:cs typeface="Lucida Sans Unicode" pitchFamily="34" charset="0"/>
              </a:rPr>
              <a:t>in</a:t>
            </a:r>
            <a:r>
              <a:rPr lang="hu-HU" sz="2400" dirty="0" smtClean="0">
                <a:latin typeface="Lucida Sans Unicode" pitchFamily="34" charset="0"/>
                <a:ea typeface="ＭＳ Ｐゴシック" pitchFamily="34" charset="-128"/>
                <a:cs typeface="Lucida Sans Unicode" pitchFamily="34" charset="0"/>
              </a:rPr>
              <a:t> </a:t>
            </a:r>
            <a:r>
              <a:rPr lang="hu-HU" sz="2400" dirty="0" err="1" smtClean="0">
                <a:latin typeface="Lucida Sans Unicode" pitchFamily="34" charset="0"/>
                <a:ea typeface="ＭＳ Ｐゴシック" pitchFamily="34" charset="-128"/>
                <a:cs typeface="Lucida Sans Unicode" pitchFamily="34" charset="0"/>
              </a:rPr>
              <a:t>the</a:t>
            </a:r>
            <a:r>
              <a:rPr lang="hu-HU" sz="2400" dirty="0" smtClean="0">
                <a:latin typeface="Lucida Sans Unicode" pitchFamily="34" charset="0"/>
                <a:ea typeface="ＭＳ Ｐゴシック" pitchFamily="34" charset="-128"/>
                <a:cs typeface="Lucida Sans Unicode" pitchFamily="34" charset="0"/>
              </a:rPr>
              <a:t> </a:t>
            </a:r>
            <a:r>
              <a:rPr lang="hu-HU" sz="2400" dirty="0" err="1" smtClean="0">
                <a:latin typeface="Lucida Sans Unicode" pitchFamily="34" charset="0"/>
                <a:ea typeface="ＭＳ Ｐゴシック" pitchFamily="34" charset="-128"/>
                <a:cs typeface="Lucida Sans Unicode" pitchFamily="34" charset="0"/>
              </a:rPr>
              <a:t>absence</a:t>
            </a:r>
            <a:r>
              <a:rPr lang="hu-HU" sz="2400" dirty="0" smtClean="0">
                <a:latin typeface="Lucida Sans Unicode" pitchFamily="34" charset="0"/>
                <a:ea typeface="ＭＳ Ｐゴシック" pitchFamily="34" charset="-128"/>
                <a:cs typeface="Lucida Sans Unicode" pitchFamily="34" charset="0"/>
              </a:rPr>
              <a:t> of EU </a:t>
            </a:r>
            <a:r>
              <a:rPr lang="hu-HU" sz="2400" dirty="0" err="1" smtClean="0">
                <a:latin typeface="Lucida Sans Unicode" pitchFamily="34" charset="0"/>
                <a:ea typeface="ＭＳ Ｐゴシック" pitchFamily="34" charset="-128"/>
                <a:cs typeface="Lucida Sans Unicode" pitchFamily="34" charset="0"/>
              </a:rPr>
              <a:t>or</a:t>
            </a:r>
            <a:r>
              <a:rPr lang="hu-HU" sz="2400" dirty="0" smtClean="0">
                <a:latin typeface="Lucida Sans Unicode" pitchFamily="34" charset="0"/>
                <a:ea typeface="ＭＳ Ｐゴシック" pitchFamily="34" charset="-128"/>
                <a:cs typeface="Lucida Sans Unicode" pitchFamily="34" charset="0"/>
              </a:rPr>
              <a:t> </a:t>
            </a:r>
            <a:r>
              <a:rPr lang="hu-HU" sz="2400" dirty="0" err="1" smtClean="0">
                <a:latin typeface="Lucida Sans Unicode" pitchFamily="34" charset="0"/>
                <a:ea typeface="ＭＳ Ｐゴシック" pitchFamily="34" charset="-128"/>
                <a:cs typeface="Lucida Sans Unicode" pitchFamily="34" charset="0"/>
              </a:rPr>
              <a:t>national</a:t>
            </a:r>
            <a:r>
              <a:rPr lang="hu-HU" sz="2400" dirty="0" smtClean="0">
                <a:latin typeface="Lucida Sans Unicode" pitchFamily="34" charset="0"/>
                <a:ea typeface="ＭＳ Ｐゴシック" pitchFamily="34" charset="-128"/>
                <a:cs typeface="Lucida Sans Unicode" pitchFamily="34" charset="0"/>
              </a:rPr>
              <a:t> </a:t>
            </a:r>
            <a:r>
              <a:rPr lang="hu-HU" sz="2400" dirty="0" err="1" smtClean="0">
                <a:latin typeface="Lucida Sans Unicode" pitchFamily="34" charset="0"/>
                <a:ea typeface="ＭＳ Ｐゴシック" pitchFamily="34" charset="-128"/>
                <a:cs typeface="Lucida Sans Unicode" pitchFamily="34" charset="0"/>
              </a:rPr>
              <a:t>rules</a:t>
            </a:r>
            <a:r>
              <a:rPr lang="hu-HU" sz="2400" dirty="0" smtClean="0">
                <a:latin typeface="Lucida Sans Unicode" pitchFamily="34" charset="0"/>
                <a:ea typeface="ＭＳ Ｐゴシック" pitchFamily="34" charset="-128"/>
                <a:cs typeface="Lucida Sans Unicode" pitchFamily="34" charset="0"/>
              </a:rPr>
              <a:t> (</a:t>
            </a:r>
            <a:r>
              <a:rPr lang="hu-HU" sz="2400" dirty="0" err="1" smtClean="0">
                <a:latin typeface="Lucida Sans Unicode" pitchFamily="34" charset="0"/>
                <a:ea typeface="ＭＳ Ｐゴシック" pitchFamily="34" charset="-128"/>
                <a:cs typeface="Lucida Sans Unicode" pitchFamily="34" charset="0"/>
              </a:rPr>
              <a:t>Article</a:t>
            </a:r>
            <a:r>
              <a:rPr lang="hu-HU" sz="2400" dirty="0" smtClean="0">
                <a:latin typeface="Lucida Sans Unicode" pitchFamily="34" charset="0"/>
                <a:ea typeface="ＭＳ Ｐゴシック" pitchFamily="34" charset="-128"/>
                <a:cs typeface="Lucida Sans Unicode" pitchFamily="34" charset="0"/>
              </a:rPr>
              <a:t> 9 (3) </a:t>
            </a:r>
            <a:r>
              <a:rPr lang="hu-HU" sz="2400" dirty="0" err="1" smtClean="0">
                <a:latin typeface="Lucida Sans Unicode" pitchFamily="34" charset="0"/>
                <a:ea typeface="ＭＳ Ｐゴシック" pitchFamily="34" charset="-128"/>
                <a:cs typeface="Lucida Sans Unicode" pitchFamily="34" charset="0"/>
              </a:rPr>
              <a:t>cases</a:t>
            </a:r>
            <a:r>
              <a:rPr lang="hu-HU" sz="2400" dirty="0" smtClean="0">
                <a:latin typeface="Lucida Sans Unicode" pitchFamily="34" charset="0"/>
                <a:ea typeface="ＭＳ Ｐゴシック" pitchFamily="34" charset="-128"/>
                <a:cs typeface="Lucida Sans Unicode" pitchFamily="34" charset="0"/>
              </a:rPr>
              <a:t>)</a:t>
            </a:r>
          </a:p>
          <a:p>
            <a:pPr>
              <a:buFontTx/>
              <a:buChar char="-"/>
            </a:pPr>
            <a:r>
              <a:rPr lang="pl-PL" sz="2400" dirty="0">
                <a:latin typeface="Lucida Sans Unicode" pitchFamily="34" charset="0"/>
                <a:ea typeface="ＭＳ Ｐゴシック" pitchFamily="34" charset="-128"/>
                <a:cs typeface="Lucida Sans Unicode" pitchFamily="34" charset="0"/>
              </a:rPr>
              <a:t>The </a:t>
            </a:r>
            <a:r>
              <a:rPr lang="pl-PL" sz="2400" dirty="0" err="1">
                <a:latin typeface="Lucida Sans Unicode" pitchFamily="34" charset="0"/>
                <a:ea typeface="ＭＳ Ｐゴシック" pitchFamily="34" charset="-128"/>
                <a:cs typeface="Lucida Sans Unicode" pitchFamily="34" charset="0"/>
              </a:rPr>
              <a:t>growing</a:t>
            </a:r>
            <a:r>
              <a:rPr lang="pl-PL" sz="2400" dirty="0">
                <a:latin typeface="Lucida Sans Unicode" pitchFamily="34" charset="0"/>
                <a:ea typeface="ＭＳ Ｐゴシック" pitchFamily="34" charset="-128"/>
                <a:cs typeface="Lucida Sans Unicode" pitchFamily="34" charset="0"/>
              </a:rPr>
              <a:t> </a:t>
            </a:r>
            <a:r>
              <a:rPr lang="pl-PL" sz="2400" dirty="0" err="1">
                <a:latin typeface="Lucida Sans Unicode" pitchFamily="34" charset="0"/>
                <a:ea typeface="ＭＳ Ｐゴシック" pitchFamily="34" charset="-128"/>
                <a:cs typeface="Lucida Sans Unicode" pitchFamily="34" charset="0"/>
              </a:rPr>
              <a:t>importance</a:t>
            </a:r>
            <a:r>
              <a:rPr lang="pl-PL" sz="2400" dirty="0">
                <a:latin typeface="Lucida Sans Unicode" pitchFamily="34" charset="0"/>
                <a:ea typeface="ＭＳ Ｐゴシック" pitchFamily="34" charset="-128"/>
                <a:cs typeface="Lucida Sans Unicode" pitchFamily="34" charset="0"/>
              </a:rPr>
              <a:t> of </a:t>
            </a:r>
            <a:r>
              <a:rPr lang="pl-PL" sz="2400" dirty="0" err="1" smtClean="0">
                <a:latin typeface="Lucida Sans Unicode" pitchFamily="34" charset="0"/>
                <a:ea typeface="ＭＳ Ｐゴシック" pitchFamily="34" charset="-128"/>
                <a:cs typeface="Lucida Sans Unicode" pitchFamily="34" charset="0"/>
              </a:rPr>
              <a:t>preliminary</a:t>
            </a:r>
            <a:r>
              <a:rPr lang="pl-PL" sz="2400" dirty="0" smtClean="0">
                <a:latin typeface="Lucida Sans Unicode" pitchFamily="34" charset="0"/>
                <a:ea typeface="ＭＳ Ｐゴシック" pitchFamily="34" charset="-128"/>
                <a:cs typeface="Lucida Sans Unicode" pitchFamily="34" charset="0"/>
              </a:rPr>
              <a:t> </a:t>
            </a:r>
            <a:r>
              <a:rPr lang="pl-PL" sz="2400" dirty="0" err="1">
                <a:latin typeface="Lucida Sans Unicode" pitchFamily="34" charset="0"/>
                <a:ea typeface="ＭＳ Ｐゴシック" pitchFamily="34" charset="-128"/>
                <a:cs typeface="Lucida Sans Unicode" pitchFamily="34" charset="0"/>
              </a:rPr>
              <a:t>references</a:t>
            </a:r>
            <a:r>
              <a:rPr lang="pl-PL" sz="2400" dirty="0">
                <a:latin typeface="Lucida Sans Unicode" pitchFamily="34" charset="0"/>
                <a:ea typeface="ＭＳ Ｐゴシック" pitchFamily="34" charset="-128"/>
                <a:cs typeface="Lucida Sans Unicode" pitchFamily="34" charset="0"/>
              </a:rPr>
              <a:t> </a:t>
            </a:r>
          </a:p>
        </p:txBody>
      </p:sp>
    </p:spTree>
    <p:extLst>
      <p:ext uri="{BB962C8B-B14F-4D97-AF65-F5344CB8AC3E}">
        <p14:creationId xmlns:p14="http://schemas.microsoft.com/office/powerpoint/2010/main" val="23831990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smtClean="0"/>
              <a:t>Genesis</a:t>
            </a:r>
            <a:r>
              <a:rPr lang="hu-HU" dirty="0" smtClean="0"/>
              <a:t> of </a:t>
            </a:r>
            <a:r>
              <a:rPr lang="hu-HU" dirty="0" err="1" smtClean="0"/>
              <a:t>the</a:t>
            </a:r>
            <a:r>
              <a:rPr lang="hu-HU" dirty="0" smtClean="0"/>
              <a:t> </a:t>
            </a:r>
            <a:r>
              <a:rPr lang="hu-HU" dirty="0" err="1" smtClean="0"/>
              <a:t>Aarhus</a:t>
            </a:r>
            <a:r>
              <a:rPr lang="hu-HU" dirty="0" smtClean="0"/>
              <a:t> </a:t>
            </a:r>
            <a:r>
              <a:rPr lang="hu-HU" dirty="0" err="1" smtClean="0"/>
              <a:t>Convention</a:t>
            </a:r>
            <a:endParaRPr lang="en-GB" dirty="0"/>
          </a:p>
        </p:txBody>
      </p:sp>
      <p:sp>
        <p:nvSpPr>
          <p:cNvPr id="3" name="Content Placeholder 2"/>
          <p:cNvSpPr>
            <a:spLocks noGrp="1"/>
          </p:cNvSpPr>
          <p:nvPr>
            <p:ph idx="1"/>
          </p:nvPr>
        </p:nvSpPr>
        <p:spPr/>
        <p:txBody>
          <a:bodyPr/>
          <a:lstStyle/>
          <a:p>
            <a:pPr lvl="0">
              <a:lnSpc>
                <a:spcPct val="90000"/>
              </a:lnSpc>
            </a:pPr>
            <a:r>
              <a:rPr lang="en-US" altLang="pl-PL" dirty="0" smtClean="0"/>
              <a:t>Community</a:t>
            </a:r>
            <a:r>
              <a:rPr lang="hu-HU" altLang="pl-PL" dirty="0" smtClean="0"/>
              <a:t> </a:t>
            </a:r>
            <a:r>
              <a:rPr lang="hu-HU" altLang="pl-PL" dirty="0"/>
              <a:t>(EU)</a:t>
            </a:r>
            <a:r>
              <a:rPr lang="en-US" altLang="pl-PL" dirty="0"/>
              <a:t> law</a:t>
            </a:r>
          </a:p>
          <a:p>
            <a:pPr lvl="1">
              <a:lnSpc>
                <a:spcPct val="90000"/>
              </a:lnSpc>
            </a:pPr>
            <a:r>
              <a:rPr lang="en-US" altLang="pl-PL" sz="2000" dirty="0"/>
              <a:t>Directive  85/337 EIA</a:t>
            </a:r>
            <a:endParaRPr lang="pl-PL" altLang="pl-PL" sz="2000" dirty="0"/>
          </a:p>
          <a:p>
            <a:pPr lvl="1">
              <a:lnSpc>
                <a:spcPct val="90000"/>
              </a:lnSpc>
            </a:pPr>
            <a:r>
              <a:rPr lang="en-US" altLang="pl-PL" sz="2000" dirty="0"/>
              <a:t>Directive 90/313 access to </a:t>
            </a:r>
            <a:r>
              <a:rPr lang="en-US" altLang="pl-PL" sz="2000" dirty="0" err="1"/>
              <a:t>environme</a:t>
            </a:r>
            <a:r>
              <a:rPr lang="pl-PL" altLang="pl-PL" sz="2000" dirty="0"/>
              <a:t>n</a:t>
            </a:r>
            <a:r>
              <a:rPr lang="en-US" altLang="pl-PL" sz="2000" dirty="0" err="1"/>
              <a:t>tal</a:t>
            </a:r>
            <a:r>
              <a:rPr lang="en-US" altLang="pl-PL" sz="2000" dirty="0"/>
              <a:t> information</a:t>
            </a:r>
          </a:p>
          <a:p>
            <a:pPr lvl="1">
              <a:lnSpc>
                <a:spcPct val="90000"/>
              </a:lnSpc>
            </a:pPr>
            <a:r>
              <a:rPr lang="en-US" altLang="pl-PL" sz="2000" dirty="0"/>
              <a:t>Directive 96/61 IPPC </a:t>
            </a:r>
            <a:endParaRPr lang="pl-PL" altLang="pl-PL" sz="2000" dirty="0"/>
          </a:p>
          <a:p>
            <a:pPr lvl="0" fontAlgn="auto">
              <a:lnSpc>
                <a:spcPct val="90000"/>
              </a:lnSpc>
              <a:spcAft>
                <a:spcPts val="0"/>
              </a:spcAft>
              <a:buFont typeface="Arial" pitchFamily="34" charset="0"/>
              <a:buChar char="•"/>
              <a:defRPr/>
            </a:pPr>
            <a:r>
              <a:rPr lang="en-US" altLang="pl-PL" dirty="0"/>
              <a:t>Trends in international law</a:t>
            </a:r>
          </a:p>
          <a:p>
            <a:pPr lvl="1" fontAlgn="auto">
              <a:lnSpc>
                <a:spcPct val="90000"/>
              </a:lnSpc>
              <a:spcAft>
                <a:spcPts val="0"/>
              </a:spcAft>
              <a:buFont typeface="Arial" pitchFamily="34" charset="0"/>
              <a:buChar char="•"/>
              <a:defRPr/>
            </a:pPr>
            <a:r>
              <a:rPr lang="en-GB" altLang="pl-PL" sz="2000" dirty="0"/>
              <a:t>Rio Declaration – soft law</a:t>
            </a:r>
            <a:endParaRPr lang="pl-PL" altLang="pl-PL" sz="2000" dirty="0"/>
          </a:p>
          <a:p>
            <a:pPr lvl="1" fontAlgn="auto">
              <a:lnSpc>
                <a:spcPct val="90000"/>
              </a:lnSpc>
              <a:spcAft>
                <a:spcPts val="0"/>
              </a:spcAft>
              <a:buFont typeface="Arial" pitchFamily="34" charset="0"/>
              <a:buChar char="•"/>
              <a:defRPr/>
            </a:pPr>
            <a:r>
              <a:rPr lang="pl-PL" altLang="pl-PL" sz="2000" dirty="0"/>
              <a:t>F</a:t>
            </a:r>
            <a:r>
              <a:rPr lang="en-GB" altLang="pl-PL" sz="2000" dirty="0" err="1"/>
              <a:t>ragmented</a:t>
            </a:r>
            <a:r>
              <a:rPr lang="en-GB" altLang="pl-PL" sz="2000" dirty="0"/>
              <a:t> approaches in binding agreements</a:t>
            </a:r>
            <a:r>
              <a:rPr lang="pl-PL" altLang="pl-PL" sz="2000" dirty="0"/>
              <a:t> - </a:t>
            </a:r>
            <a:r>
              <a:rPr lang="en-GB" altLang="pl-PL" sz="2000" dirty="0"/>
              <a:t>need for comprehensive binding rules</a:t>
            </a:r>
          </a:p>
          <a:p>
            <a:pPr lvl="0" fontAlgn="auto">
              <a:lnSpc>
                <a:spcPct val="90000"/>
              </a:lnSpc>
              <a:spcAft>
                <a:spcPts val="0"/>
              </a:spcAft>
              <a:buFont typeface="Arial" pitchFamily="34" charset="0"/>
              <a:buChar char="•"/>
              <a:defRPr/>
            </a:pPr>
            <a:r>
              <a:rPr lang="en-GB" altLang="pl-PL" dirty="0"/>
              <a:t>Political context</a:t>
            </a:r>
          </a:p>
          <a:p>
            <a:pPr lvl="0" fontAlgn="auto">
              <a:lnSpc>
                <a:spcPct val="90000"/>
              </a:lnSpc>
              <a:spcAft>
                <a:spcPts val="0"/>
              </a:spcAft>
              <a:buFont typeface="Arial" pitchFamily="34" charset="0"/>
              <a:buChar char="•"/>
              <a:defRPr/>
            </a:pPr>
            <a:r>
              <a:rPr lang="en-GB" altLang="pl-PL" dirty="0"/>
              <a:t>Framework</a:t>
            </a:r>
          </a:p>
          <a:p>
            <a:pPr lvl="1" fontAlgn="auto">
              <a:lnSpc>
                <a:spcPct val="90000"/>
              </a:lnSpc>
              <a:spcAft>
                <a:spcPts val="0"/>
              </a:spcAft>
              <a:buFont typeface="Arial" pitchFamily="34" charset="0"/>
              <a:buChar char="–"/>
              <a:defRPr/>
            </a:pPr>
            <a:r>
              <a:rPr lang="en-GB" altLang="pl-PL" sz="2000" dirty="0"/>
              <a:t>UN Economic Commission for Europe</a:t>
            </a:r>
          </a:p>
          <a:p>
            <a:pPr lvl="1" fontAlgn="auto">
              <a:lnSpc>
                <a:spcPct val="90000"/>
              </a:lnSpc>
              <a:spcAft>
                <a:spcPts val="0"/>
              </a:spcAft>
              <a:buFont typeface="Arial" pitchFamily="34" charset="0"/>
              <a:buChar char="–"/>
              <a:defRPr/>
            </a:pPr>
            <a:r>
              <a:rPr lang="en-GB" altLang="pl-PL" sz="2000" dirty="0"/>
              <a:t>Environment for Europe Process</a:t>
            </a:r>
          </a:p>
          <a:p>
            <a:endParaRPr lang="en-GB" dirty="0"/>
          </a:p>
        </p:txBody>
      </p:sp>
    </p:spTree>
    <p:extLst>
      <p:ext uri="{BB962C8B-B14F-4D97-AF65-F5344CB8AC3E}">
        <p14:creationId xmlns:p14="http://schemas.microsoft.com/office/powerpoint/2010/main" val="2966740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smtClean="0"/>
              <a:t>Genesis</a:t>
            </a:r>
            <a:r>
              <a:rPr lang="hu-HU" dirty="0" smtClean="0"/>
              <a:t> of </a:t>
            </a:r>
            <a:r>
              <a:rPr lang="hu-HU" dirty="0" err="1" smtClean="0"/>
              <a:t>the</a:t>
            </a:r>
            <a:r>
              <a:rPr lang="hu-HU" dirty="0" smtClean="0"/>
              <a:t> </a:t>
            </a:r>
            <a:r>
              <a:rPr lang="hu-HU" dirty="0" err="1" smtClean="0"/>
              <a:t>Aarhus</a:t>
            </a:r>
            <a:r>
              <a:rPr lang="hu-HU" dirty="0" smtClean="0"/>
              <a:t> </a:t>
            </a:r>
            <a:r>
              <a:rPr lang="hu-HU" dirty="0" err="1" smtClean="0"/>
              <a:t>Convention</a:t>
            </a:r>
            <a:endParaRPr lang="en-GB" dirty="0"/>
          </a:p>
        </p:txBody>
      </p:sp>
      <p:sp>
        <p:nvSpPr>
          <p:cNvPr id="3" name="Content Placeholder 2"/>
          <p:cNvSpPr>
            <a:spLocks noGrp="1"/>
          </p:cNvSpPr>
          <p:nvPr>
            <p:ph idx="1"/>
          </p:nvPr>
        </p:nvSpPr>
        <p:spPr/>
        <p:txBody>
          <a:bodyPr/>
          <a:lstStyle/>
          <a:p>
            <a:r>
              <a:rPr lang="pl-PL" sz="2100" dirty="0" err="1"/>
              <a:t>Convention</a:t>
            </a:r>
            <a:r>
              <a:rPr lang="pl-PL" sz="2100" dirty="0"/>
              <a:t> on Access to Information, Public </a:t>
            </a:r>
            <a:r>
              <a:rPr lang="pl-PL" sz="2100" dirty="0" err="1"/>
              <a:t>Participation</a:t>
            </a:r>
            <a:r>
              <a:rPr lang="pl-PL" sz="2100" dirty="0"/>
              <a:t> in </a:t>
            </a:r>
            <a:r>
              <a:rPr lang="pl-PL" sz="2100" dirty="0" err="1"/>
              <a:t>Decision-making</a:t>
            </a:r>
            <a:r>
              <a:rPr lang="pl-PL" sz="2100" dirty="0"/>
              <a:t> and Access to </a:t>
            </a:r>
            <a:r>
              <a:rPr lang="pl-PL" sz="2100" dirty="0" err="1"/>
              <a:t>Justice</a:t>
            </a:r>
            <a:r>
              <a:rPr lang="pl-PL" sz="2100" dirty="0"/>
              <a:t> in Environmental </a:t>
            </a:r>
            <a:r>
              <a:rPr lang="pl-PL" sz="2100" dirty="0" err="1"/>
              <a:t>Matters</a:t>
            </a:r>
            <a:endParaRPr lang="pl-PL" sz="2100" dirty="0"/>
          </a:p>
          <a:p>
            <a:pPr lvl="1">
              <a:lnSpc>
                <a:spcPct val="110000"/>
              </a:lnSpc>
            </a:pPr>
            <a:r>
              <a:rPr lang="pl-PL" sz="2100" dirty="0"/>
              <a:t>1998 - a</a:t>
            </a:r>
            <a:r>
              <a:rPr lang="en-GB" sz="2100" dirty="0" err="1"/>
              <a:t>dopted</a:t>
            </a:r>
            <a:r>
              <a:rPr lang="en-GB" sz="2100" dirty="0"/>
              <a:t> and signed in A</a:t>
            </a:r>
            <a:r>
              <a:rPr lang="pl-PL" sz="2100" dirty="0"/>
              <a:t>a</a:t>
            </a:r>
            <a:r>
              <a:rPr lang="en-GB" sz="2100" dirty="0" err="1"/>
              <a:t>rhus</a:t>
            </a:r>
            <a:r>
              <a:rPr lang="pl-PL" sz="2100" dirty="0"/>
              <a:t> (</a:t>
            </a:r>
            <a:r>
              <a:rPr lang="pl-PL" sz="2100" dirty="0" err="1"/>
              <a:t>Denmark</a:t>
            </a:r>
            <a:r>
              <a:rPr lang="pl-PL" sz="2100" dirty="0"/>
              <a:t>)</a:t>
            </a:r>
            <a:endParaRPr lang="en-GB" sz="2100" dirty="0"/>
          </a:p>
          <a:p>
            <a:pPr lvl="1">
              <a:lnSpc>
                <a:spcPct val="110000"/>
              </a:lnSpc>
            </a:pPr>
            <a:r>
              <a:rPr lang="en-GB" sz="2100" dirty="0"/>
              <a:t>200</a:t>
            </a:r>
            <a:r>
              <a:rPr lang="pl-PL" sz="2100" dirty="0"/>
              <a:t>1 - e</a:t>
            </a:r>
            <a:r>
              <a:rPr lang="en-GB" sz="2100" dirty="0" err="1"/>
              <a:t>ntry</a:t>
            </a:r>
            <a:r>
              <a:rPr lang="en-GB" sz="2100" dirty="0"/>
              <a:t> into force </a:t>
            </a:r>
            <a:endParaRPr lang="pl-PL" sz="2100" dirty="0"/>
          </a:p>
          <a:p>
            <a:r>
              <a:rPr lang="pl-PL" sz="2100" dirty="0"/>
              <a:t>Aarhus Convention as a </a:t>
            </a:r>
            <a:r>
              <a:rPr lang="pl-PL" sz="2100" dirty="0" smtClean="0"/>
              <a:t>benchmark in the </a:t>
            </a:r>
            <a:r>
              <a:rPr lang="pl-PL" sz="2100" dirty="0"/>
              <a:t>EU</a:t>
            </a:r>
          </a:p>
          <a:p>
            <a:pPr lvl="1">
              <a:defRPr/>
            </a:pPr>
            <a:r>
              <a:rPr lang="pl-PL" sz="2100" dirty="0"/>
              <a:t>part of the </a:t>
            </a:r>
            <a:r>
              <a:rPr lang="pl-PL" sz="2100" dirty="0" smtClean="0"/>
              <a:t>acquis as of 2005,</a:t>
            </a:r>
          </a:p>
          <a:p>
            <a:pPr marL="457200" lvl="1" indent="0">
              <a:buNone/>
              <a:defRPr/>
            </a:pPr>
            <a:r>
              <a:rPr lang="pl-PL" sz="2100" dirty="0" smtClean="0"/>
              <a:t>-  Integral part of EU legal order (Art 216 of the TFEU),</a:t>
            </a:r>
          </a:p>
          <a:p>
            <a:pPr lvl="1">
              <a:defRPr/>
            </a:pPr>
            <a:r>
              <a:rPr lang="pl-PL" sz="2100" dirty="0" smtClean="0"/>
              <a:t>Member </a:t>
            </a:r>
            <a:r>
              <a:rPr lang="pl-PL" sz="2100" dirty="0"/>
              <a:t>States implement Aarhus via EU </a:t>
            </a:r>
            <a:r>
              <a:rPr lang="pl-PL" sz="2100" dirty="0" smtClean="0"/>
              <a:t>law and via their own obligation stemming from the Aarhus Convention </a:t>
            </a:r>
          </a:p>
          <a:p>
            <a:pPr marL="457200" lvl="1" indent="0">
              <a:buNone/>
              <a:defRPr/>
            </a:pPr>
            <a:r>
              <a:rPr lang="pl-PL" sz="2100" dirty="0" smtClean="0"/>
              <a:t>- See example of Ireland until 2012</a:t>
            </a:r>
          </a:p>
          <a:p>
            <a:pPr lvl="1">
              <a:defRPr/>
            </a:pPr>
            <a:endParaRPr lang="pl-PL" sz="2100" dirty="0"/>
          </a:p>
          <a:p>
            <a:endParaRPr lang="en-GB" dirty="0"/>
          </a:p>
        </p:txBody>
      </p:sp>
    </p:spTree>
    <p:extLst>
      <p:ext uri="{BB962C8B-B14F-4D97-AF65-F5344CB8AC3E}">
        <p14:creationId xmlns:p14="http://schemas.microsoft.com/office/powerpoint/2010/main" val="579427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smtClean="0"/>
              <a:t>Functioning</a:t>
            </a:r>
            <a:r>
              <a:rPr lang="hu-HU" dirty="0" smtClean="0"/>
              <a:t> of </a:t>
            </a:r>
            <a:r>
              <a:rPr lang="hu-HU" dirty="0" err="1" smtClean="0"/>
              <a:t>the</a:t>
            </a:r>
            <a:r>
              <a:rPr lang="hu-HU" dirty="0" smtClean="0"/>
              <a:t> </a:t>
            </a:r>
            <a:r>
              <a:rPr lang="hu-HU" dirty="0" err="1" smtClean="0"/>
              <a:t>Aarhus</a:t>
            </a:r>
            <a:r>
              <a:rPr lang="hu-HU" dirty="0" smtClean="0"/>
              <a:t> </a:t>
            </a:r>
            <a:r>
              <a:rPr lang="hu-HU" dirty="0" err="1" smtClean="0"/>
              <a:t>Convention</a:t>
            </a:r>
            <a:endParaRPr lang="en-GB" dirty="0"/>
          </a:p>
        </p:txBody>
      </p:sp>
      <p:sp>
        <p:nvSpPr>
          <p:cNvPr id="3" name="Content Placeholder 2"/>
          <p:cNvSpPr>
            <a:spLocks noGrp="1"/>
          </p:cNvSpPr>
          <p:nvPr>
            <p:ph idx="1"/>
          </p:nvPr>
        </p:nvSpPr>
        <p:spPr/>
        <p:txBody>
          <a:bodyPr/>
          <a:lstStyle/>
          <a:p>
            <a:r>
              <a:rPr lang="en-GB" sz="2400" dirty="0"/>
              <a:t>Organisational structure of the Aarhus Convention</a:t>
            </a:r>
          </a:p>
          <a:p>
            <a:r>
              <a:rPr lang="en-GB" sz="2400" dirty="0"/>
              <a:t>Political level – Bureau</a:t>
            </a:r>
          </a:p>
          <a:p>
            <a:r>
              <a:rPr lang="en-GB" sz="2400" dirty="0"/>
              <a:t>Coordination and administration – Aarhus Secretariat</a:t>
            </a:r>
          </a:p>
          <a:p>
            <a:r>
              <a:rPr lang="en-GB" sz="2400" dirty="0"/>
              <a:t>Preparation of the political level meetings: Working Group of the Parties (WGP)</a:t>
            </a:r>
          </a:p>
          <a:p>
            <a:r>
              <a:rPr lang="en-GB" sz="2400" dirty="0"/>
              <a:t>Main decision-making body: Meeting of the Parties (MOP)</a:t>
            </a:r>
          </a:p>
          <a:p>
            <a:r>
              <a:rPr lang="en-GB" sz="2400" dirty="0"/>
              <a:t>Unique compliance mechanism – Compliance </a:t>
            </a:r>
            <a:r>
              <a:rPr lang="en-GB" sz="2400" dirty="0" smtClean="0"/>
              <a:t>Commit</a:t>
            </a:r>
            <a:r>
              <a:rPr lang="hu-HU" sz="2400" dirty="0" smtClean="0"/>
              <a:t>t</a:t>
            </a:r>
            <a:r>
              <a:rPr lang="en-GB" sz="2400" dirty="0" err="1" smtClean="0"/>
              <a:t>ee</a:t>
            </a:r>
            <a:r>
              <a:rPr lang="en-GB" sz="2400" dirty="0" smtClean="0"/>
              <a:t> </a:t>
            </a:r>
            <a:r>
              <a:rPr lang="en-GB" sz="2400" dirty="0"/>
              <a:t>(ACCC)</a:t>
            </a:r>
          </a:p>
          <a:p>
            <a:r>
              <a:rPr lang="en-GB" sz="2400" dirty="0"/>
              <a:t>Ground work – 3 Task Forces, one for each pillar </a:t>
            </a:r>
          </a:p>
        </p:txBody>
      </p:sp>
    </p:spTree>
    <p:extLst>
      <p:ext uri="{BB962C8B-B14F-4D97-AF65-F5344CB8AC3E}">
        <p14:creationId xmlns:p14="http://schemas.microsoft.com/office/powerpoint/2010/main" val="902790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Functioning</a:t>
            </a:r>
            <a:r>
              <a:rPr lang="hu-HU" dirty="0"/>
              <a:t> of </a:t>
            </a:r>
            <a:r>
              <a:rPr lang="hu-HU" dirty="0" err="1"/>
              <a:t>the</a:t>
            </a:r>
            <a:r>
              <a:rPr lang="hu-HU" dirty="0"/>
              <a:t> </a:t>
            </a:r>
            <a:r>
              <a:rPr lang="hu-HU" dirty="0" err="1"/>
              <a:t>Aarhus</a:t>
            </a:r>
            <a:r>
              <a:rPr lang="hu-HU" dirty="0"/>
              <a:t> </a:t>
            </a:r>
            <a:r>
              <a:rPr lang="hu-HU" dirty="0" err="1"/>
              <a:t>Convention</a:t>
            </a:r>
            <a:endParaRPr lang="en-GB" dirty="0"/>
          </a:p>
        </p:txBody>
      </p:sp>
      <p:sp>
        <p:nvSpPr>
          <p:cNvPr id="3" name="Content Placeholder 2"/>
          <p:cNvSpPr>
            <a:spLocks noGrp="1"/>
          </p:cNvSpPr>
          <p:nvPr>
            <p:ph idx="1"/>
          </p:nvPr>
        </p:nvSpPr>
        <p:spPr/>
        <p:txBody>
          <a:bodyPr/>
          <a:lstStyle/>
          <a:p>
            <a:pPr>
              <a:defRPr/>
            </a:pPr>
            <a:r>
              <a:rPr lang="pl-PL" sz="2200" dirty="0"/>
              <a:t>Role of the </a:t>
            </a:r>
            <a:r>
              <a:rPr lang="pl-PL" sz="2200" dirty="0" err="1"/>
              <a:t>Aarhus</a:t>
            </a:r>
            <a:r>
              <a:rPr lang="pl-PL" sz="2200" dirty="0"/>
              <a:t>  Compliance </a:t>
            </a:r>
            <a:r>
              <a:rPr lang="pl-PL" sz="2200" dirty="0" err="1"/>
              <a:t>Committee</a:t>
            </a:r>
            <a:r>
              <a:rPr lang="pl-PL" sz="2200" dirty="0"/>
              <a:t> (ACC)</a:t>
            </a:r>
          </a:p>
          <a:p>
            <a:pPr lvl="1"/>
            <a:r>
              <a:rPr lang="pl-PL" sz="2200" dirty="0" err="1"/>
              <a:t>nine</a:t>
            </a:r>
            <a:r>
              <a:rPr lang="en-US" sz="2200" dirty="0"/>
              <a:t> independent members</a:t>
            </a:r>
            <a:r>
              <a:rPr lang="pl-PL" sz="2200" dirty="0"/>
              <a:t> </a:t>
            </a:r>
            <a:r>
              <a:rPr lang="pl-PL" sz="2200" dirty="0" err="1"/>
              <a:t>having</a:t>
            </a:r>
            <a:r>
              <a:rPr lang="pl-PL" sz="2200" dirty="0"/>
              <a:t> „</a:t>
            </a:r>
            <a:r>
              <a:rPr lang="pl-PL" sz="2200" dirty="0" err="1"/>
              <a:t>recognised</a:t>
            </a:r>
            <a:r>
              <a:rPr lang="pl-PL" sz="2200" dirty="0"/>
              <a:t> </a:t>
            </a:r>
            <a:r>
              <a:rPr lang="pl-PL" sz="2200" dirty="0" err="1"/>
              <a:t>competence</a:t>
            </a:r>
            <a:r>
              <a:rPr lang="pl-PL" sz="2200" dirty="0"/>
              <a:t>” </a:t>
            </a:r>
          </a:p>
          <a:p>
            <a:pPr lvl="1"/>
            <a:r>
              <a:rPr lang="pl-PL" sz="2200" dirty="0"/>
              <a:t>e</a:t>
            </a:r>
            <a:r>
              <a:rPr lang="en-US" sz="2200" dirty="0" err="1"/>
              <a:t>lected</a:t>
            </a:r>
            <a:r>
              <a:rPr lang="en-US" sz="2200" dirty="0"/>
              <a:t> to serve in personal capacity</a:t>
            </a:r>
            <a:endParaRPr lang="pl-PL" sz="2200" dirty="0"/>
          </a:p>
          <a:p>
            <a:pPr lvl="1"/>
            <a:r>
              <a:rPr lang="pl-PL" sz="2200" dirty="0" err="1"/>
              <a:t>regional</a:t>
            </a:r>
            <a:r>
              <a:rPr lang="pl-PL" sz="2200" dirty="0"/>
              <a:t> </a:t>
            </a:r>
            <a:r>
              <a:rPr lang="pl-PL" sz="2200" dirty="0" err="1"/>
              <a:t>balance</a:t>
            </a:r>
            <a:endParaRPr lang="pl-PL" sz="2200" dirty="0"/>
          </a:p>
          <a:p>
            <a:pPr>
              <a:spcBef>
                <a:spcPts val="1600"/>
              </a:spcBef>
            </a:pPr>
            <a:r>
              <a:rPr lang="en-US" altLang="pl-PL" sz="2200" dirty="0"/>
              <a:t>Compliance procedure - triggers</a:t>
            </a:r>
          </a:p>
          <a:p>
            <a:pPr marL="782638" lvl="1"/>
            <a:r>
              <a:rPr lang="en-US" altLang="pl-PL" sz="2200" dirty="0"/>
              <a:t>Submission by Party about another Party</a:t>
            </a:r>
          </a:p>
          <a:p>
            <a:pPr marL="782638" lvl="1"/>
            <a:r>
              <a:rPr lang="en-US" altLang="pl-PL" sz="2200" dirty="0"/>
              <a:t>Submission by Party about itself</a:t>
            </a:r>
          </a:p>
          <a:p>
            <a:pPr marL="782638" lvl="1">
              <a:lnSpc>
                <a:spcPct val="90000"/>
              </a:lnSpc>
            </a:pPr>
            <a:r>
              <a:rPr lang="en-US" altLang="pl-PL" sz="2200" dirty="0"/>
              <a:t>Referrals by secretariat</a:t>
            </a:r>
          </a:p>
          <a:p>
            <a:pPr marL="782638" lvl="1">
              <a:lnSpc>
                <a:spcPct val="90000"/>
              </a:lnSpc>
            </a:pPr>
            <a:r>
              <a:rPr lang="en-US" altLang="pl-PL" sz="2200" dirty="0"/>
              <a:t>Communications by the public</a:t>
            </a:r>
            <a:endParaRPr lang="pl-PL" sz="2200" dirty="0"/>
          </a:p>
          <a:p>
            <a:endParaRPr lang="en-GB" dirty="0"/>
          </a:p>
        </p:txBody>
      </p:sp>
    </p:spTree>
    <p:extLst>
      <p:ext uri="{BB962C8B-B14F-4D97-AF65-F5344CB8AC3E}">
        <p14:creationId xmlns:p14="http://schemas.microsoft.com/office/powerpoint/2010/main" val="2564364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Functioning</a:t>
            </a:r>
            <a:r>
              <a:rPr lang="hu-HU" dirty="0"/>
              <a:t> of </a:t>
            </a:r>
            <a:r>
              <a:rPr lang="hu-HU" dirty="0" err="1"/>
              <a:t>the</a:t>
            </a:r>
            <a:r>
              <a:rPr lang="hu-HU" dirty="0"/>
              <a:t> </a:t>
            </a:r>
            <a:r>
              <a:rPr lang="hu-HU" dirty="0" err="1"/>
              <a:t>Aarhus</a:t>
            </a:r>
            <a:r>
              <a:rPr lang="hu-HU" dirty="0"/>
              <a:t> </a:t>
            </a:r>
            <a:r>
              <a:rPr lang="hu-HU" dirty="0" err="1"/>
              <a:t>Convention</a:t>
            </a:r>
            <a:endParaRPr lang="en-GB" dirty="0"/>
          </a:p>
        </p:txBody>
      </p:sp>
      <p:sp>
        <p:nvSpPr>
          <p:cNvPr id="3" name="Content Placeholder 2"/>
          <p:cNvSpPr>
            <a:spLocks noGrp="1"/>
          </p:cNvSpPr>
          <p:nvPr>
            <p:ph idx="1"/>
          </p:nvPr>
        </p:nvSpPr>
        <p:spPr/>
        <p:txBody>
          <a:bodyPr/>
          <a:lstStyle/>
          <a:p>
            <a:pPr lvl="0"/>
            <a:r>
              <a:rPr lang="pl-PL" sz="2200" dirty="0" err="1"/>
              <a:t>Findings</a:t>
            </a:r>
            <a:r>
              <a:rPr lang="pl-PL" sz="2200" dirty="0"/>
              <a:t> and </a:t>
            </a:r>
            <a:r>
              <a:rPr lang="pl-PL" sz="2200" dirty="0" err="1"/>
              <a:t>recommendations</a:t>
            </a:r>
            <a:r>
              <a:rPr lang="pl-PL" sz="2200" dirty="0"/>
              <a:t> of CC</a:t>
            </a:r>
          </a:p>
          <a:p>
            <a:pPr lvl="1"/>
            <a:r>
              <a:rPr lang="pl-PL" sz="2200" dirty="0" err="1"/>
              <a:t>Findings</a:t>
            </a:r>
            <a:r>
              <a:rPr lang="pl-PL" sz="2200" dirty="0"/>
              <a:t>  </a:t>
            </a:r>
          </a:p>
          <a:p>
            <a:pPr lvl="2"/>
            <a:r>
              <a:rPr lang="pl-PL" sz="2200" dirty="0" err="1"/>
              <a:t>compliance</a:t>
            </a:r>
            <a:r>
              <a:rPr lang="pl-PL" sz="2200" dirty="0"/>
              <a:t> </a:t>
            </a:r>
            <a:r>
              <a:rPr lang="pl-PL" sz="2200" dirty="0" err="1"/>
              <a:t>or</a:t>
            </a:r>
            <a:r>
              <a:rPr lang="pl-PL" sz="2200" dirty="0"/>
              <a:t> non-</a:t>
            </a:r>
            <a:r>
              <a:rPr lang="pl-PL" sz="2200" dirty="0" err="1"/>
              <a:t>compliance</a:t>
            </a:r>
            <a:endParaRPr lang="pl-PL" sz="2200" dirty="0"/>
          </a:p>
          <a:p>
            <a:pPr lvl="1"/>
            <a:r>
              <a:rPr lang="pl-PL" sz="2200" dirty="0" err="1"/>
              <a:t>Recommendations</a:t>
            </a:r>
            <a:endParaRPr lang="pl-PL" sz="2200" dirty="0"/>
          </a:p>
          <a:p>
            <a:pPr lvl="2"/>
            <a:r>
              <a:rPr lang="pl-PL" sz="2200" dirty="0" err="1"/>
              <a:t>steps</a:t>
            </a:r>
            <a:r>
              <a:rPr lang="pl-PL" sz="2200" dirty="0"/>
              <a:t> to be </a:t>
            </a:r>
            <a:r>
              <a:rPr lang="pl-PL" sz="2200" dirty="0" err="1"/>
              <a:t>taken</a:t>
            </a:r>
            <a:r>
              <a:rPr lang="pl-PL" sz="2200" dirty="0"/>
              <a:t> Party </a:t>
            </a:r>
            <a:r>
              <a:rPr lang="pl-PL" sz="2200" dirty="0" err="1"/>
              <a:t>concerned</a:t>
            </a:r>
            <a:endParaRPr lang="pl-PL" sz="2200" dirty="0"/>
          </a:p>
          <a:p>
            <a:pPr lvl="2"/>
            <a:r>
              <a:rPr lang="pl-PL" sz="2200" dirty="0" err="1"/>
              <a:t>steps</a:t>
            </a:r>
            <a:r>
              <a:rPr lang="pl-PL" sz="2200" dirty="0"/>
              <a:t> to be </a:t>
            </a:r>
            <a:r>
              <a:rPr lang="pl-PL" sz="2200" dirty="0" err="1"/>
              <a:t>taken</a:t>
            </a:r>
            <a:r>
              <a:rPr lang="pl-PL" sz="2200" dirty="0"/>
              <a:t> by MOP</a:t>
            </a:r>
          </a:p>
          <a:p>
            <a:pPr lvl="0"/>
            <a:r>
              <a:rPr lang="pl-PL" sz="2200" dirty="0" err="1"/>
              <a:t>Adoption</a:t>
            </a:r>
            <a:r>
              <a:rPr lang="pl-PL" sz="2200" dirty="0"/>
              <a:t> by MOP</a:t>
            </a:r>
          </a:p>
          <a:p>
            <a:pPr lvl="1"/>
            <a:r>
              <a:rPr lang="pl-PL" sz="2200" dirty="0" err="1"/>
              <a:t>declaration</a:t>
            </a:r>
            <a:r>
              <a:rPr lang="pl-PL" sz="2200" dirty="0"/>
              <a:t> of non-</a:t>
            </a:r>
            <a:r>
              <a:rPr lang="pl-PL" sz="2200" dirty="0" err="1"/>
              <a:t>compliance</a:t>
            </a:r>
            <a:endParaRPr lang="pl-PL" sz="2200" dirty="0"/>
          </a:p>
          <a:p>
            <a:pPr lvl="1"/>
            <a:r>
              <a:rPr lang="pl-PL" sz="2200" dirty="0" err="1"/>
              <a:t>caution</a:t>
            </a:r>
            <a:endParaRPr lang="pl-PL" sz="2200" dirty="0"/>
          </a:p>
          <a:p>
            <a:pPr lvl="1"/>
            <a:r>
              <a:rPr lang="pl-PL" sz="2200" dirty="0"/>
              <a:t>suspension of </a:t>
            </a:r>
            <a:r>
              <a:rPr lang="pl-PL" sz="2200" dirty="0" err="1"/>
              <a:t>rights</a:t>
            </a:r>
            <a:r>
              <a:rPr lang="pl-PL" sz="2200" dirty="0"/>
              <a:t> and </a:t>
            </a:r>
            <a:r>
              <a:rPr lang="pl-PL" sz="2200" dirty="0" err="1"/>
              <a:t>priviliges</a:t>
            </a:r>
            <a:endParaRPr lang="pl-PL" sz="2200" dirty="0"/>
          </a:p>
          <a:p>
            <a:endParaRPr lang="en-GB" sz="2200" dirty="0"/>
          </a:p>
        </p:txBody>
      </p:sp>
    </p:spTree>
    <p:extLst>
      <p:ext uri="{BB962C8B-B14F-4D97-AF65-F5344CB8AC3E}">
        <p14:creationId xmlns:p14="http://schemas.microsoft.com/office/powerpoint/2010/main" val="187321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Functioning</a:t>
            </a:r>
            <a:r>
              <a:rPr lang="hu-HU" dirty="0"/>
              <a:t> of </a:t>
            </a:r>
            <a:r>
              <a:rPr lang="hu-HU" dirty="0" err="1"/>
              <a:t>the</a:t>
            </a:r>
            <a:r>
              <a:rPr lang="hu-HU" dirty="0"/>
              <a:t> </a:t>
            </a:r>
            <a:r>
              <a:rPr lang="hu-HU" dirty="0" err="1"/>
              <a:t>Aarhus</a:t>
            </a:r>
            <a:r>
              <a:rPr lang="hu-HU" dirty="0"/>
              <a:t> </a:t>
            </a:r>
            <a:r>
              <a:rPr lang="hu-HU" dirty="0" err="1"/>
              <a:t>Convention</a:t>
            </a:r>
            <a:endParaRPr lang="en-GB" dirty="0"/>
          </a:p>
        </p:txBody>
      </p:sp>
      <p:sp>
        <p:nvSpPr>
          <p:cNvPr id="3" name="Content Placeholder 2"/>
          <p:cNvSpPr>
            <a:spLocks noGrp="1"/>
          </p:cNvSpPr>
          <p:nvPr>
            <p:ph idx="1"/>
          </p:nvPr>
        </p:nvSpPr>
        <p:spPr/>
        <p:txBody>
          <a:bodyPr/>
          <a:lstStyle/>
          <a:p>
            <a:r>
              <a:rPr lang="en-GB" sz="2800" dirty="0"/>
              <a:t>Three pillar structure</a:t>
            </a:r>
          </a:p>
          <a:p>
            <a:r>
              <a:rPr lang="en-GB" sz="2800" dirty="0"/>
              <a:t>Pillar I – access to information</a:t>
            </a:r>
          </a:p>
          <a:p>
            <a:r>
              <a:rPr lang="en-GB" sz="2800" dirty="0"/>
              <a:t>Pillar II – public participation</a:t>
            </a:r>
          </a:p>
          <a:p>
            <a:r>
              <a:rPr lang="en-GB" sz="2800" dirty="0"/>
              <a:t>Pillar III – access to justice </a:t>
            </a:r>
            <a:r>
              <a:rPr lang="hu-HU" sz="2800" dirty="0" smtClean="0"/>
              <a:t>(</a:t>
            </a:r>
            <a:r>
              <a:rPr lang="hu-HU" sz="2800" dirty="0" err="1" smtClean="0"/>
              <a:t>the</a:t>
            </a:r>
            <a:r>
              <a:rPr lang="hu-HU" sz="2800" dirty="0" smtClean="0"/>
              <a:t> </a:t>
            </a:r>
            <a:r>
              <a:rPr lang="hu-HU" sz="2800" dirty="0" err="1" smtClean="0"/>
              <a:t>guarantee</a:t>
            </a:r>
            <a:r>
              <a:rPr lang="hu-HU" sz="2800" dirty="0" smtClean="0"/>
              <a:t> </a:t>
            </a:r>
            <a:r>
              <a:rPr lang="hu-HU" sz="2800" dirty="0" err="1" smtClean="0"/>
              <a:t>element</a:t>
            </a:r>
            <a:r>
              <a:rPr lang="hu-HU" sz="2800" dirty="0" smtClean="0"/>
              <a:t>)</a:t>
            </a:r>
            <a:endParaRPr lang="en-GB" sz="2800" dirty="0"/>
          </a:p>
          <a:p>
            <a:r>
              <a:rPr lang="en-GB" sz="2800" dirty="0"/>
              <a:t>Interconnectivity </a:t>
            </a:r>
            <a:r>
              <a:rPr lang="hu-HU" sz="2800" dirty="0" err="1" smtClean="0"/>
              <a:t>between</a:t>
            </a:r>
            <a:r>
              <a:rPr lang="hu-HU" sz="2800" dirty="0" smtClean="0"/>
              <a:t> </a:t>
            </a:r>
            <a:r>
              <a:rPr lang="en-GB" sz="2800" dirty="0" smtClean="0"/>
              <a:t>the </a:t>
            </a:r>
            <a:r>
              <a:rPr lang="en-GB" sz="2800" dirty="0"/>
              <a:t>three component parts in order to ensure effectiveness</a:t>
            </a:r>
          </a:p>
          <a:p>
            <a:endParaRPr lang="en-GB" dirty="0"/>
          </a:p>
        </p:txBody>
      </p:sp>
    </p:spTree>
    <p:extLst>
      <p:ext uri="{BB962C8B-B14F-4D97-AF65-F5344CB8AC3E}">
        <p14:creationId xmlns:p14="http://schemas.microsoft.com/office/powerpoint/2010/main" val="971711845"/>
      </p:ext>
    </p:extLst>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ERA PP Vorlage neu</Template>
  <TotalTime>0</TotalTime>
  <Words>4069</Words>
  <Application>Microsoft Office PowerPoint</Application>
  <PresentationFormat>Bildschirmpräsentation (4:3)</PresentationFormat>
  <Paragraphs>369</Paragraphs>
  <Slides>37</Slides>
  <Notes>12</Notes>
  <HiddenSlides>0</HiddenSlides>
  <MMClips>0</MMClips>
  <ScaleCrop>false</ScaleCrop>
  <HeadingPairs>
    <vt:vector size="4" baseType="variant">
      <vt:variant>
        <vt:lpstr>Design</vt:lpstr>
      </vt:variant>
      <vt:variant>
        <vt:i4>1</vt:i4>
      </vt:variant>
      <vt:variant>
        <vt:lpstr>Folientitel</vt:lpstr>
      </vt:variant>
      <vt:variant>
        <vt:i4>37</vt:i4>
      </vt:variant>
    </vt:vector>
  </HeadingPairs>
  <TitlesOfParts>
    <vt:vector size="38" baseType="lpstr">
      <vt:lpstr>Standarddesign</vt:lpstr>
      <vt:lpstr>Aarhus Convention and the eu: a general overview</vt:lpstr>
      <vt:lpstr>Content</vt:lpstr>
      <vt:lpstr>Genesis of the Aarhus Convention</vt:lpstr>
      <vt:lpstr>Genesis of the Aarhus Convention</vt:lpstr>
      <vt:lpstr>Genesis of the Aarhus Convention</vt:lpstr>
      <vt:lpstr>Functioning of the Aarhus Convention</vt:lpstr>
      <vt:lpstr>Functioning of the Aarhus Convention</vt:lpstr>
      <vt:lpstr>Functioning of the Aarhus Convention</vt:lpstr>
      <vt:lpstr>Functioning of the Aarhus Convention</vt:lpstr>
      <vt:lpstr>Functioning of the Aarhus Convention</vt:lpstr>
      <vt:lpstr>Functioning of the Aarhus Convention</vt:lpstr>
      <vt:lpstr>Functioning of the Aarhus Convention</vt:lpstr>
      <vt:lpstr>Functioning of the Aarhus Convention</vt:lpstr>
      <vt:lpstr>Functioning of the Aarhus Convention</vt:lpstr>
      <vt:lpstr>Functioning of the Aarhus Convention</vt:lpstr>
      <vt:lpstr>Functioning of the Aarhus Convention</vt:lpstr>
      <vt:lpstr>Functioning of the Aarhus Convention</vt:lpstr>
      <vt:lpstr>Functioning of the Aarhus Convention</vt:lpstr>
      <vt:lpstr>Functioning of the Aarhus Convention</vt:lpstr>
      <vt:lpstr>Functioning of the Aarhus Convention</vt:lpstr>
      <vt:lpstr>Functioning of the Aarhus Convention</vt:lpstr>
      <vt:lpstr>Functioning of the Aarhus Convention</vt:lpstr>
      <vt:lpstr>Functioning of the Aarhus Convention</vt:lpstr>
      <vt:lpstr>Functioning of the Aarhus Convention</vt:lpstr>
      <vt:lpstr>Introduction: the EU and Aarhus</vt:lpstr>
      <vt:lpstr>Introduction: the EU and Aarhus</vt:lpstr>
      <vt:lpstr>Introduction: the EU and Aarhus</vt:lpstr>
      <vt:lpstr>Introduction: the EU and Aarhus</vt:lpstr>
      <vt:lpstr>Introduction: the EU and Aarhus – recent political signals </vt:lpstr>
      <vt:lpstr>Introduction: the EU and Aarhus – recent political signals </vt:lpstr>
      <vt:lpstr>Introduction: the EU and Aarhus – recent political signals </vt:lpstr>
      <vt:lpstr>Introduction: the EU and Aarhus – recent political signals </vt:lpstr>
      <vt:lpstr>Introduction: the EU and Aarhus – recent political signals </vt:lpstr>
      <vt:lpstr>Introduction: the EU and Aarhus – recent political signals </vt:lpstr>
      <vt:lpstr>Introduction: the EU and Aarhus</vt:lpstr>
      <vt:lpstr>The judges' perspective: Approach to judicial review</vt:lpstr>
      <vt:lpstr>The judges' perspective: Approach to judicial review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lawyers for Europe:   The Academy of European Law</dc:title>
  <dc:creator>Windows User</dc:creator>
  <cp:lastModifiedBy>Geibel Annette</cp:lastModifiedBy>
  <cp:revision>126</cp:revision>
  <dcterms:created xsi:type="dcterms:W3CDTF">2010-08-05T12:57:03Z</dcterms:created>
  <dcterms:modified xsi:type="dcterms:W3CDTF">2015-03-19T07:10:55Z</dcterms:modified>
</cp:coreProperties>
</file>