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300" r:id="rId2"/>
    <p:sldId id="301" r:id="rId3"/>
    <p:sldId id="302" r:id="rId4"/>
    <p:sldId id="303" r:id="rId5"/>
    <p:sldId id="304" r:id="rId6"/>
    <p:sldId id="305" r:id="rId7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C8B"/>
    <a:srgbClr val="976F45"/>
    <a:srgbClr val="88827E"/>
    <a:srgbClr val="00003E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86456" autoAdjust="0"/>
  </p:normalViewPr>
  <p:slideViewPr>
    <p:cSldViewPr>
      <p:cViewPr varScale="1">
        <p:scale>
          <a:sx n="80" d="100"/>
          <a:sy n="80" d="100"/>
        </p:scale>
        <p:origin x="-4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874" y="-9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5491" tIns="47745" rIns="95491" bIns="47745" rtlCol="0"/>
          <a:lstStyle>
            <a:lvl1pPr algn="r">
              <a:defRPr sz="1300"/>
            </a:lvl1pPr>
          </a:lstStyle>
          <a:p>
            <a:fld id="{2FCD743F-2339-49D2-80C4-93F4ABC24BC0}" type="datetimeFigureOut">
              <a:rPr lang="de-DE" smtClean="0"/>
              <a:pPr/>
              <a:t>09.03.2014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5491" tIns="47745" rIns="95491" bIns="47745" rtlCol="0" anchor="b"/>
          <a:lstStyle>
            <a:lvl1pPr algn="r">
              <a:defRPr sz="1300"/>
            </a:lvl1pPr>
          </a:lstStyle>
          <a:p>
            <a:fld id="{9BCD9C54-3864-4CC5-9FF3-E19C3FE9EAE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94124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139" y="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F2426-4275-41E8-87D9-F3176EF80CA7}" type="datetimeFigureOut">
              <a:rPr lang="de-DE" smtClean="0"/>
              <a:pPr/>
              <a:t>09.03.2014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614" y="4860924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139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C7E6B-5DD5-4CFA-8A04-CA1B443A8AF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nvironment/nature/natura2000/management/docs/art6/provision_of_art6_en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C7E6B-5DD5-4CFA-8A04-CA1B443A8AFE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http://ec.europa.eu/environment/nature/natura2000/management/docs/art6/provision_of_art6_en.pdf</a:t>
            </a:r>
            <a:endParaRPr lang="de-D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C7E6B-5DD5-4CFA-8A04-CA1B443A8AFE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Workshop in Trier, 17 – 19 March 2014  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Workshop in Trier, 17 – 19 March 2014  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8438" y="744538"/>
            <a:ext cx="1909762" cy="5351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5975" y="744538"/>
            <a:ext cx="5580063" cy="5351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Workshop in Trier, 17 – 19 March 2014  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975" y="744538"/>
            <a:ext cx="6702425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835025" y="1981200"/>
            <a:ext cx="3735388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3" y="1981200"/>
            <a:ext cx="373538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Workshop in Trier, 17 – 19 March 2014  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Workshop in Trier, 17 – 19 March 2014  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8EC98-65D3-4D00-B804-19A1A1B7030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22512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Workshop in Trier, 17 – 19 March 2014  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Workshop in Trier, 17 – 19 March 2014  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5025" y="1981200"/>
            <a:ext cx="37353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981200"/>
            <a:ext cx="37353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Workshop in Trier, 17 – 19 March 2014  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Workshop in Trier, 17 – 19 March 2014  </a:t>
            </a:r>
            <a:endParaRPr lang="de-D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Workshop in Trier, 17 – 19 March 2014  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Workshop in Trier, 17 – 19 March 2014  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Workshop in Trier, 17 – 19 March 2014  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Workshop in Trier, 17 – 19 March 2014  </a:t>
            </a: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764704"/>
            <a:ext cx="67024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5025" y="1981200"/>
            <a:ext cx="76231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133C8B"/>
                </a:solidFill>
                <a:latin typeface="+mn-lt"/>
              </a:defRPr>
            </a:lvl1pPr>
          </a:lstStyle>
          <a:p>
            <a:r>
              <a:rPr lang="en-US" smtClean="0"/>
              <a:t>Workshop in Trier, 17 – 19 March 2014  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133C8B"/>
                </a:solidFill>
                <a:latin typeface="+mn-lt"/>
              </a:defRPr>
            </a:lvl1pPr>
          </a:lstStyle>
          <a:p>
            <a:fld id="{EFD8EC98-65D3-4D00-B804-19A1A1B7030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060848"/>
            <a:ext cx="685800" cy="4797152"/>
          </a:xfrm>
          <a:prstGeom prst="rect">
            <a:avLst/>
          </a:prstGeom>
          <a:solidFill>
            <a:srgbClr val="88827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685800" cy="228600"/>
          </a:xfrm>
          <a:prstGeom prst="rect">
            <a:avLst/>
          </a:prstGeom>
          <a:solidFill>
            <a:srgbClr val="88827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85800" y="0"/>
            <a:ext cx="8458200" cy="228600"/>
          </a:xfrm>
          <a:prstGeom prst="rect">
            <a:avLst/>
          </a:prstGeom>
          <a:solidFill>
            <a:srgbClr val="133C8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687388" y="1811338"/>
            <a:ext cx="8456612" cy="0"/>
          </a:xfrm>
          <a:prstGeom prst="line">
            <a:avLst/>
          </a:prstGeom>
          <a:noFill/>
          <a:ln w="38100">
            <a:solidFill>
              <a:srgbClr val="133C8B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>
              <a:latin typeface="Times New Roman" pitchFamily="18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276511"/>
            <a:ext cx="562331" cy="464857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6309368"/>
            <a:ext cx="623743" cy="43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133C8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214077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133C8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133C8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133C8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2140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14077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259632" y="764704"/>
            <a:ext cx="6702425" cy="838200"/>
          </a:xfrm>
        </p:spPr>
        <p:txBody>
          <a:bodyPr/>
          <a:lstStyle/>
          <a:p>
            <a:pPr algn="ctr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sz="3200" dirty="0"/>
          </a:p>
        </p:txBody>
      </p:sp>
      <p:sp>
        <p:nvSpPr>
          <p:cNvPr id="8" name="Untertitel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2400" dirty="0" smtClean="0"/>
          </a:p>
          <a:p>
            <a:pPr>
              <a:buNone/>
            </a:pPr>
            <a:r>
              <a:rPr lang="de-DE" dirty="0" smtClean="0"/>
              <a:t>	</a:t>
            </a:r>
            <a:r>
              <a:rPr lang="de-DE" sz="2800" dirty="0" smtClean="0"/>
              <a:t>Case Study on </a:t>
            </a:r>
            <a:r>
              <a:rPr lang="de-DE" sz="2800" dirty="0" err="1" smtClean="0"/>
              <a:t>interaction</a:t>
            </a:r>
            <a:r>
              <a:rPr lang="de-DE" sz="2800" dirty="0" smtClean="0"/>
              <a:t> </a:t>
            </a:r>
            <a:r>
              <a:rPr lang="de-DE" sz="2800" dirty="0" err="1" smtClean="0"/>
              <a:t>between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	  	EIA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Habitas</a:t>
            </a:r>
            <a:r>
              <a:rPr lang="de-DE" sz="2800" dirty="0" smtClean="0"/>
              <a:t> </a:t>
            </a:r>
            <a:r>
              <a:rPr lang="de-DE" sz="2800" dirty="0" err="1" smtClean="0"/>
              <a:t>Directive</a:t>
            </a: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endParaRPr lang="de-DE" sz="2800" dirty="0" smtClean="0"/>
          </a:p>
          <a:p>
            <a:pPr>
              <a:buNone/>
            </a:pPr>
            <a:r>
              <a:rPr lang="de-DE" sz="2800" dirty="0" smtClean="0"/>
              <a:t>	 		Comments </a:t>
            </a:r>
            <a:r>
              <a:rPr lang="de-DE" sz="2800" dirty="0" err="1" smtClean="0"/>
              <a:t>to</a:t>
            </a:r>
            <a:r>
              <a:rPr lang="de-DE" sz="2800" dirty="0" smtClean="0"/>
              <a:t> </a:t>
            </a:r>
            <a:r>
              <a:rPr lang="de-DE" sz="2800" dirty="0" err="1" smtClean="0"/>
              <a:t>the</a:t>
            </a:r>
            <a:r>
              <a:rPr lang="de-DE" sz="2800" dirty="0" smtClean="0"/>
              <a:t> </a:t>
            </a:r>
            <a:r>
              <a:rPr lang="de-DE" sz="2800" dirty="0" err="1" smtClean="0"/>
              <a:t>solution</a:t>
            </a:r>
            <a:endParaRPr lang="de-DE" dirty="0" smtClean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Workshop in Trier, 17 – 19 March 2014  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8EC98-65D3-4D00-B804-19A1A1B70309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Question </a:t>
            </a:r>
            <a:endParaRPr lang="de-DE" dirty="0" smtClean="0"/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EIA</a:t>
            </a:r>
            <a:endParaRPr lang="de-DE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	Annex I 2. (a) and 24. to the Directive (if 300  or more MW)</a:t>
            </a:r>
            <a:endParaRPr lang="de-DE" dirty="0" smtClean="0"/>
          </a:p>
          <a:p>
            <a:pPr>
              <a:buNone/>
            </a:pPr>
            <a:r>
              <a:rPr lang="en-US" dirty="0" smtClean="0"/>
              <a:t>			or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	 Annex II 3. (a</a:t>
            </a:r>
            <a:r>
              <a:rPr lang="en-US" sz="1600" dirty="0" smtClean="0"/>
              <a:t>)</a:t>
            </a:r>
            <a:endParaRPr lang="de-DE" sz="1600" dirty="0" smtClean="0"/>
          </a:p>
          <a:p>
            <a:pPr>
              <a:buNone/>
            </a:pPr>
            <a:endParaRPr lang="de-DE" dirty="0" smtClean="0"/>
          </a:p>
          <a:p>
            <a:pPr lvl="0">
              <a:buNone/>
            </a:pPr>
            <a:r>
              <a:rPr lang="en-US" dirty="0" smtClean="0"/>
              <a:t>	  b)  </a:t>
            </a:r>
            <a:r>
              <a:rPr lang="en-US" sz="1800" dirty="0" smtClean="0"/>
              <a:t>FFH</a:t>
            </a:r>
            <a:endParaRPr lang="de-DE" sz="1800" dirty="0" smtClean="0"/>
          </a:p>
          <a:p>
            <a:pPr lvl="0">
              <a:buNone/>
            </a:pPr>
            <a:r>
              <a:rPr lang="de-DE" sz="1800" dirty="0" smtClean="0"/>
              <a:t>		</a:t>
            </a:r>
            <a:r>
              <a:rPr lang="en-US" dirty="0" smtClean="0"/>
              <a:t>See: EU Commission’s guidance</a:t>
            </a:r>
          </a:p>
          <a:p>
            <a:pPr lvl="1">
              <a:buNone/>
            </a:pPr>
            <a:r>
              <a:rPr lang="en-US" b="1" dirty="0" smtClean="0"/>
              <a:t>		“</a:t>
            </a:r>
            <a:r>
              <a:rPr lang="en-US" sz="2000" b="1" dirty="0" smtClean="0"/>
              <a:t>MANAGING NATURA 2000 SITES</a:t>
            </a:r>
            <a:endParaRPr lang="de-DE" sz="2000" dirty="0" smtClean="0"/>
          </a:p>
          <a:p>
            <a:pPr lvl="1">
              <a:buNone/>
            </a:pPr>
            <a:r>
              <a:rPr lang="en-US" b="1" dirty="0" smtClean="0"/>
              <a:t>		 The provisions of Article 6 of the ‘Habitats’ Directive 		 92/43/EEC”</a:t>
            </a:r>
          </a:p>
          <a:p>
            <a:pPr lvl="1">
              <a:buNone/>
            </a:pPr>
            <a:r>
              <a:rPr lang="en-US" b="1" dirty="0" smtClean="0"/>
              <a:t>	</a:t>
            </a:r>
            <a:endParaRPr lang="de-DE" dirty="0" smtClean="0"/>
          </a:p>
          <a:p>
            <a:pPr lvl="1">
              <a:buNone/>
            </a:pPr>
            <a:r>
              <a:rPr lang="en-US" b="1" dirty="0" smtClean="0"/>
              <a:t>		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Workshop in Trier, 17 – 19 March 2014 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8EC98-65D3-4D00-B804-19A1A1B70309}" type="slidenum">
              <a:rPr lang="de-DE" smtClean="0"/>
              <a:pPr/>
              <a:t>2</a:t>
            </a:fld>
            <a:endParaRPr lang="de-D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None/>
            </a:pPr>
            <a:r>
              <a:rPr lang="en-US" b="1" dirty="0" smtClean="0"/>
              <a:t>		</a:t>
            </a:r>
          </a:p>
          <a:p>
            <a:pPr>
              <a:buNone/>
            </a:pPr>
            <a:r>
              <a:rPr lang="en-US" sz="1800" dirty="0" smtClean="0"/>
              <a:t>Page 31</a:t>
            </a:r>
            <a:endParaRPr lang="de-DE" sz="18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800" b="1" i="1" dirty="0" smtClean="0"/>
              <a:t>“As regards geographical scope, the provisions of Article 6(3)   are not restricted to plans and projects which exclusively occur in or cover a protected site; they also target developments situated outside the site but likely to have a significant effect on it.”</a:t>
            </a:r>
            <a:endParaRPr lang="de-DE" sz="1800" b="1" i="1" dirty="0" smtClean="0"/>
          </a:p>
          <a:p>
            <a:pPr marL="457200" indent="-457200">
              <a:buAutoNum type="arabicPeriod" startAt="2"/>
            </a:pPr>
            <a:r>
              <a:rPr lang="en-US" i="1" dirty="0" smtClean="0"/>
              <a:t> </a:t>
            </a:r>
            <a:r>
              <a:rPr lang="de-DE" dirty="0" smtClean="0"/>
              <a:t> </a:t>
            </a:r>
            <a:r>
              <a:rPr lang="de-DE" dirty="0" err="1" smtClean="0"/>
              <a:t>Question</a:t>
            </a:r>
            <a:endParaRPr lang="de-DE" dirty="0" smtClean="0"/>
          </a:p>
          <a:p>
            <a:pPr>
              <a:buNone/>
            </a:pPr>
            <a:r>
              <a:rPr lang="en-US" dirty="0" smtClean="0"/>
              <a:t>	 Principally national law applies, but</a:t>
            </a:r>
            <a:endParaRPr lang="de-DE" dirty="0" smtClean="0"/>
          </a:p>
          <a:p>
            <a:pPr lvl="1"/>
            <a:r>
              <a:rPr lang="en-US" dirty="0" smtClean="0"/>
              <a:t>Interpretation consistent with the Directive</a:t>
            </a:r>
            <a:endParaRPr lang="de-DE" dirty="0" smtClean="0"/>
          </a:p>
          <a:p>
            <a:pPr lvl="1"/>
            <a:r>
              <a:rPr lang="en-US" dirty="0" smtClean="0"/>
              <a:t>In case of conflict: Eventually direct effect of the Directive</a:t>
            </a:r>
            <a:endParaRPr lang="de-DE" i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Workshop in Trier, 17 – 19 March 2014 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8EC98-65D3-4D00-B804-19A1A1B70309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None/>
            </a:pPr>
            <a:endParaRPr lang="de-DE" dirty="0" smtClean="0"/>
          </a:p>
          <a:p>
            <a:pPr marL="457200" indent="-457200">
              <a:buAutoNum type="arabicPeriod" startAt="3"/>
            </a:pPr>
            <a:r>
              <a:rPr lang="de-DE" dirty="0" err="1" smtClean="0"/>
              <a:t>Question</a:t>
            </a:r>
            <a:endParaRPr lang="de-DE" dirty="0" smtClean="0"/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“</a:t>
            </a:r>
            <a:r>
              <a:rPr lang="en-US" i="1" dirty="0" smtClean="0"/>
              <a:t>Adversely effect” </a:t>
            </a:r>
            <a:r>
              <a:rPr lang="en-US" dirty="0" smtClean="0"/>
              <a:t>, yes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Absence of alternative solutions, yes (extension!)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“</a:t>
            </a:r>
            <a:r>
              <a:rPr lang="en-US" i="1" dirty="0" smtClean="0"/>
              <a:t>Imperative reasons of overriding </a:t>
            </a:r>
            <a:r>
              <a:rPr lang="en-US" b="1" i="1" dirty="0" smtClean="0"/>
              <a:t>public</a:t>
            </a:r>
            <a:r>
              <a:rPr lang="en-US" i="1" dirty="0" smtClean="0"/>
              <a:t> interest”</a:t>
            </a:r>
            <a:r>
              <a:rPr lang="en-US" dirty="0" smtClean="0"/>
              <a:t> ?</a:t>
            </a:r>
            <a:endParaRPr lang="de-DE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1800" dirty="0" smtClean="0"/>
              <a:t>EU Commission’s guidance, page 43:</a:t>
            </a:r>
            <a:endParaRPr lang="de-DE" sz="18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1800" i="1" dirty="0" smtClean="0"/>
              <a:t>„Thus, projects that lie </a:t>
            </a:r>
            <a:r>
              <a:rPr lang="en-US" sz="1800" b="1" i="1" dirty="0" smtClean="0"/>
              <a:t>entirely </a:t>
            </a:r>
            <a:r>
              <a:rPr lang="en-US" sz="1800" i="1" dirty="0" smtClean="0"/>
              <a:t>in the interest of companies or individuals would not be considered to be covered.”</a:t>
            </a:r>
          </a:p>
          <a:p>
            <a:pPr marL="857250" lvl="1" indent="-457200">
              <a:buNone/>
            </a:pPr>
            <a:r>
              <a:rPr lang="de-DE" dirty="0" smtClean="0"/>
              <a:t>Security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supply</a:t>
            </a:r>
            <a:r>
              <a:rPr lang="de-DE" dirty="0" smtClean="0"/>
              <a:t> = </a:t>
            </a:r>
            <a:r>
              <a:rPr lang="de-DE" dirty="0" err="1" smtClean="0"/>
              <a:t>public</a:t>
            </a:r>
            <a:r>
              <a:rPr lang="de-DE" dirty="0" smtClean="0"/>
              <a:t> </a:t>
            </a:r>
            <a:r>
              <a:rPr lang="de-DE" dirty="0" err="1" smtClean="0"/>
              <a:t>interest</a:t>
            </a:r>
            <a:endParaRPr lang="de-DE" dirty="0" smtClean="0"/>
          </a:p>
          <a:p>
            <a:pPr marL="857250" lvl="1" indent="-457200"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4.	 </a:t>
            </a:r>
            <a:r>
              <a:rPr lang="de-DE" dirty="0" err="1" smtClean="0"/>
              <a:t>Question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	</a:t>
            </a:r>
            <a:r>
              <a:rPr lang="en-US" dirty="0" smtClean="0"/>
              <a:t> A condition to the permit is better than refusal.</a:t>
            </a:r>
            <a:endParaRPr lang="de-DE" dirty="0" smtClean="0"/>
          </a:p>
          <a:p>
            <a:pPr marL="857250" lvl="1" indent="-457200">
              <a:buNone/>
            </a:pPr>
            <a:endParaRPr lang="de-DE" dirty="0" smtClean="0"/>
          </a:p>
          <a:p>
            <a:pPr marL="457200" indent="-457200">
              <a:buNone/>
            </a:pP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Workshop in Trier, 17 – 19 March 2014 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8EC98-65D3-4D00-B804-19A1A1B70309}" type="slidenum">
              <a:rPr lang="de-DE" smtClean="0"/>
              <a:pPr/>
              <a:t>4</a:t>
            </a:fld>
            <a:endParaRPr lang="de-D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27584" y="2060848"/>
            <a:ext cx="7623175" cy="4114800"/>
          </a:xfrm>
        </p:spPr>
        <p:txBody>
          <a:bodyPr/>
          <a:lstStyle/>
          <a:p>
            <a:pPr marL="457200" indent="-457200">
              <a:buAutoNum type="arabicPeriod" startAt="5"/>
            </a:pPr>
            <a:r>
              <a:rPr lang="de-DE" dirty="0" err="1" smtClean="0"/>
              <a:t>Question</a:t>
            </a:r>
            <a:endParaRPr lang="de-DE" dirty="0" smtClean="0"/>
          </a:p>
          <a:p>
            <a:pPr marL="457200" indent="-457200">
              <a:buNone/>
            </a:pPr>
            <a:r>
              <a:rPr lang="en-US" dirty="0" smtClean="0"/>
              <a:t>	Procedural autonomy of the Member States (MS)</a:t>
            </a:r>
          </a:p>
          <a:p>
            <a:pPr>
              <a:buNone/>
            </a:pPr>
            <a:r>
              <a:rPr lang="en-US" dirty="0" smtClean="0"/>
              <a:t>6.	 Question</a:t>
            </a:r>
          </a:p>
          <a:p>
            <a:pPr>
              <a:buNone/>
            </a:pPr>
            <a:r>
              <a:rPr lang="en-US" dirty="0" smtClean="0"/>
              <a:t>	 Procedural autonomy of the MS. Such a consequence seems</a:t>
            </a:r>
          </a:p>
          <a:p>
            <a:pPr>
              <a:buNone/>
            </a:pPr>
            <a:r>
              <a:rPr lang="en-US" dirty="0" smtClean="0"/>
              <a:t>      not to be requested by EU law.</a:t>
            </a:r>
          </a:p>
          <a:p>
            <a:pPr marL="457200" indent="-457200">
              <a:buAutoNum type="arabicPeriod" startAt="7"/>
            </a:pPr>
            <a:r>
              <a:rPr lang="en-US" dirty="0" smtClean="0"/>
              <a:t>Question </a:t>
            </a:r>
          </a:p>
          <a:p>
            <a:pPr>
              <a:buFont typeface="Symbol" pitchFamily="18" charset="2"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Transboundary</a:t>
            </a:r>
            <a:r>
              <a:rPr lang="en-US" dirty="0" smtClean="0"/>
              <a:t> effect: See Article 7 EIA Directive</a:t>
            </a:r>
          </a:p>
          <a:p>
            <a:pPr>
              <a:buFont typeface="Symbol" pitchFamily="18" charset="2"/>
              <a:buChar char="-"/>
            </a:pPr>
            <a:r>
              <a:rPr lang="en-US" dirty="0" smtClean="0"/>
              <a:t> Insufficient EIA:</a:t>
            </a:r>
          </a:p>
          <a:p>
            <a:pPr marL="800100" lvl="3" indent="-342900">
              <a:buFont typeface="Wingdings" pitchFamily="2" charset="2"/>
              <a:buChar char="Ø"/>
            </a:pPr>
            <a:r>
              <a:rPr lang="en-US" dirty="0" smtClean="0"/>
              <a:t>Case C-72/12,  </a:t>
            </a:r>
            <a:r>
              <a:rPr lang="en-US" dirty="0" err="1" smtClean="0"/>
              <a:t>Altrip</a:t>
            </a:r>
            <a:r>
              <a:rPr lang="en-US" dirty="0" smtClean="0"/>
              <a:t>, 7 November 2013</a:t>
            </a:r>
            <a:endParaRPr lang="de-DE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Challenge of a irregularly carried out EIA cannot be excluded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Workshop in Trier, 17 – 19 March 2014 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8EC98-65D3-4D00-B804-19A1A1B70309}" type="slidenum">
              <a:rPr lang="de-DE" smtClean="0"/>
              <a:pPr/>
              <a:t>5</a:t>
            </a:fld>
            <a:endParaRPr lang="de-D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lvl="2" indent="-457200">
              <a:buFont typeface="Wingdings" pitchFamily="2" charset="2"/>
              <a:buChar char="§"/>
            </a:pPr>
            <a:r>
              <a:rPr lang="en-US" dirty="0" smtClean="0"/>
              <a:t>Condition of causality permissible</a:t>
            </a:r>
          </a:p>
          <a:p>
            <a:pPr marL="857250" lvl="2" indent="-457200">
              <a:buFont typeface="Wingdings" pitchFamily="2" charset="2"/>
              <a:buChar char="§"/>
            </a:pPr>
            <a:r>
              <a:rPr lang="en-US" dirty="0" smtClean="0"/>
              <a:t>But: Burden of proof (of a casual link) must not fall on the applicant</a:t>
            </a:r>
            <a:endParaRPr lang="de-DE" dirty="0" smtClean="0"/>
          </a:p>
          <a:p>
            <a:pPr marL="457200" indent="-457200">
              <a:buNone/>
            </a:pPr>
            <a:r>
              <a:rPr lang="de-DE" dirty="0" smtClean="0"/>
              <a:t>8.	 </a:t>
            </a:r>
            <a:r>
              <a:rPr lang="de-DE" dirty="0" err="1" smtClean="0"/>
              <a:t>Question</a:t>
            </a:r>
            <a:endParaRPr lang="de-DE" dirty="0" smtClean="0"/>
          </a:p>
          <a:p>
            <a:pPr marL="457200" indent="-457200">
              <a:buNone/>
            </a:pPr>
            <a:r>
              <a:rPr lang="de-DE" dirty="0" smtClean="0"/>
              <a:t>	</a:t>
            </a:r>
            <a:r>
              <a:rPr lang="en-US" dirty="0" smtClean="0"/>
              <a:t> </a:t>
            </a:r>
            <a:r>
              <a:rPr lang="en-US" sz="1800" dirty="0" smtClean="0"/>
              <a:t>The NGO has no damage</a:t>
            </a:r>
          </a:p>
          <a:p>
            <a:pPr marL="457200" indent="-457200">
              <a:buNone/>
            </a:pPr>
            <a:r>
              <a:rPr lang="en-US" dirty="0" smtClean="0"/>
              <a:t>9.	 Question 	</a:t>
            </a:r>
            <a:endParaRPr lang="de-DE" dirty="0" smtClean="0"/>
          </a:p>
          <a:p>
            <a:pPr marL="457200" indent="-457200">
              <a:buNone/>
            </a:pPr>
            <a:r>
              <a:rPr lang="de-DE" dirty="0" smtClean="0"/>
              <a:t>	- </a:t>
            </a:r>
            <a:r>
              <a:rPr lang="en-US" sz="1800" dirty="0" smtClean="0"/>
              <a:t>Judicial restraint? </a:t>
            </a:r>
          </a:p>
          <a:p>
            <a:pPr marL="457200" indent="-457200">
              <a:buNone/>
            </a:pPr>
            <a:r>
              <a:rPr lang="en-US" sz="1800" dirty="0" smtClean="0"/>
              <a:t>	-  Procedural autonomy of the MS?  </a:t>
            </a:r>
          </a:p>
          <a:p>
            <a:pPr marL="457200" indent="-457200">
              <a:buNone/>
            </a:pPr>
            <a:r>
              <a:rPr lang="en-US" sz="1800" dirty="0" smtClean="0"/>
              <a:t>	-  Problematic!</a:t>
            </a:r>
          </a:p>
          <a:p>
            <a:pPr marL="457200" indent="-457200">
              <a:buAutoNum type="arabicPeriod" startAt="10"/>
            </a:pPr>
            <a:r>
              <a:rPr lang="en-US" dirty="0" smtClean="0"/>
              <a:t> Question</a:t>
            </a:r>
          </a:p>
          <a:p>
            <a:pPr marL="457200" indent="-457200">
              <a:buNone/>
            </a:pPr>
            <a:r>
              <a:rPr lang="en-US" sz="1800" dirty="0" smtClean="0"/>
              <a:t>	  The </a:t>
            </a:r>
            <a:r>
              <a:rPr lang="en-US" sz="1800" dirty="0" smtClean="0"/>
              <a:t>answer </a:t>
            </a:r>
            <a:r>
              <a:rPr lang="en-US" sz="1800" dirty="0" smtClean="0"/>
              <a:t>depends on the solution according to the national   </a:t>
            </a:r>
          </a:p>
          <a:p>
            <a:pPr marL="457200" indent="-457200">
              <a:buNone/>
            </a:pPr>
            <a:r>
              <a:rPr lang="en-US" sz="1800" dirty="0" smtClean="0"/>
              <a:t>         law </a:t>
            </a:r>
            <a:endParaRPr lang="de-DE" sz="18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Workshop in Trier, 17 – 19 March 2014 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8EC98-65D3-4D00-B804-19A1A1B70309}" type="slidenum">
              <a:rPr lang="de-DE" smtClean="0"/>
              <a:pPr/>
              <a:t>6</a:t>
            </a:fld>
            <a:endParaRPr lang="de-DE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ERA PP Vorlage neu</Template>
  <TotalTime>0</TotalTime>
  <Words>116</Words>
  <Application>Microsoft Office PowerPoint</Application>
  <PresentationFormat>Bildschirmpräsentation (4:3)</PresentationFormat>
  <Paragraphs>74</Paragraphs>
  <Slides>6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Standarddesign</vt:lpstr>
      <vt:lpstr>  </vt:lpstr>
      <vt:lpstr>Folie 2</vt:lpstr>
      <vt:lpstr>Folie 3</vt:lpstr>
      <vt:lpstr>Folie 4</vt:lpstr>
      <vt:lpstr>Folie 5</vt:lpstr>
      <vt:lpstr>Folie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lawyers for Europe:   The Academy of European Law</dc:title>
  <dc:creator>Windows User</dc:creator>
  <cp:lastModifiedBy>al</cp:lastModifiedBy>
  <cp:revision>258</cp:revision>
  <cp:lastPrinted>2013-10-10T07:37:13Z</cp:lastPrinted>
  <dcterms:created xsi:type="dcterms:W3CDTF">2010-08-05T12:57:03Z</dcterms:created>
  <dcterms:modified xsi:type="dcterms:W3CDTF">2014-03-09T11:13:25Z</dcterms:modified>
</cp:coreProperties>
</file>