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9"/>
  </p:handoutMasterIdLst>
  <p:sldIdLst>
    <p:sldId id="256" r:id="rId2"/>
    <p:sldId id="257" r:id="rId3"/>
    <p:sldId id="258" r:id="rId4"/>
    <p:sldId id="293" r:id="rId5"/>
    <p:sldId id="259" r:id="rId6"/>
    <p:sldId id="266" r:id="rId7"/>
    <p:sldId id="290" r:id="rId8"/>
    <p:sldId id="291" r:id="rId9"/>
    <p:sldId id="262" r:id="rId10"/>
    <p:sldId id="263" r:id="rId11"/>
    <p:sldId id="292" r:id="rId12"/>
    <p:sldId id="298" r:id="rId13"/>
    <p:sldId id="295" r:id="rId14"/>
    <p:sldId id="297" r:id="rId15"/>
    <p:sldId id="294" r:id="rId16"/>
    <p:sldId id="296" r:id="rId17"/>
    <p:sldId id="299" r:id="rId18"/>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3C8B"/>
    <a:srgbClr val="976F45"/>
    <a:srgbClr val="88827E"/>
    <a:srgbClr val="00003E"/>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9" autoAdjust="0"/>
    <p:restoredTop sz="94660" autoAdjust="0"/>
  </p:normalViewPr>
  <p:slideViewPr>
    <p:cSldViewPr>
      <p:cViewPr varScale="1">
        <p:scale>
          <a:sx n="78" d="100"/>
          <a:sy n="78" d="100"/>
        </p:scale>
        <p:origin x="-485" y="-77"/>
      </p:cViewPr>
      <p:guideLst>
        <p:guide orient="horz" pos="2160"/>
        <p:guide pos="2880"/>
      </p:guideLst>
    </p:cSldViewPr>
  </p:slideViewPr>
  <p:outlineViewPr>
    <p:cViewPr>
      <p:scale>
        <a:sx n="33" d="100"/>
        <a:sy n="33" d="100"/>
      </p:scale>
      <p:origin x="0" y="693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6363" cy="511730"/>
          </a:xfrm>
          <a:prstGeom prst="rect">
            <a:avLst/>
          </a:prstGeom>
        </p:spPr>
        <p:txBody>
          <a:bodyPr vert="horz" lIns="95491" tIns="47745" rIns="95491" bIns="47745" rtlCol="0"/>
          <a:lstStyle>
            <a:lvl1pPr algn="l">
              <a:defRPr sz="1300"/>
            </a:lvl1pPr>
          </a:lstStyle>
          <a:p>
            <a:endParaRPr lang="de-DE"/>
          </a:p>
        </p:txBody>
      </p:sp>
      <p:sp>
        <p:nvSpPr>
          <p:cNvPr id="3" name="Date Placeholder 2"/>
          <p:cNvSpPr>
            <a:spLocks noGrp="1"/>
          </p:cNvSpPr>
          <p:nvPr>
            <p:ph type="dt" sz="quarter" idx="1"/>
          </p:nvPr>
        </p:nvSpPr>
        <p:spPr>
          <a:xfrm>
            <a:off x="4021294" y="1"/>
            <a:ext cx="3076363" cy="511730"/>
          </a:xfrm>
          <a:prstGeom prst="rect">
            <a:avLst/>
          </a:prstGeom>
        </p:spPr>
        <p:txBody>
          <a:bodyPr vert="horz" lIns="95491" tIns="47745" rIns="95491" bIns="47745" rtlCol="0"/>
          <a:lstStyle>
            <a:lvl1pPr algn="r">
              <a:defRPr sz="1300"/>
            </a:lvl1pPr>
          </a:lstStyle>
          <a:p>
            <a:fld id="{2FCD743F-2339-49D2-80C4-93F4ABC24BC0}" type="datetimeFigureOut">
              <a:rPr lang="de-DE" smtClean="0"/>
              <a:pPr/>
              <a:t>11.11.2013</a:t>
            </a:fld>
            <a:endParaRPr lang="de-DE"/>
          </a:p>
        </p:txBody>
      </p:sp>
      <p:sp>
        <p:nvSpPr>
          <p:cNvPr id="4" name="Footer Placeholder 3"/>
          <p:cNvSpPr>
            <a:spLocks noGrp="1"/>
          </p:cNvSpPr>
          <p:nvPr>
            <p:ph type="ftr" sz="quarter" idx="2"/>
          </p:nvPr>
        </p:nvSpPr>
        <p:spPr>
          <a:xfrm>
            <a:off x="0" y="9721107"/>
            <a:ext cx="3076363" cy="511730"/>
          </a:xfrm>
          <a:prstGeom prst="rect">
            <a:avLst/>
          </a:prstGeom>
        </p:spPr>
        <p:txBody>
          <a:bodyPr vert="horz" lIns="95491" tIns="47745" rIns="95491" bIns="47745" rtlCol="0" anchor="b"/>
          <a:lstStyle>
            <a:lvl1pPr algn="l">
              <a:defRPr sz="1300"/>
            </a:lvl1pPr>
          </a:lstStyle>
          <a:p>
            <a:endParaRPr lang="de-DE"/>
          </a:p>
        </p:txBody>
      </p:sp>
      <p:sp>
        <p:nvSpPr>
          <p:cNvPr id="5" name="Slide Number Placeholder 4"/>
          <p:cNvSpPr>
            <a:spLocks noGrp="1"/>
          </p:cNvSpPr>
          <p:nvPr>
            <p:ph type="sldNum" sz="quarter" idx="3"/>
          </p:nvPr>
        </p:nvSpPr>
        <p:spPr>
          <a:xfrm>
            <a:off x="4021294" y="9721107"/>
            <a:ext cx="3076363" cy="511730"/>
          </a:xfrm>
          <a:prstGeom prst="rect">
            <a:avLst/>
          </a:prstGeom>
        </p:spPr>
        <p:txBody>
          <a:bodyPr vert="horz" lIns="95491" tIns="47745" rIns="95491" bIns="47745" rtlCol="0" anchor="b"/>
          <a:lstStyle>
            <a:lvl1pPr algn="r">
              <a:defRPr sz="1300"/>
            </a:lvl1pPr>
          </a:lstStyle>
          <a:p>
            <a:fld id="{9BCD9C54-3864-4CC5-9FF3-E19C3FE9EAEA}" type="slidenum">
              <a:rPr lang="de-DE" smtClean="0"/>
              <a:pPr/>
              <a:t>‹#›</a:t>
            </a:fld>
            <a:endParaRPr lang="de-DE"/>
          </a:p>
        </p:txBody>
      </p:sp>
    </p:spTree>
    <p:extLst>
      <p:ext uri="{BB962C8B-B14F-4D97-AF65-F5344CB8AC3E}">
        <p14:creationId xmlns:p14="http://schemas.microsoft.com/office/powerpoint/2010/main" val="9412475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744538"/>
            <a:ext cx="1909762" cy="5351462"/>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815975" y="744538"/>
            <a:ext cx="5580063" cy="5351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815975" y="744538"/>
            <a:ext cx="6702425" cy="838200"/>
          </a:xfrm>
        </p:spPr>
        <p:txBody>
          <a:bodyPr/>
          <a:lstStyle/>
          <a:p>
            <a:r>
              <a:rPr lang="en-US" smtClean="0"/>
              <a:t>Click to edit Master title style</a:t>
            </a:r>
            <a:endParaRPr lang="de-DE"/>
          </a:p>
        </p:txBody>
      </p:sp>
      <p:sp>
        <p:nvSpPr>
          <p:cNvPr id="3" name="Chart Placeholder 2"/>
          <p:cNvSpPr>
            <a:spLocks noGrp="1"/>
          </p:cNvSpPr>
          <p:nvPr>
            <p:ph type="chart" sz="half" idx="1"/>
          </p:nvPr>
        </p:nvSpPr>
        <p:spPr>
          <a:xfrm>
            <a:off x="835025" y="1981200"/>
            <a:ext cx="3735388" cy="4114800"/>
          </a:xfrm>
        </p:spPr>
        <p:txBody>
          <a:bodyPr/>
          <a:lstStyle/>
          <a:p>
            <a:pPr lvl="0"/>
            <a:r>
              <a:rPr lang="en-US" noProof="0" smtClean="0"/>
              <a:t>Click icon to add chart</a:t>
            </a:r>
            <a:endParaRPr lang="de-DE" noProof="0" smtClean="0"/>
          </a:p>
        </p:txBody>
      </p:sp>
      <p:sp>
        <p:nvSpPr>
          <p:cNvPr id="4" name="Text Placeholder 3"/>
          <p:cNvSpPr>
            <a:spLocks noGrp="1"/>
          </p:cNvSpPr>
          <p:nvPr>
            <p:ph type="body" sz="half" idx="2"/>
          </p:nvPr>
        </p:nvSpPr>
        <p:spPr>
          <a:xfrm>
            <a:off x="4722813" y="1981200"/>
            <a:ext cx="373538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Footer Placeholder 3"/>
          <p:cNvSpPr>
            <a:spLocks noGrp="1"/>
          </p:cNvSpPr>
          <p:nvPr>
            <p:ph type="ftr" sz="quarter" idx="10"/>
          </p:nvPr>
        </p:nvSpPr>
        <p:spPr/>
        <p:txBody>
          <a:bodyPr/>
          <a:lstStyle/>
          <a:p>
            <a:endParaRPr lang="de-DE" dirty="0"/>
          </a:p>
        </p:txBody>
      </p:sp>
      <p:sp>
        <p:nvSpPr>
          <p:cNvPr id="5" name="Slide Number Placeholder 4"/>
          <p:cNvSpPr>
            <a:spLocks noGrp="1"/>
          </p:cNvSpPr>
          <p:nvPr>
            <p:ph type="sldNum" sz="quarter" idx="11"/>
          </p:nvPr>
        </p:nvSpPr>
        <p:spPr/>
        <p:txBody>
          <a:bodyPr/>
          <a:lstStyle/>
          <a:p>
            <a:fld id="{EFD8EC98-65D3-4D00-B804-19A1A1B70309}" type="slidenum">
              <a:rPr lang="de-DE" smtClean="0"/>
              <a:pPr/>
              <a:t>‹#›</a:t>
            </a:fld>
            <a:endParaRPr lang="de-DE" dirty="0"/>
          </a:p>
        </p:txBody>
      </p:sp>
    </p:spTree>
    <p:extLst>
      <p:ext uri="{BB962C8B-B14F-4D97-AF65-F5344CB8AC3E}">
        <p14:creationId xmlns:p14="http://schemas.microsoft.com/office/powerpoint/2010/main" val="2225126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835025" y="1981200"/>
            <a:ext cx="37353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722813" y="1981200"/>
            <a:ext cx="37353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Rectangle 5"/>
          <p:cNvSpPr>
            <a:spLocks noGrp="1" noChangeArrowheads="1"/>
          </p:cNvSpPr>
          <p:nvPr>
            <p:ph type="ftr" sz="quarter" idx="10"/>
          </p:nvPr>
        </p:nvSpPr>
        <p:spPr>
          <a:ln/>
        </p:spPr>
        <p:txBody>
          <a:bodyPr/>
          <a:lstStyle>
            <a:lvl1pPr>
              <a:defRPr/>
            </a:lvl1pPr>
          </a:lstStyle>
          <a:p>
            <a:endParaRPr lang="de-DE"/>
          </a:p>
        </p:txBody>
      </p:sp>
      <p:sp>
        <p:nvSpPr>
          <p:cNvPr id="8"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Rectangle 5"/>
          <p:cNvSpPr>
            <a:spLocks noGrp="1" noChangeArrowheads="1"/>
          </p:cNvSpPr>
          <p:nvPr>
            <p:ph type="ftr" sz="quarter" idx="10"/>
          </p:nvPr>
        </p:nvSpPr>
        <p:spPr>
          <a:ln/>
        </p:spPr>
        <p:txBody>
          <a:bodyPr/>
          <a:lstStyle>
            <a:lvl1pPr>
              <a:defRPr/>
            </a:lvl1pPr>
          </a:lstStyle>
          <a:p>
            <a:endParaRPr lang="de-DE"/>
          </a:p>
        </p:txBody>
      </p:sp>
      <p:sp>
        <p:nvSpPr>
          <p:cNvPr id="4"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endParaRPr lang="de-DE"/>
          </a:p>
        </p:txBody>
      </p:sp>
      <p:sp>
        <p:nvSpPr>
          <p:cNvPr id="3"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7584" y="764704"/>
            <a:ext cx="6702425"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dirty="0" smtClean="0"/>
              <a:t>Klicken Sie, um das Titelformat</a:t>
            </a:r>
          </a:p>
        </p:txBody>
      </p:sp>
      <p:sp>
        <p:nvSpPr>
          <p:cNvPr id="1027" name="Rectangle 3"/>
          <p:cNvSpPr>
            <a:spLocks noGrp="1" noChangeArrowheads="1"/>
          </p:cNvSpPr>
          <p:nvPr>
            <p:ph type="body" idx="1"/>
          </p:nvPr>
        </p:nvSpPr>
        <p:spPr bwMode="auto">
          <a:xfrm>
            <a:off x="835025" y="1981200"/>
            <a:ext cx="76231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133C8B"/>
                </a:solidFill>
                <a:latin typeface="+mn-lt"/>
              </a:defRPr>
            </a:lvl1pPr>
          </a:lstStyle>
          <a:p>
            <a:endParaRPr lang="de-DE"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133C8B"/>
                </a:solidFill>
                <a:latin typeface="+mn-lt"/>
              </a:defRPr>
            </a:lvl1pPr>
          </a:lstStyle>
          <a:p>
            <a:fld id="{EFD8EC98-65D3-4D00-B804-19A1A1B70309}" type="slidenum">
              <a:rPr lang="de-DE" smtClean="0"/>
              <a:pPr/>
              <a:t>‹#›</a:t>
            </a:fld>
            <a:endParaRPr lang="de-DE" dirty="0"/>
          </a:p>
        </p:txBody>
      </p:sp>
      <p:sp>
        <p:nvSpPr>
          <p:cNvPr id="1032" name="Rectangle 8"/>
          <p:cNvSpPr>
            <a:spLocks noChangeArrowheads="1"/>
          </p:cNvSpPr>
          <p:nvPr/>
        </p:nvSpPr>
        <p:spPr bwMode="auto">
          <a:xfrm>
            <a:off x="0" y="2060848"/>
            <a:ext cx="685800" cy="4797152"/>
          </a:xfrm>
          <a:prstGeom prst="rect">
            <a:avLst/>
          </a:prstGeom>
          <a:solidFill>
            <a:srgbClr val="88827E"/>
          </a:solidFill>
          <a:ln w="9525">
            <a:noFill/>
            <a:miter lim="800000"/>
            <a:headEnd/>
            <a:tailEnd/>
          </a:ln>
          <a:effectLst/>
        </p:spPr>
        <p:txBody>
          <a:bodyPr wrap="none" anchor="ctr"/>
          <a:lstStyle/>
          <a:p>
            <a:pPr>
              <a:defRPr/>
            </a:pPr>
            <a:endParaRPr lang="de-DE">
              <a:latin typeface="Times New Roman" pitchFamily="18" charset="0"/>
            </a:endParaRPr>
          </a:p>
        </p:txBody>
      </p:sp>
      <p:sp>
        <p:nvSpPr>
          <p:cNvPr id="1033" name="Rectangle 9"/>
          <p:cNvSpPr>
            <a:spLocks noChangeArrowheads="1"/>
          </p:cNvSpPr>
          <p:nvPr/>
        </p:nvSpPr>
        <p:spPr bwMode="auto">
          <a:xfrm>
            <a:off x="0" y="0"/>
            <a:ext cx="685800" cy="228600"/>
          </a:xfrm>
          <a:prstGeom prst="rect">
            <a:avLst/>
          </a:prstGeom>
          <a:solidFill>
            <a:srgbClr val="88827E"/>
          </a:solidFill>
          <a:ln w="9525">
            <a:noFill/>
            <a:miter lim="800000"/>
            <a:headEnd/>
            <a:tailEnd/>
          </a:ln>
          <a:effectLst/>
        </p:spPr>
        <p:txBody>
          <a:bodyPr wrap="none" anchor="ctr"/>
          <a:lstStyle/>
          <a:p>
            <a:pPr>
              <a:defRPr/>
            </a:pPr>
            <a:endParaRPr lang="de-DE">
              <a:latin typeface="Times New Roman" pitchFamily="18" charset="0"/>
            </a:endParaRPr>
          </a:p>
        </p:txBody>
      </p:sp>
      <p:sp>
        <p:nvSpPr>
          <p:cNvPr id="1034" name="Rectangle 10"/>
          <p:cNvSpPr>
            <a:spLocks noChangeArrowheads="1"/>
          </p:cNvSpPr>
          <p:nvPr/>
        </p:nvSpPr>
        <p:spPr bwMode="auto">
          <a:xfrm>
            <a:off x="685800" y="0"/>
            <a:ext cx="8458200" cy="228600"/>
          </a:xfrm>
          <a:prstGeom prst="rect">
            <a:avLst/>
          </a:prstGeom>
          <a:solidFill>
            <a:srgbClr val="133C8B"/>
          </a:solidFill>
          <a:ln w="9525">
            <a:noFill/>
            <a:miter lim="800000"/>
            <a:headEnd/>
            <a:tailEnd/>
          </a:ln>
          <a:effectLst/>
        </p:spPr>
        <p:txBody>
          <a:bodyPr wrap="none" anchor="ctr"/>
          <a:lstStyle/>
          <a:p>
            <a:pPr>
              <a:defRPr/>
            </a:pPr>
            <a:endParaRPr lang="de-DE">
              <a:latin typeface="Times New Roman" pitchFamily="18" charset="0"/>
            </a:endParaRPr>
          </a:p>
        </p:txBody>
      </p:sp>
      <p:sp>
        <p:nvSpPr>
          <p:cNvPr id="1043" name="Line 19"/>
          <p:cNvSpPr>
            <a:spLocks noChangeShapeType="1"/>
          </p:cNvSpPr>
          <p:nvPr/>
        </p:nvSpPr>
        <p:spPr bwMode="auto">
          <a:xfrm>
            <a:off x="687388" y="1811338"/>
            <a:ext cx="8456612" cy="0"/>
          </a:xfrm>
          <a:prstGeom prst="line">
            <a:avLst/>
          </a:prstGeom>
          <a:noFill/>
          <a:ln w="38100">
            <a:solidFill>
              <a:srgbClr val="133C8B"/>
            </a:solidFill>
            <a:round/>
            <a:headEnd/>
            <a:tailEnd/>
          </a:ln>
          <a:effectLst/>
        </p:spPr>
        <p:txBody>
          <a:bodyPr/>
          <a:lstStyle/>
          <a:p>
            <a:pPr>
              <a:defRPr/>
            </a:pPr>
            <a:endParaRPr lang="de-DE">
              <a:latin typeface="Times New Roman" pitchFamily="18" charset="0"/>
            </a:endParaRPr>
          </a:p>
        </p:txBody>
      </p:sp>
      <p:pic>
        <p:nvPicPr>
          <p:cNvPr id="2" name="Grafik 1"/>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99592" y="6276511"/>
            <a:ext cx="562331" cy="464857"/>
          </a:xfrm>
          <a:prstGeom prst="rect">
            <a:avLst/>
          </a:prstGeom>
        </p:spPr>
      </p:pic>
      <p:pic>
        <p:nvPicPr>
          <p:cNvPr id="3" name="Grafik 2"/>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691680" y="6309368"/>
            <a:ext cx="623743" cy="432000"/>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rtl="0" eaLnBrk="1" fontAlgn="base" hangingPunct="1">
        <a:spcBef>
          <a:spcPct val="0"/>
        </a:spcBef>
        <a:spcAft>
          <a:spcPct val="0"/>
        </a:spcAft>
        <a:defRPr sz="2800">
          <a:solidFill>
            <a:srgbClr val="133C8B"/>
          </a:solidFill>
          <a:latin typeface="+mj-lt"/>
          <a:ea typeface="+mj-ea"/>
          <a:cs typeface="+mj-cs"/>
        </a:defRPr>
      </a:lvl1pPr>
      <a:lvl2pPr algn="l" rtl="0" eaLnBrk="1" fontAlgn="base" hangingPunct="1">
        <a:spcBef>
          <a:spcPct val="0"/>
        </a:spcBef>
        <a:spcAft>
          <a:spcPct val="0"/>
        </a:spcAft>
        <a:defRPr sz="2800">
          <a:solidFill>
            <a:srgbClr val="214077"/>
          </a:solidFill>
          <a:latin typeface="Trebuchet MS" pitchFamily="34" charset="0"/>
        </a:defRPr>
      </a:lvl2pPr>
      <a:lvl3pPr algn="l" rtl="0" eaLnBrk="1" fontAlgn="base" hangingPunct="1">
        <a:spcBef>
          <a:spcPct val="0"/>
        </a:spcBef>
        <a:spcAft>
          <a:spcPct val="0"/>
        </a:spcAft>
        <a:defRPr sz="2800">
          <a:solidFill>
            <a:srgbClr val="214077"/>
          </a:solidFill>
          <a:latin typeface="Trebuchet MS" pitchFamily="34" charset="0"/>
        </a:defRPr>
      </a:lvl3pPr>
      <a:lvl4pPr algn="l" rtl="0" eaLnBrk="1" fontAlgn="base" hangingPunct="1">
        <a:spcBef>
          <a:spcPct val="0"/>
        </a:spcBef>
        <a:spcAft>
          <a:spcPct val="0"/>
        </a:spcAft>
        <a:defRPr sz="2800">
          <a:solidFill>
            <a:srgbClr val="214077"/>
          </a:solidFill>
          <a:latin typeface="Trebuchet MS" pitchFamily="34" charset="0"/>
        </a:defRPr>
      </a:lvl4pPr>
      <a:lvl5pPr algn="l" rtl="0" eaLnBrk="1" fontAlgn="base" hangingPunct="1">
        <a:spcBef>
          <a:spcPct val="0"/>
        </a:spcBef>
        <a:spcAft>
          <a:spcPct val="0"/>
        </a:spcAft>
        <a:defRPr sz="2800">
          <a:solidFill>
            <a:srgbClr val="214077"/>
          </a:solidFill>
          <a:latin typeface="Trebuchet MS" pitchFamily="34" charset="0"/>
        </a:defRPr>
      </a:lvl5pPr>
      <a:lvl6pPr marL="457200" algn="l" rtl="0" eaLnBrk="1" fontAlgn="base" hangingPunct="1">
        <a:spcBef>
          <a:spcPct val="0"/>
        </a:spcBef>
        <a:spcAft>
          <a:spcPct val="0"/>
        </a:spcAft>
        <a:defRPr sz="2800">
          <a:solidFill>
            <a:srgbClr val="214077"/>
          </a:solidFill>
          <a:latin typeface="Trebuchet MS" pitchFamily="34" charset="0"/>
        </a:defRPr>
      </a:lvl6pPr>
      <a:lvl7pPr marL="914400" algn="l" rtl="0" eaLnBrk="1" fontAlgn="base" hangingPunct="1">
        <a:spcBef>
          <a:spcPct val="0"/>
        </a:spcBef>
        <a:spcAft>
          <a:spcPct val="0"/>
        </a:spcAft>
        <a:defRPr sz="2800">
          <a:solidFill>
            <a:srgbClr val="214077"/>
          </a:solidFill>
          <a:latin typeface="Trebuchet MS" pitchFamily="34" charset="0"/>
        </a:defRPr>
      </a:lvl7pPr>
      <a:lvl8pPr marL="1371600" algn="l" rtl="0" eaLnBrk="1" fontAlgn="base" hangingPunct="1">
        <a:spcBef>
          <a:spcPct val="0"/>
        </a:spcBef>
        <a:spcAft>
          <a:spcPct val="0"/>
        </a:spcAft>
        <a:defRPr sz="2800">
          <a:solidFill>
            <a:srgbClr val="214077"/>
          </a:solidFill>
          <a:latin typeface="Trebuchet MS" pitchFamily="34" charset="0"/>
        </a:defRPr>
      </a:lvl8pPr>
      <a:lvl9pPr marL="1828800" algn="l" rtl="0" eaLnBrk="1" fontAlgn="base" hangingPunct="1">
        <a:spcBef>
          <a:spcPct val="0"/>
        </a:spcBef>
        <a:spcAft>
          <a:spcPct val="0"/>
        </a:spcAft>
        <a:defRPr sz="2800">
          <a:solidFill>
            <a:srgbClr val="214077"/>
          </a:solidFill>
          <a:latin typeface="Trebuchet MS" pitchFamily="34" charset="0"/>
        </a:defRPr>
      </a:lvl9pPr>
    </p:titleStyle>
    <p:bodyStyle>
      <a:lvl1pPr marL="342900" indent="-342900" algn="l" rtl="0" eaLnBrk="1" fontAlgn="base" hangingPunct="1">
        <a:spcBef>
          <a:spcPct val="20000"/>
        </a:spcBef>
        <a:spcAft>
          <a:spcPct val="0"/>
        </a:spcAft>
        <a:buFont typeface="Wingdings" pitchFamily="2" charset="2"/>
        <a:buChar char="§"/>
        <a:defRPr sz="2000">
          <a:solidFill>
            <a:srgbClr val="133C8B"/>
          </a:solidFill>
          <a:latin typeface="+mn-lt"/>
          <a:ea typeface="+mn-ea"/>
          <a:cs typeface="+mn-cs"/>
        </a:defRPr>
      </a:lvl1pPr>
      <a:lvl2pPr marL="742950" indent="-285750" algn="l" rtl="0" eaLnBrk="1" fontAlgn="base" hangingPunct="1">
        <a:spcBef>
          <a:spcPct val="20000"/>
        </a:spcBef>
        <a:spcAft>
          <a:spcPct val="0"/>
        </a:spcAft>
        <a:buChar char="–"/>
        <a:defRPr>
          <a:solidFill>
            <a:srgbClr val="133C8B"/>
          </a:solidFill>
          <a:latin typeface="+mn-lt"/>
        </a:defRPr>
      </a:lvl2pPr>
      <a:lvl3pPr marL="1143000" indent="-228600" algn="l" rtl="0" eaLnBrk="1" fontAlgn="base" hangingPunct="1">
        <a:spcBef>
          <a:spcPct val="20000"/>
        </a:spcBef>
        <a:spcAft>
          <a:spcPct val="0"/>
        </a:spcAft>
        <a:buChar char="•"/>
        <a:defRPr>
          <a:solidFill>
            <a:srgbClr val="133C8B"/>
          </a:solidFill>
          <a:latin typeface="+mn-lt"/>
        </a:defRPr>
      </a:lvl3pPr>
      <a:lvl4pPr marL="1600200" indent="-228600" algn="l" rtl="0" eaLnBrk="1" fontAlgn="base" hangingPunct="1">
        <a:spcBef>
          <a:spcPct val="20000"/>
        </a:spcBef>
        <a:spcAft>
          <a:spcPct val="0"/>
        </a:spcAft>
        <a:buChar char="–"/>
        <a:defRPr sz="2000">
          <a:solidFill>
            <a:srgbClr val="214077"/>
          </a:solidFill>
          <a:latin typeface="+mn-lt"/>
        </a:defRPr>
      </a:lvl4pPr>
      <a:lvl5pPr marL="2057400" indent="-228600" algn="l" rtl="0" eaLnBrk="1" fontAlgn="base" hangingPunct="1">
        <a:spcBef>
          <a:spcPct val="20000"/>
        </a:spcBef>
        <a:spcAft>
          <a:spcPct val="0"/>
        </a:spcAft>
        <a:buChar char="»"/>
        <a:defRPr sz="2000">
          <a:solidFill>
            <a:srgbClr val="214077"/>
          </a:solidFill>
          <a:latin typeface="+mn-lt"/>
        </a:defRPr>
      </a:lvl5pPr>
      <a:lvl6pPr marL="2514600" indent="-228600" algn="l" rtl="0" eaLnBrk="1" fontAlgn="base" hangingPunct="1">
        <a:spcBef>
          <a:spcPct val="20000"/>
        </a:spcBef>
        <a:spcAft>
          <a:spcPct val="0"/>
        </a:spcAft>
        <a:buChar char="»"/>
        <a:defRPr sz="2000">
          <a:solidFill>
            <a:srgbClr val="214077"/>
          </a:solidFill>
          <a:latin typeface="+mn-lt"/>
        </a:defRPr>
      </a:lvl6pPr>
      <a:lvl7pPr marL="2971800" indent="-228600" algn="l" rtl="0" eaLnBrk="1" fontAlgn="base" hangingPunct="1">
        <a:spcBef>
          <a:spcPct val="20000"/>
        </a:spcBef>
        <a:spcAft>
          <a:spcPct val="0"/>
        </a:spcAft>
        <a:buChar char="»"/>
        <a:defRPr sz="2000">
          <a:solidFill>
            <a:srgbClr val="214077"/>
          </a:solidFill>
          <a:latin typeface="+mn-lt"/>
        </a:defRPr>
      </a:lvl7pPr>
      <a:lvl8pPr marL="3429000" indent="-228600" algn="l" rtl="0" eaLnBrk="1" fontAlgn="base" hangingPunct="1">
        <a:spcBef>
          <a:spcPct val="20000"/>
        </a:spcBef>
        <a:spcAft>
          <a:spcPct val="0"/>
        </a:spcAft>
        <a:buChar char="»"/>
        <a:defRPr sz="2000">
          <a:solidFill>
            <a:srgbClr val="214077"/>
          </a:solidFill>
          <a:latin typeface="+mn-lt"/>
        </a:defRPr>
      </a:lvl8pPr>
      <a:lvl9pPr marL="3886200" indent="-228600" algn="l" rtl="0" eaLnBrk="1" fontAlgn="base" hangingPunct="1">
        <a:spcBef>
          <a:spcPct val="20000"/>
        </a:spcBef>
        <a:spcAft>
          <a:spcPct val="0"/>
        </a:spcAft>
        <a:buChar char="»"/>
        <a:defRPr sz="2000">
          <a:solidFill>
            <a:srgbClr val="214077"/>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europalawpublishing.com/EN/webshop/the-avosetta-series/0/1/40108"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764704"/>
            <a:ext cx="7848872" cy="838200"/>
          </a:xfrm>
        </p:spPr>
        <p:txBody>
          <a:bodyPr/>
          <a:lstStyle/>
          <a:p>
            <a:r>
              <a:rPr lang="de-DE" dirty="0" smtClean="0"/>
              <a:t>Jan H Jans, </a:t>
            </a:r>
            <a:r>
              <a:rPr lang="en-US" dirty="0" smtClean="0"/>
              <a:t>The Habitats and EIA Directive and the </a:t>
            </a:r>
            <a:r>
              <a:rPr lang="en-US" dirty="0" smtClean="0">
                <a:hlinkClick r:id="rId2"/>
              </a:rPr>
              <a:t>Role of National </a:t>
            </a:r>
            <a:r>
              <a:rPr lang="en-US" dirty="0" smtClean="0">
                <a:hlinkClick r:id="rId2"/>
              </a:rPr>
              <a:t>Courts</a:t>
            </a:r>
            <a:r>
              <a:rPr lang="en-US" dirty="0" smtClean="0"/>
              <a:t>; substantive and procedural aspects</a:t>
            </a:r>
            <a:r>
              <a:rPr lang="en-US" dirty="0"/>
              <a:t>	</a:t>
            </a:r>
            <a:r>
              <a:rPr lang="en-US" dirty="0">
                <a:hlinkClick r:id="rId2"/>
              </a:rPr>
              <a:t/>
            </a:r>
            <a:br>
              <a:rPr lang="en-US" dirty="0">
                <a:hlinkClick r:id="rId2"/>
              </a:rPr>
            </a:br>
            <a:endParaRPr lang="de-DE" dirty="0"/>
          </a:p>
        </p:txBody>
      </p:sp>
      <p:sp>
        <p:nvSpPr>
          <p:cNvPr id="4" name="Content Placeholder 3"/>
          <p:cNvSpPr>
            <a:spLocks noGrp="1"/>
          </p:cNvSpPr>
          <p:nvPr>
            <p:ph idx="1"/>
          </p:nvPr>
        </p:nvSpPr>
        <p:spPr>
          <a:xfrm>
            <a:off x="835025" y="1981200"/>
            <a:ext cx="7623175" cy="4688160"/>
          </a:xfrm>
        </p:spPr>
        <p:txBody>
          <a:bodyPr/>
          <a:lstStyle/>
          <a:p>
            <a:r>
              <a:rPr lang="en-US" sz="1600" dirty="0" smtClean="0"/>
              <a:t>General Context</a:t>
            </a:r>
          </a:p>
          <a:p>
            <a:r>
              <a:rPr lang="en-US" sz="1600" dirty="0" smtClean="0"/>
              <a:t>Art</a:t>
            </a:r>
            <a:r>
              <a:rPr lang="en-US" sz="1600" dirty="0"/>
              <a:t>. 19 TEU: ‘Member States shall provide remedies sufficient to ensure effective legal protection in the fields covered by Union law’</a:t>
            </a:r>
          </a:p>
          <a:p>
            <a:r>
              <a:rPr lang="en-US" sz="1600" dirty="0"/>
              <a:t>Principle of Effective Judicial Protection</a:t>
            </a:r>
          </a:p>
          <a:p>
            <a:pPr lvl="1"/>
            <a:r>
              <a:rPr lang="en-US" sz="1400" dirty="0" smtClean="0"/>
              <a:t>Access </a:t>
            </a:r>
            <a:r>
              <a:rPr lang="en-US" sz="1400" dirty="0"/>
              <a:t>to court; duty to give </a:t>
            </a:r>
            <a:r>
              <a:rPr lang="en-US" sz="1400" dirty="0" smtClean="0"/>
              <a:t>reasons</a:t>
            </a:r>
            <a:endParaRPr lang="en-US" sz="1400" dirty="0"/>
          </a:p>
          <a:p>
            <a:pPr lvl="1"/>
            <a:r>
              <a:rPr lang="en-US" sz="1400" dirty="0"/>
              <a:t>Role of Articles 6 and 13 ECHR</a:t>
            </a:r>
          </a:p>
          <a:p>
            <a:pPr lvl="1"/>
            <a:r>
              <a:rPr lang="en-US" sz="1400" dirty="0"/>
              <a:t>Article 47 EU Charter Fundamental </a:t>
            </a:r>
            <a:r>
              <a:rPr lang="en-US" sz="1400" dirty="0" smtClean="0"/>
              <a:t>Rights (Art</a:t>
            </a:r>
            <a:r>
              <a:rPr lang="en-US" sz="1400" dirty="0"/>
              <a:t>. 6 EU: which shall have the same legal value as the </a:t>
            </a:r>
            <a:r>
              <a:rPr lang="en-US" sz="1400" dirty="0" smtClean="0"/>
              <a:t>Treaties)</a:t>
            </a:r>
          </a:p>
          <a:p>
            <a:pPr lvl="1"/>
            <a:r>
              <a:rPr lang="en-US" sz="1400" dirty="0" smtClean="0"/>
              <a:t>Article 9 of the Aarhus Convention</a:t>
            </a:r>
            <a:endParaRPr lang="en-US" sz="1400" dirty="0"/>
          </a:p>
          <a:p>
            <a:pPr lvl="1"/>
            <a:endParaRPr lang="en-US" sz="1400" dirty="0"/>
          </a:p>
          <a:p>
            <a:endParaRPr lang="de-DE"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err="1" smtClean="0"/>
              <a:t>Procedural</a:t>
            </a:r>
            <a:r>
              <a:rPr lang="de-DE" dirty="0" smtClean="0"/>
              <a:t> </a:t>
            </a:r>
            <a:r>
              <a:rPr lang="de-DE" dirty="0" err="1" smtClean="0"/>
              <a:t>consequences</a:t>
            </a:r>
            <a:r>
              <a:rPr lang="de-DE" dirty="0" smtClean="0"/>
              <a:t>: </a:t>
            </a:r>
            <a:r>
              <a:rPr lang="de-DE" dirty="0" err="1" smtClean="0"/>
              <a:t>standing</a:t>
            </a:r>
            <a:r>
              <a:rPr lang="de-DE" dirty="0" smtClean="0"/>
              <a:t>, </a:t>
            </a:r>
            <a:r>
              <a:rPr lang="de-DE" dirty="0" err="1" smtClean="0"/>
              <a:t>costs</a:t>
            </a:r>
            <a:r>
              <a:rPr lang="de-DE" dirty="0" smtClean="0"/>
              <a:t>, </a:t>
            </a:r>
            <a:r>
              <a:rPr lang="de-DE" dirty="0" err="1" smtClean="0"/>
              <a:t>etc</a:t>
            </a:r>
            <a:endParaRPr lang="de-DE" dirty="0"/>
          </a:p>
        </p:txBody>
      </p:sp>
      <p:sp>
        <p:nvSpPr>
          <p:cNvPr id="6" name="Inhaltsplatzhalter 5"/>
          <p:cNvSpPr>
            <a:spLocks noGrp="1"/>
          </p:cNvSpPr>
          <p:nvPr>
            <p:ph idx="1"/>
          </p:nvPr>
        </p:nvSpPr>
        <p:spPr/>
        <p:txBody>
          <a:bodyPr/>
          <a:lstStyle/>
          <a:p>
            <a:r>
              <a:rPr lang="de-DE" dirty="0" err="1" smtClean="0"/>
              <a:t>Ground</a:t>
            </a:r>
            <a:r>
              <a:rPr lang="de-DE" dirty="0" smtClean="0"/>
              <a:t> </a:t>
            </a:r>
            <a:r>
              <a:rPr lang="de-DE" dirty="0" err="1" smtClean="0"/>
              <a:t>rules</a:t>
            </a:r>
            <a:r>
              <a:rPr lang="de-DE" dirty="0" smtClean="0"/>
              <a:t>:</a:t>
            </a:r>
          </a:p>
          <a:p>
            <a:pPr lvl="1"/>
            <a:r>
              <a:rPr lang="de-DE" dirty="0" err="1" smtClean="0"/>
              <a:t>Procedural</a:t>
            </a:r>
            <a:r>
              <a:rPr lang="de-DE" dirty="0" smtClean="0"/>
              <a:t> </a:t>
            </a:r>
            <a:r>
              <a:rPr lang="de-DE" dirty="0" err="1" smtClean="0"/>
              <a:t>autonomy</a:t>
            </a:r>
            <a:r>
              <a:rPr lang="de-DE" dirty="0" smtClean="0"/>
              <a:t>; </a:t>
            </a:r>
            <a:r>
              <a:rPr lang="en-US" dirty="0"/>
              <a:t>applicability of national procedural law (</a:t>
            </a:r>
            <a:r>
              <a:rPr lang="en-US" i="1" dirty="0" err="1"/>
              <a:t>Rewe</a:t>
            </a:r>
            <a:r>
              <a:rPr lang="en-US" i="1" dirty="0"/>
              <a:t>/Comet</a:t>
            </a:r>
            <a:r>
              <a:rPr lang="en-US" dirty="0"/>
              <a:t> case law)</a:t>
            </a:r>
          </a:p>
          <a:p>
            <a:pPr lvl="1"/>
            <a:r>
              <a:rPr lang="en-US" dirty="0"/>
              <a:t>In the absence of specific </a:t>
            </a:r>
            <a:r>
              <a:rPr lang="en-US" dirty="0" err="1"/>
              <a:t>harmonising</a:t>
            </a:r>
            <a:r>
              <a:rPr lang="en-US" dirty="0"/>
              <a:t> provisions: procedural autonomy (time limits, costs, </a:t>
            </a:r>
            <a:r>
              <a:rPr lang="en-US" i="1" dirty="0"/>
              <a:t>locus </a:t>
            </a:r>
            <a:r>
              <a:rPr lang="en-US" i="1" dirty="0" err="1"/>
              <a:t>standi</a:t>
            </a:r>
            <a:r>
              <a:rPr lang="en-US" i="1" dirty="0"/>
              <a:t> </a:t>
            </a:r>
            <a:r>
              <a:rPr lang="en-US" dirty="0" err="1"/>
              <a:t>etc</a:t>
            </a:r>
            <a:r>
              <a:rPr lang="en-US" dirty="0"/>
              <a:t>)</a:t>
            </a:r>
          </a:p>
          <a:p>
            <a:pPr lvl="2"/>
            <a:r>
              <a:rPr lang="en-US" dirty="0"/>
              <a:t>Equivalence (or non-discrimination); the rules that govern a dispute with a </a:t>
            </a:r>
            <a:r>
              <a:rPr lang="en-US" dirty="0" smtClean="0"/>
              <a:t>EU dimension </a:t>
            </a:r>
            <a:r>
              <a:rPr lang="en-US" dirty="0"/>
              <a:t>may not be less </a:t>
            </a:r>
            <a:r>
              <a:rPr lang="en-US" dirty="0" err="1"/>
              <a:t>favourable</a:t>
            </a:r>
            <a:r>
              <a:rPr lang="en-US" dirty="0"/>
              <a:t> than those governing similar domestic actions</a:t>
            </a:r>
          </a:p>
          <a:p>
            <a:pPr lvl="2"/>
            <a:r>
              <a:rPr lang="en-US" dirty="0"/>
              <a:t>Effectiveness (</a:t>
            </a:r>
            <a:r>
              <a:rPr lang="en-US" i="1" dirty="0" err="1"/>
              <a:t>effet</a:t>
            </a:r>
            <a:r>
              <a:rPr lang="en-US" i="1" dirty="0"/>
              <a:t> utile</a:t>
            </a:r>
            <a:r>
              <a:rPr lang="en-US" dirty="0"/>
              <a:t>; rule of reason); the rules must not render virtually impossible or excessively difficult the exercise of rights conferred by the EU legal </a:t>
            </a:r>
            <a:r>
              <a:rPr lang="en-US" dirty="0" smtClean="0"/>
              <a:t>order</a:t>
            </a:r>
          </a:p>
          <a:p>
            <a:r>
              <a:rPr lang="en-US" dirty="0"/>
              <a:t>Growing importance of Article 47 EU Charter Fundamental Rights </a:t>
            </a:r>
            <a:r>
              <a:rPr lang="en-US" dirty="0" smtClean="0"/>
              <a:t>(right </a:t>
            </a:r>
            <a:r>
              <a:rPr lang="en-US" dirty="0"/>
              <a:t>to an effective </a:t>
            </a:r>
            <a:r>
              <a:rPr lang="en-US" dirty="0" smtClean="0"/>
              <a:t>remedy)</a:t>
            </a:r>
            <a:endParaRPr lang="en-US" dirty="0"/>
          </a:p>
          <a:p>
            <a:pPr lvl="1"/>
            <a:endParaRPr lang="en-US" dirty="0"/>
          </a:p>
          <a:p>
            <a:pPr lvl="1"/>
            <a:endParaRPr lang="de-DE"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From</a:t>
            </a:r>
            <a:r>
              <a:rPr lang="nl-NL" dirty="0" smtClean="0"/>
              <a:t> </a:t>
            </a:r>
            <a:r>
              <a:rPr lang="nl-NL" dirty="0" err="1" smtClean="0"/>
              <a:t>Procedural</a:t>
            </a:r>
            <a:r>
              <a:rPr lang="nl-NL" dirty="0" smtClean="0"/>
              <a:t> </a:t>
            </a:r>
            <a:r>
              <a:rPr lang="nl-NL" dirty="0" err="1" smtClean="0"/>
              <a:t>Autonomy</a:t>
            </a:r>
            <a:r>
              <a:rPr lang="nl-NL" dirty="0" smtClean="0"/>
              <a:t> </a:t>
            </a:r>
            <a:r>
              <a:rPr lang="nl-NL" dirty="0" err="1" smtClean="0"/>
              <a:t>to</a:t>
            </a:r>
            <a:r>
              <a:rPr lang="nl-NL" dirty="0" smtClean="0"/>
              <a:t> Aarhus </a:t>
            </a:r>
            <a:r>
              <a:rPr lang="nl-NL" dirty="0" err="1" smtClean="0"/>
              <a:t>Compatability</a:t>
            </a:r>
            <a:r>
              <a:rPr lang="nl-NL" dirty="0" smtClean="0"/>
              <a:t> (1)</a:t>
            </a:r>
            <a:endParaRPr lang="nl-NL" dirty="0"/>
          </a:p>
        </p:txBody>
      </p:sp>
      <p:sp>
        <p:nvSpPr>
          <p:cNvPr id="3" name="Content Placeholder 2"/>
          <p:cNvSpPr>
            <a:spLocks noGrp="1"/>
          </p:cNvSpPr>
          <p:nvPr>
            <p:ph idx="1"/>
          </p:nvPr>
        </p:nvSpPr>
        <p:spPr/>
        <p:txBody>
          <a:bodyPr/>
          <a:lstStyle/>
          <a:p>
            <a:r>
              <a:rPr lang="nl-NL" dirty="0"/>
              <a:t>EIA Directive </a:t>
            </a:r>
            <a:r>
              <a:rPr lang="nl-NL" dirty="0" smtClean="0"/>
              <a:t>has ‘</a:t>
            </a:r>
            <a:r>
              <a:rPr lang="nl-NL" dirty="0" err="1" smtClean="0"/>
              <a:t>imported</a:t>
            </a:r>
            <a:r>
              <a:rPr lang="nl-NL" dirty="0" smtClean="0"/>
              <a:t>’ </a:t>
            </a:r>
            <a:r>
              <a:rPr lang="nl-NL" dirty="0" smtClean="0"/>
              <a:t>Art. </a:t>
            </a:r>
            <a:r>
              <a:rPr lang="nl-NL" dirty="0" smtClean="0"/>
              <a:t>9(2, 4) of </a:t>
            </a:r>
            <a:r>
              <a:rPr lang="nl-NL" dirty="0" smtClean="0"/>
              <a:t>the </a:t>
            </a:r>
            <a:r>
              <a:rPr lang="nl-NL" dirty="0"/>
              <a:t>Aarhus </a:t>
            </a:r>
            <a:r>
              <a:rPr lang="nl-NL" dirty="0" err="1" smtClean="0"/>
              <a:t>Convention</a:t>
            </a:r>
            <a:r>
              <a:rPr lang="nl-NL" dirty="0" smtClean="0"/>
              <a:t> </a:t>
            </a:r>
            <a:r>
              <a:rPr lang="nl-NL" dirty="0" err="1" smtClean="0"/>
              <a:t>by</a:t>
            </a:r>
            <a:r>
              <a:rPr lang="nl-NL" dirty="0" smtClean="0"/>
              <a:t> ‘copy/paste’</a:t>
            </a:r>
          </a:p>
          <a:p>
            <a:pPr lvl="1"/>
            <a:r>
              <a:rPr lang="nl-NL" i="1" dirty="0" err="1" smtClean="0"/>
              <a:t>Djurgarden</a:t>
            </a:r>
            <a:r>
              <a:rPr lang="nl-NL" dirty="0" smtClean="0"/>
              <a:t> case</a:t>
            </a:r>
          </a:p>
          <a:p>
            <a:pPr lvl="1"/>
            <a:r>
              <a:rPr lang="en-US" dirty="0"/>
              <a:t>Members of the ‘public concerned</a:t>
            </a:r>
            <a:r>
              <a:rPr lang="en-US" dirty="0" smtClean="0"/>
              <a:t>’, </a:t>
            </a:r>
            <a:r>
              <a:rPr lang="en-US" dirty="0"/>
              <a:t>must be able to have access to a review procedure to challenge the decision </a:t>
            </a:r>
            <a:r>
              <a:rPr lang="en-US" dirty="0" smtClean="0"/>
              <a:t>on </a:t>
            </a:r>
            <a:r>
              <a:rPr lang="en-US" dirty="0"/>
              <a:t>a request for development </a:t>
            </a:r>
            <a:r>
              <a:rPr lang="en-US" dirty="0" smtClean="0"/>
              <a:t>consent</a:t>
            </a:r>
          </a:p>
          <a:p>
            <a:pPr lvl="1"/>
            <a:r>
              <a:rPr lang="en-US" dirty="0"/>
              <a:t>Article </a:t>
            </a:r>
            <a:r>
              <a:rPr lang="en-US" dirty="0" smtClean="0"/>
              <a:t>11 </a:t>
            </a:r>
            <a:r>
              <a:rPr lang="en-US" dirty="0"/>
              <a:t>of </a:t>
            </a:r>
            <a:r>
              <a:rPr lang="en-US" dirty="0" smtClean="0"/>
              <a:t>the EIA Directive precludes </a:t>
            </a:r>
            <a:r>
              <a:rPr lang="en-US" dirty="0"/>
              <a:t>a provision of national law which reserves the right to bring an appeal against a decision on projects which fall within the scope of that directive, as amended, solely to environmental protection associations which have at least 2 000 members</a:t>
            </a:r>
            <a:endParaRPr lang="nl-NL" dirty="0"/>
          </a:p>
          <a:p>
            <a:endParaRPr lang="nl-NL" dirty="0"/>
          </a:p>
        </p:txBody>
      </p:sp>
    </p:spTree>
    <p:extLst>
      <p:ext uri="{BB962C8B-B14F-4D97-AF65-F5344CB8AC3E}">
        <p14:creationId xmlns:p14="http://schemas.microsoft.com/office/powerpoint/2010/main" val="4268583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From</a:t>
            </a:r>
            <a:r>
              <a:rPr lang="nl-NL" dirty="0"/>
              <a:t> </a:t>
            </a:r>
            <a:r>
              <a:rPr lang="nl-NL" dirty="0" err="1"/>
              <a:t>Procedural</a:t>
            </a:r>
            <a:r>
              <a:rPr lang="nl-NL" dirty="0"/>
              <a:t> </a:t>
            </a:r>
            <a:r>
              <a:rPr lang="nl-NL" dirty="0" err="1"/>
              <a:t>Autonomy</a:t>
            </a:r>
            <a:r>
              <a:rPr lang="nl-NL" dirty="0"/>
              <a:t> </a:t>
            </a:r>
            <a:r>
              <a:rPr lang="nl-NL" dirty="0" err="1"/>
              <a:t>to</a:t>
            </a:r>
            <a:r>
              <a:rPr lang="nl-NL" dirty="0"/>
              <a:t> Aarhus </a:t>
            </a:r>
            <a:r>
              <a:rPr lang="nl-NL" dirty="0" err="1"/>
              <a:t>Compatability</a:t>
            </a:r>
            <a:r>
              <a:rPr lang="nl-NL" dirty="0"/>
              <a:t> </a:t>
            </a:r>
            <a:r>
              <a:rPr lang="nl-NL" dirty="0" smtClean="0"/>
              <a:t>(2)</a:t>
            </a:r>
            <a:endParaRPr lang="nl-NL" dirty="0"/>
          </a:p>
        </p:txBody>
      </p:sp>
      <p:sp>
        <p:nvSpPr>
          <p:cNvPr id="3" name="Content Placeholder 2"/>
          <p:cNvSpPr>
            <a:spLocks noGrp="1"/>
          </p:cNvSpPr>
          <p:nvPr>
            <p:ph idx="1"/>
          </p:nvPr>
        </p:nvSpPr>
        <p:spPr/>
        <p:txBody>
          <a:bodyPr/>
          <a:lstStyle/>
          <a:p>
            <a:r>
              <a:rPr lang="nl-NL" dirty="0"/>
              <a:t>Habitats Directive ‘</a:t>
            </a:r>
            <a:r>
              <a:rPr lang="nl-NL" dirty="0" err="1"/>
              <a:t>imports</a:t>
            </a:r>
            <a:r>
              <a:rPr lang="nl-NL" dirty="0"/>
              <a:t>’ Art. 9(3-4) of the Aarhus </a:t>
            </a:r>
            <a:r>
              <a:rPr lang="nl-NL" dirty="0" err="1"/>
              <a:t>Convention</a:t>
            </a:r>
            <a:r>
              <a:rPr lang="nl-NL" dirty="0"/>
              <a:t> via the case </a:t>
            </a:r>
            <a:r>
              <a:rPr lang="nl-NL" dirty="0" err="1"/>
              <a:t>law</a:t>
            </a:r>
            <a:r>
              <a:rPr lang="nl-NL" dirty="0"/>
              <a:t> of the CJEU </a:t>
            </a:r>
          </a:p>
          <a:p>
            <a:pPr lvl="1"/>
            <a:r>
              <a:rPr lang="nl-NL" i="1" dirty="0" err="1"/>
              <a:t>Slovak</a:t>
            </a:r>
            <a:r>
              <a:rPr lang="nl-NL" i="1" dirty="0"/>
              <a:t> Brown Bear </a:t>
            </a:r>
            <a:r>
              <a:rPr lang="nl-NL" dirty="0" smtClean="0"/>
              <a:t>case</a:t>
            </a:r>
          </a:p>
          <a:p>
            <a:pPr lvl="1"/>
            <a:r>
              <a:rPr lang="en-US" dirty="0"/>
              <a:t>Article 9(3) of the Aarhus Convention does not have direct effect in EU </a:t>
            </a:r>
            <a:r>
              <a:rPr lang="en-US" dirty="0" smtClean="0"/>
              <a:t>law</a:t>
            </a:r>
          </a:p>
          <a:p>
            <a:pPr lvl="1"/>
            <a:r>
              <a:rPr lang="en-US" dirty="0"/>
              <a:t>it is for the national court, in order to ensure effective judicial protection </a:t>
            </a:r>
            <a:r>
              <a:rPr lang="en-US" b="1" i="1" dirty="0" smtClean="0"/>
              <a:t>in the fields covered by EU environmental law</a:t>
            </a:r>
            <a:r>
              <a:rPr lang="en-US" dirty="0" smtClean="0"/>
              <a:t>, </a:t>
            </a:r>
            <a:r>
              <a:rPr lang="en-US" dirty="0"/>
              <a:t>to interpret its national law in a way which, to the fullest extent possible, is consistent with the objectives laid down in Article 9(3) of the Aarhus </a:t>
            </a:r>
            <a:r>
              <a:rPr lang="en-US" dirty="0" smtClean="0"/>
              <a:t>Convention</a:t>
            </a:r>
          </a:p>
          <a:p>
            <a:pPr lvl="1"/>
            <a:r>
              <a:rPr lang="en-US" dirty="0"/>
              <a:t>in order to enable an environmental protection </a:t>
            </a:r>
            <a:r>
              <a:rPr lang="en-US" dirty="0" err="1" smtClean="0"/>
              <a:t>organisation</a:t>
            </a:r>
            <a:r>
              <a:rPr lang="en-US" dirty="0" smtClean="0"/>
              <a:t> to </a:t>
            </a:r>
            <a:r>
              <a:rPr lang="en-US" dirty="0"/>
              <a:t>challenge before a court a decision taken following administrative proceedings liable to be contrary to European Union environmental law.</a:t>
            </a:r>
            <a:endParaRPr lang="nl-NL" dirty="0"/>
          </a:p>
        </p:txBody>
      </p:sp>
    </p:spTree>
    <p:extLst>
      <p:ext uri="{BB962C8B-B14F-4D97-AF65-F5344CB8AC3E}">
        <p14:creationId xmlns:p14="http://schemas.microsoft.com/office/powerpoint/2010/main" val="1694091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Article</a:t>
            </a:r>
            <a:r>
              <a:rPr lang="nl-NL" dirty="0" smtClean="0"/>
              <a:t> 9 (3-4) Aarhus </a:t>
            </a:r>
            <a:r>
              <a:rPr lang="nl-NL" dirty="0" err="1" smtClean="0"/>
              <a:t>Convention</a:t>
            </a:r>
            <a:endParaRPr lang="nl-NL" dirty="0"/>
          </a:p>
        </p:txBody>
      </p:sp>
      <p:sp>
        <p:nvSpPr>
          <p:cNvPr id="3" name="Text Placeholder 2"/>
          <p:cNvSpPr>
            <a:spLocks noGrp="1"/>
          </p:cNvSpPr>
          <p:nvPr>
            <p:ph type="body" idx="1"/>
          </p:nvPr>
        </p:nvSpPr>
        <p:spPr/>
        <p:txBody>
          <a:bodyPr/>
          <a:lstStyle/>
          <a:p>
            <a:r>
              <a:rPr lang="en-US" sz="1800" dirty="0"/>
              <a:t> </a:t>
            </a:r>
            <a:r>
              <a:rPr lang="en-US" sz="1800" dirty="0" smtClean="0"/>
              <a:t>(3) In </a:t>
            </a:r>
            <a:r>
              <a:rPr lang="en-US" sz="1800" dirty="0"/>
              <a:t>addition and without prejudice to the review procedures referred to in paragraphs 1 and 2 above, each Party shall ensure that, where they meet the criteria, if any, laid down in its national law, members of the public have access to administrative or judicial procedures to challenge acts and omissions by private persons and public authorities which contravene provisions of its national law relating to the environment. </a:t>
            </a:r>
            <a:endParaRPr lang="en-US" sz="1800" dirty="0" smtClean="0"/>
          </a:p>
          <a:p>
            <a:r>
              <a:rPr lang="en-US" sz="1800" dirty="0"/>
              <a:t>4. In addition and without prejudice to paragraph 1 above, the </a:t>
            </a:r>
            <a:r>
              <a:rPr lang="en-US" sz="1800" dirty="0" smtClean="0"/>
              <a:t>procedures referred </a:t>
            </a:r>
            <a:r>
              <a:rPr lang="en-US" sz="1800" dirty="0"/>
              <a:t>to in paragraphs 1, 2 and 3 above shall provide adequate </a:t>
            </a:r>
            <a:r>
              <a:rPr lang="en-US" sz="1800" dirty="0" smtClean="0"/>
              <a:t>and effective </a:t>
            </a:r>
            <a:r>
              <a:rPr lang="en-US" sz="1800" dirty="0"/>
              <a:t>remedies, including injunctive relief as appropriate, and be fair</a:t>
            </a:r>
            <a:r>
              <a:rPr lang="en-US" sz="1800" dirty="0" smtClean="0"/>
              <a:t>, equitable</a:t>
            </a:r>
            <a:r>
              <a:rPr lang="en-US" sz="1800" dirty="0"/>
              <a:t>, timely and not prohibitively expensive. Decisions under </a:t>
            </a:r>
            <a:r>
              <a:rPr lang="en-US" sz="1800" dirty="0" smtClean="0"/>
              <a:t>this article </a:t>
            </a:r>
            <a:r>
              <a:rPr lang="en-US" sz="1800" dirty="0"/>
              <a:t>shall be given or recorded in writing. Decisions of courts, </a:t>
            </a:r>
            <a:r>
              <a:rPr lang="en-US" sz="1800" dirty="0" smtClean="0"/>
              <a:t>and whenever </a:t>
            </a:r>
            <a:r>
              <a:rPr lang="en-US" sz="1800" dirty="0"/>
              <a:t>possible of other bodies, shall be publicly accessible</a:t>
            </a:r>
            <a:endParaRPr lang="nl-NL" sz="1800" dirty="0"/>
          </a:p>
        </p:txBody>
      </p:sp>
    </p:spTree>
    <p:extLst>
      <p:ext uri="{BB962C8B-B14F-4D97-AF65-F5344CB8AC3E}">
        <p14:creationId xmlns:p14="http://schemas.microsoft.com/office/powerpoint/2010/main" val="3042946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Case </a:t>
            </a:r>
            <a:r>
              <a:rPr lang="nl-NL" dirty="0" err="1" smtClean="0"/>
              <a:t>study</a:t>
            </a:r>
            <a:r>
              <a:rPr lang="nl-NL" dirty="0" smtClean="0"/>
              <a:t>: </a:t>
            </a:r>
            <a:r>
              <a:rPr lang="nl-NL" i="1" dirty="0" err="1" smtClean="0"/>
              <a:t>Trianel</a:t>
            </a:r>
            <a:r>
              <a:rPr lang="nl-NL" dirty="0" smtClean="0"/>
              <a:t> case</a:t>
            </a:r>
            <a:endParaRPr lang="nl-NL" dirty="0"/>
          </a:p>
        </p:txBody>
      </p:sp>
      <p:sp>
        <p:nvSpPr>
          <p:cNvPr id="3" name="Text Placeholder 2"/>
          <p:cNvSpPr>
            <a:spLocks noGrp="1"/>
          </p:cNvSpPr>
          <p:nvPr>
            <p:ph type="body" idx="1"/>
          </p:nvPr>
        </p:nvSpPr>
        <p:spPr/>
        <p:txBody>
          <a:bodyPr/>
          <a:lstStyle/>
          <a:p>
            <a:r>
              <a:rPr lang="en-US" dirty="0" smtClean="0"/>
              <a:t>EIA in Germany</a:t>
            </a:r>
          </a:p>
          <a:p>
            <a:r>
              <a:rPr lang="en-US" dirty="0" smtClean="0"/>
              <a:t>Implementation of Directive 2003/35 by the </a:t>
            </a:r>
            <a:r>
              <a:rPr lang="en-US" i="1" dirty="0" err="1" smtClean="0"/>
              <a:t>Umweltrechtbehelfsgesetz</a:t>
            </a:r>
            <a:endParaRPr lang="en-US" i="1" dirty="0" smtClean="0"/>
          </a:p>
          <a:p>
            <a:pPr lvl="1"/>
            <a:r>
              <a:rPr lang="en-US" dirty="0" smtClean="0"/>
              <a:t>environmental </a:t>
            </a:r>
            <a:r>
              <a:rPr lang="en-US" dirty="0" err="1"/>
              <a:t>organisations</a:t>
            </a:r>
            <a:r>
              <a:rPr lang="en-US" dirty="0"/>
              <a:t> </a:t>
            </a:r>
            <a:r>
              <a:rPr lang="en-US" dirty="0" smtClean="0"/>
              <a:t>can only </a:t>
            </a:r>
            <a:r>
              <a:rPr lang="en-US" dirty="0"/>
              <a:t>bring actions on grounds of </a:t>
            </a:r>
            <a:r>
              <a:rPr lang="en-US" dirty="0" smtClean="0"/>
              <a:t>the violation </a:t>
            </a:r>
            <a:r>
              <a:rPr lang="en-US" dirty="0"/>
              <a:t>of </a:t>
            </a:r>
            <a:r>
              <a:rPr lang="en-US" dirty="0" smtClean="0"/>
              <a:t>legislation which </a:t>
            </a:r>
            <a:r>
              <a:rPr lang="en-US" dirty="0"/>
              <a:t>confers individual </a:t>
            </a:r>
            <a:r>
              <a:rPr lang="en-US" dirty="0" smtClean="0"/>
              <a:t>rights (</a:t>
            </a:r>
            <a:r>
              <a:rPr lang="de-DE" dirty="0"/>
              <a:t>„dem Umweltschutz dienen, Rechte Einzelner begründen und für die Entscheidung von Bedeutung sind</a:t>
            </a:r>
            <a:r>
              <a:rPr lang="de-DE" dirty="0" smtClean="0"/>
              <a:t>“</a:t>
            </a:r>
            <a:r>
              <a:rPr lang="en-US" dirty="0" smtClean="0"/>
              <a:t>)</a:t>
            </a:r>
            <a:endParaRPr lang="en-US" dirty="0"/>
          </a:p>
          <a:p>
            <a:pPr lvl="1"/>
            <a:r>
              <a:rPr lang="nl-NL" dirty="0" smtClean="0"/>
              <a:t>CJEU: </a:t>
            </a:r>
            <a:r>
              <a:rPr lang="en-US" dirty="0"/>
              <a:t>A non-governmental </a:t>
            </a:r>
            <a:r>
              <a:rPr lang="en-US" dirty="0" err="1"/>
              <a:t>organisation</a:t>
            </a:r>
            <a:r>
              <a:rPr lang="en-US" dirty="0"/>
              <a:t>, which promotes environmental protection, </a:t>
            </a:r>
            <a:r>
              <a:rPr lang="en-US" dirty="0" smtClean="0"/>
              <a:t>can derive the </a:t>
            </a:r>
            <a:r>
              <a:rPr lang="en-US" dirty="0"/>
              <a:t>right to rely before the courts, in an action contesting a decision </a:t>
            </a:r>
            <a:r>
              <a:rPr lang="en-US" dirty="0" err="1"/>
              <a:t>authorising</a:t>
            </a:r>
            <a:r>
              <a:rPr lang="en-US" dirty="0"/>
              <a:t> projects likely to have significant effects on the environment </a:t>
            </a:r>
            <a:r>
              <a:rPr lang="en-US" dirty="0" smtClean="0"/>
              <a:t>when</a:t>
            </a:r>
            <a:r>
              <a:rPr lang="en-US" dirty="0"/>
              <a:t>, on the ground that the rules relied on protect only the interests of the general public and not the interests of individuals, national procedural law does not permit this</a:t>
            </a:r>
            <a:endParaRPr lang="nl-NL" dirty="0"/>
          </a:p>
        </p:txBody>
      </p:sp>
    </p:spTree>
    <p:extLst>
      <p:ext uri="{BB962C8B-B14F-4D97-AF65-F5344CB8AC3E}">
        <p14:creationId xmlns:p14="http://schemas.microsoft.com/office/powerpoint/2010/main" val="415483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Aftermath</a:t>
            </a:r>
            <a:r>
              <a:rPr lang="nl-NL" dirty="0" smtClean="0"/>
              <a:t> of the </a:t>
            </a:r>
            <a:r>
              <a:rPr lang="nl-NL" i="1" dirty="0" err="1" smtClean="0"/>
              <a:t>Trianel</a:t>
            </a:r>
            <a:r>
              <a:rPr lang="nl-NL" dirty="0" smtClean="0"/>
              <a:t> case</a:t>
            </a:r>
            <a:endParaRPr lang="nl-NL" dirty="0"/>
          </a:p>
        </p:txBody>
      </p:sp>
      <p:sp>
        <p:nvSpPr>
          <p:cNvPr id="3" name="Text Placeholder 2"/>
          <p:cNvSpPr>
            <a:spLocks noGrp="1"/>
          </p:cNvSpPr>
          <p:nvPr>
            <p:ph type="body" idx="1"/>
          </p:nvPr>
        </p:nvSpPr>
        <p:spPr>
          <a:xfrm>
            <a:off x="835025" y="1981200"/>
            <a:ext cx="7623175" cy="4400128"/>
          </a:xfrm>
        </p:spPr>
        <p:txBody>
          <a:bodyPr/>
          <a:lstStyle/>
          <a:p>
            <a:r>
              <a:rPr lang="nl-NL" dirty="0" smtClean="0"/>
              <a:t>Germany </a:t>
            </a:r>
            <a:r>
              <a:rPr lang="nl-NL" dirty="0" err="1" smtClean="0"/>
              <a:t>changed</a:t>
            </a:r>
            <a:r>
              <a:rPr lang="nl-NL" dirty="0" smtClean="0"/>
              <a:t> </a:t>
            </a:r>
            <a:r>
              <a:rPr lang="nl-NL" dirty="0" err="1" smtClean="0"/>
              <a:t>its</a:t>
            </a:r>
            <a:r>
              <a:rPr lang="nl-NL" dirty="0" smtClean="0"/>
              <a:t> </a:t>
            </a:r>
            <a:r>
              <a:rPr lang="nl-NL" dirty="0" err="1" smtClean="0"/>
              <a:t>law</a:t>
            </a:r>
            <a:r>
              <a:rPr lang="nl-NL" dirty="0" smtClean="0"/>
              <a:t> </a:t>
            </a:r>
            <a:r>
              <a:rPr lang="nl-NL" dirty="0" err="1" smtClean="0"/>
              <a:t>and</a:t>
            </a:r>
            <a:r>
              <a:rPr lang="nl-NL" dirty="0" smtClean="0"/>
              <a:t> </a:t>
            </a:r>
            <a:r>
              <a:rPr lang="nl-NL" dirty="0" err="1" smtClean="0"/>
              <a:t>broadened</a:t>
            </a:r>
            <a:r>
              <a:rPr lang="nl-NL" dirty="0" smtClean="0"/>
              <a:t> the </a:t>
            </a:r>
            <a:r>
              <a:rPr lang="nl-NL" dirty="0" err="1" smtClean="0"/>
              <a:t>grounds</a:t>
            </a:r>
            <a:r>
              <a:rPr lang="nl-NL" dirty="0" smtClean="0"/>
              <a:t> </a:t>
            </a:r>
            <a:r>
              <a:rPr lang="nl-NL" dirty="0" err="1" smtClean="0"/>
              <a:t>for</a:t>
            </a:r>
            <a:r>
              <a:rPr lang="nl-NL" dirty="0" smtClean="0"/>
              <a:t> appeal of </a:t>
            </a:r>
            <a:r>
              <a:rPr lang="nl-NL" smtClean="0"/>
              <a:t>NGOs</a:t>
            </a:r>
            <a:endParaRPr lang="nl-NL" dirty="0" smtClean="0"/>
          </a:p>
          <a:p>
            <a:r>
              <a:rPr lang="nl-NL" dirty="0" err="1" smtClean="0"/>
              <a:t>However</a:t>
            </a:r>
            <a:r>
              <a:rPr lang="nl-NL" dirty="0" smtClean="0"/>
              <a:t>, </a:t>
            </a:r>
            <a:r>
              <a:rPr lang="nl-NL" dirty="0" err="1" smtClean="0"/>
              <a:t>they</a:t>
            </a:r>
            <a:r>
              <a:rPr lang="nl-NL" dirty="0" smtClean="0"/>
              <a:t> </a:t>
            </a:r>
            <a:r>
              <a:rPr lang="nl-NL" dirty="0" err="1" smtClean="0"/>
              <a:t>inserted</a:t>
            </a:r>
            <a:r>
              <a:rPr lang="nl-NL" dirty="0" smtClean="0"/>
              <a:t> a new </a:t>
            </a:r>
            <a:r>
              <a:rPr lang="nl-NL" dirty="0" err="1" smtClean="0"/>
              <a:t>provision</a:t>
            </a:r>
            <a:r>
              <a:rPr lang="nl-NL" dirty="0" smtClean="0"/>
              <a:t>:</a:t>
            </a:r>
          </a:p>
          <a:p>
            <a:pPr lvl="1"/>
            <a:r>
              <a:rPr lang="de-DE" i="1" dirty="0" smtClean="0"/>
              <a:t>Soweit </a:t>
            </a:r>
            <a:r>
              <a:rPr lang="de-DE" i="1" dirty="0"/>
              <a:t>der Verwaltungsbehörde bei der Anwendung umweltrechtlicher Vorschriften </a:t>
            </a:r>
            <a:r>
              <a:rPr lang="de-DE" i="1" dirty="0" smtClean="0"/>
              <a:t>eine Beurteilungsermächtigung </a:t>
            </a:r>
            <a:r>
              <a:rPr lang="de-DE" i="1" dirty="0"/>
              <a:t>eingeräumt ist, ist eine behördliche Entscheidung im gerichtlichen Verfahren </a:t>
            </a:r>
            <a:r>
              <a:rPr lang="de-DE" i="1" dirty="0" smtClean="0"/>
              <a:t>nur daraufhin </a:t>
            </a:r>
            <a:r>
              <a:rPr lang="de-DE" i="1" dirty="0"/>
              <a:t>zu überprüfen, ob</a:t>
            </a:r>
          </a:p>
          <a:p>
            <a:pPr lvl="1"/>
            <a:r>
              <a:rPr lang="de-DE" i="1" dirty="0"/>
              <a:t>1.  </a:t>
            </a:r>
            <a:r>
              <a:rPr lang="de-DE" i="1" dirty="0" smtClean="0"/>
              <a:t>der </a:t>
            </a:r>
            <a:r>
              <a:rPr lang="de-DE" i="1" dirty="0"/>
              <a:t>Sachverhalt vollständig und zutreffend erfasst wurde,</a:t>
            </a:r>
          </a:p>
          <a:p>
            <a:pPr lvl="1"/>
            <a:r>
              <a:rPr lang="de-DE" i="1" dirty="0"/>
              <a:t>2.  </a:t>
            </a:r>
            <a:r>
              <a:rPr lang="de-DE" i="1" dirty="0" smtClean="0"/>
              <a:t>die </a:t>
            </a:r>
            <a:r>
              <a:rPr lang="de-DE" i="1" dirty="0"/>
              <a:t>Verfahrensregeln und die </a:t>
            </a:r>
            <a:r>
              <a:rPr lang="de-DE" i="1" dirty="0" smtClean="0"/>
              <a:t>rechtlichen Bewertungsgrundsätze </a:t>
            </a:r>
            <a:r>
              <a:rPr lang="de-DE" i="1" dirty="0"/>
              <a:t>eingehalten wurden,</a:t>
            </a:r>
          </a:p>
          <a:p>
            <a:pPr lvl="1"/>
            <a:r>
              <a:rPr lang="de-DE" i="1" dirty="0"/>
              <a:t>3.  </a:t>
            </a:r>
            <a:r>
              <a:rPr lang="de-DE" i="1" dirty="0" smtClean="0"/>
              <a:t>das </a:t>
            </a:r>
            <a:r>
              <a:rPr lang="de-DE" i="1" dirty="0"/>
              <a:t>anzuwendende Recht verkannt wurde,</a:t>
            </a:r>
          </a:p>
          <a:p>
            <a:pPr lvl="1"/>
            <a:r>
              <a:rPr lang="de-DE" i="1" dirty="0"/>
              <a:t>4.  </a:t>
            </a:r>
            <a:r>
              <a:rPr lang="de-DE" i="1" dirty="0" smtClean="0"/>
              <a:t>sachfremde </a:t>
            </a:r>
            <a:r>
              <a:rPr lang="de-DE" i="1" dirty="0"/>
              <a:t>Erwägungen </a:t>
            </a:r>
            <a:r>
              <a:rPr lang="de-DE" i="1" dirty="0" smtClean="0"/>
              <a:t>vorliegen.</a:t>
            </a:r>
          </a:p>
          <a:p>
            <a:r>
              <a:rPr lang="de-DE" dirty="0" err="1" smtClean="0"/>
              <a:t>What</a:t>
            </a:r>
            <a:r>
              <a:rPr lang="de-DE" dirty="0" smtClean="0"/>
              <a:t> do </a:t>
            </a:r>
            <a:r>
              <a:rPr lang="de-DE" dirty="0" err="1" smtClean="0"/>
              <a:t>you</a:t>
            </a:r>
            <a:r>
              <a:rPr lang="de-DE" dirty="0" smtClean="0"/>
              <a:t> </a:t>
            </a:r>
            <a:r>
              <a:rPr lang="de-DE" dirty="0" err="1" smtClean="0"/>
              <a:t>think</a:t>
            </a:r>
            <a:r>
              <a:rPr lang="de-DE" dirty="0" smtClean="0"/>
              <a:t> </a:t>
            </a:r>
            <a:r>
              <a:rPr lang="de-DE" dirty="0" err="1" smtClean="0"/>
              <a:t>of</a:t>
            </a:r>
            <a:r>
              <a:rPr lang="de-DE" dirty="0" smtClean="0"/>
              <a:t> </a:t>
            </a:r>
            <a:r>
              <a:rPr lang="de-DE" dirty="0" err="1" smtClean="0"/>
              <a:t>this</a:t>
            </a:r>
            <a:r>
              <a:rPr lang="de-DE" dirty="0" smtClean="0"/>
              <a:t>?</a:t>
            </a:r>
            <a:endParaRPr lang="nl-NL" dirty="0"/>
          </a:p>
        </p:txBody>
      </p:sp>
    </p:spTree>
    <p:extLst>
      <p:ext uri="{BB962C8B-B14F-4D97-AF65-F5344CB8AC3E}">
        <p14:creationId xmlns:p14="http://schemas.microsoft.com/office/powerpoint/2010/main" val="248464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Varia (1)</a:t>
            </a:r>
            <a:endParaRPr lang="nl-NL" dirty="0"/>
          </a:p>
        </p:txBody>
      </p:sp>
      <p:sp>
        <p:nvSpPr>
          <p:cNvPr id="3" name="Text Placeholder 2"/>
          <p:cNvSpPr>
            <a:spLocks noGrp="1"/>
          </p:cNvSpPr>
          <p:nvPr>
            <p:ph type="body" idx="1"/>
          </p:nvPr>
        </p:nvSpPr>
        <p:spPr/>
        <p:txBody>
          <a:bodyPr/>
          <a:lstStyle/>
          <a:p>
            <a:r>
              <a:rPr lang="nl-NL" dirty="0" smtClean="0"/>
              <a:t>Availability </a:t>
            </a:r>
            <a:r>
              <a:rPr lang="nl-NL" dirty="0"/>
              <a:t>at </a:t>
            </a:r>
            <a:r>
              <a:rPr lang="nl-NL" dirty="0" err="1"/>
              <a:t>national</a:t>
            </a:r>
            <a:r>
              <a:rPr lang="nl-NL" dirty="0"/>
              <a:t> </a:t>
            </a:r>
            <a:r>
              <a:rPr lang="nl-NL" dirty="0" err="1"/>
              <a:t>law</a:t>
            </a:r>
            <a:r>
              <a:rPr lang="nl-NL" dirty="0"/>
              <a:t> </a:t>
            </a:r>
            <a:r>
              <a:rPr lang="nl-NL" dirty="0" err="1"/>
              <a:t>for</a:t>
            </a:r>
            <a:r>
              <a:rPr lang="nl-NL" dirty="0"/>
              <a:t> interim </a:t>
            </a:r>
            <a:r>
              <a:rPr lang="nl-NL" dirty="0" err="1"/>
              <a:t>relief</a:t>
            </a:r>
            <a:r>
              <a:rPr lang="nl-NL" dirty="0"/>
              <a:t> </a:t>
            </a:r>
            <a:r>
              <a:rPr lang="nl-NL" dirty="0" err="1"/>
              <a:t>measures</a:t>
            </a:r>
            <a:endParaRPr lang="nl-NL" dirty="0"/>
          </a:p>
          <a:p>
            <a:pPr lvl="1"/>
            <a:r>
              <a:rPr lang="nl-NL" sz="1600" dirty="0"/>
              <a:t>Case C-416/10 </a:t>
            </a:r>
            <a:r>
              <a:rPr lang="nl-NL" sz="1600" i="1" dirty="0" err="1"/>
              <a:t>Križan</a:t>
            </a:r>
            <a:r>
              <a:rPr lang="nl-NL" sz="1600" dirty="0"/>
              <a:t>; members of the public </a:t>
            </a:r>
            <a:r>
              <a:rPr lang="nl-NL" sz="1600" dirty="0" err="1"/>
              <a:t>concerned</a:t>
            </a:r>
            <a:r>
              <a:rPr lang="nl-NL" sz="1600" dirty="0"/>
              <a:t> must </a:t>
            </a:r>
            <a:r>
              <a:rPr lang="nl-NL" sz="1600" dirty="0" err="1"/>
              <a:t>be</a:t>
            </a:r>
            <a:r>
              <a:rPr lang="nl-NL" sz="1600" dirty="0"/>
              <a:t> </a:t>
            </a:r>
            <a:r>
              <a:rPr lang="nl-NL" sz="1600" dirty="0" err="1"/>
              <a:t>able</a:t>
            </a:r>
            <a:r>
              <a:rPr lang="nl-NL" sz="1600" dirty="0"/>
              <a:t>, in the context of the action </a:t>
            </a:r>
            <a:r>
              <a:rPr lang="nl-NL" sz="1600" dirty="0" err="1"/>
              <a:t>provided</a:t>
            </a:r>
            <a:r>
              <a:rPr lang="nl-NL" sz="1600" dirty="0"/>
              <a:t> </a:t>
            </a:r>
            <a:r>
              <a:rPr lang="nl-NL" sz="1600" dirty="0" err="1"/>
              <a:t>for</a:t>
            </a:r>
            <a:r>
              <a:rPr lang="nl-NL" sz="1600" dirty="0"/>
              <a:t> </a:t>
            </a:r>
            <a:r>
              <a:rPr lang="nl-NL" sz="1600" dirty="0" err="1"/>
              <a:t>by</a:t>
            </a:r>
            <a:r>
              <a:rPr lang="nl-NL" sz="1600" dirty="0"/>
              <a:t> </a:t>
            </a:r>
            <a:r>
              <a:rPr lang="nl-NL" sz="1600" dirty="0" err="1"/>
              <a:t>that</a:t>
            </a:r>
            <a:r>
              <a:rPr lang="nl-NL" sz="1600" dirty="0"/>
              <a:t> </a:t>
            </a:r>
            <a:r>
              <a:rPr lang="nl-NL" sz="1600" dirty="0" err="1"/>
              <a:t>provision</a:t>
            </a:r>
            <a:r>
              <a:rPr lang="nl-NL" sz="1600" dirty="0"/>
              <a:t>, </a:t>
            </a:r>
            <a:r>
              <a:rPr lang="nl-NL" sz="1600" dirty="0" err="1"/>
              <a:t>to</a:t>
            </a:r>
            <a:r>
              <a:rPr lang="nl-NL" sz="1600" dirty="0"/>
              <a:t> </a:t>
            </a:r>
            <a:r>
              <a:rPr lang="nl-NL" sz="1600" dirty="0" err="1"/>
              <a:t>ask</a:t>
            </a:r>
            <a:r>
              <a:rPr lang="nl-NL" sz="1600" dirty="0"/>
              <a:t> the court or competent independent </a:t>
            </a:r>
            <a:r>
              <a:rPr lang="nl-NL" sz="1600" dirty="0" err="1"/>
              <a:t>and</a:t>
            </a:r>
            <a:r>
              <a:rPr lang="nl-NL" sz="1600" dirty="0"/>
              <a:t> </a:t>
            </a:r>
            <a:r>
              <a:rPr lang="nl-NL" sz="1600" dirty="0" err="1"/>
              <a:t>impartial</a:t>
            </a:r>
            <a:r>
              <a:rPr lang="nl-NL" sz="1600" dirty="0"/>
              <a:t> body </a:t>
            </a:r>
            <a:r>
              <a:rPr lang="nl-NL" sz="1600" dirty="0" err="1"/>
              <a:t>established</a:t>
            </a:r>
            <a:r>
              <a:rPr lang="nl-NL" sz="1600" dirty="0"/>
              <a:t> </a:t>
            </a:r>
            <a:r>
              <a:rPr lang="nl-NL" sz="1600" dirty="0" err="1"/>
              <a:t>by</a:t>
            </a:r>
            <a:r>
              <a:rPr lang="nl-NL" sz="1600" dirty="0"/>
              <a:t> </a:t>
            </a:r>
            <a:r>
              <a:rPr lang="nl-NL" sz="1600" dirty="0" err="1"/>
              <a:t>law</a:t>
            </a:r>
            <a:r>
              <a:rPr lang="nl-NL" sz="1600" dirty="0"/>
              <a:t> </a:t>
            </a:r>
            <a:r>
              <a:rPr lang="nl-NL" sz="1600" dirty="0" err="1"/>
              <a:t>to</a:t>
            </a:r>
            <a:r>
              <a:rPr lang="nl-NL" sz="1600" dirty="0"/>
              <a:t> order interim </a:t>
            </a:r>
            <a:r>
              <a:rPr lang="nl-NL" sz="1600" dirty="0" err="1"/>
              <a:t>measures</a:t>
            </a:r>
            <a:r>
              <a:rPr lang="nl-NL" sz="1600" dirty="0"/>
              <a:t> </a:t>
            </a:r>
            <a:r>
              <a:rPr lang="nl-NL" sz="1600" dirty="0" err="1"/>
              <a:t>such</a:t>
            </a:r>
            <a:r>
              <a:rPr lang="nl-NL" sz="1600" dirty="0"/>
              <a:t> as </a:t>
            </a:r>
            <a:r>
              <a:rPr lang="nl-NL" sz="1600" dirty="0" err="1"/>
              <a:t>temporarily</a:t>
            </a:r>
            <a:r>
              <a:rPr lang="nl-NL" sz="1600" dirty="0"/>
              <a:t> </a:t>
            </a:r>
            <a:r>
              <a:rPr lang="nl-NL" sz="1600" dirty="0" err="1"/>
              <a:t>to</a:t>
            </a:r>
            <a:r>
              <a:rPr lang="nl-NL" sz="1600" dirty="0"/>
              <a:t> </a:t>
            </a:r>
            <a:r>
              <a:rPr lang="nl-NL" sz="1600" dirty="0" err="1"/>
              <a:t>suspend</a:t>
            </a:r>
            <a:r>
              <a:rPr lang="nl-NL" sz="1600" dirty="0"/>
              <a:t> the </a:t>
            </a:r>
            <a:r>
              <a:rPr lang="nl-NL" sz="1600" dirty="0" err="1"/>
              <a:t>application</a:t>
            </a:r>
            <a:r>
              <a:rPr lang="nl-NL" sz="1600" dirty="0"/>
              <a:t> of a permit, </a:t>
            </a:r>
            <a:r>
              <a:rPr lang="nl-NL" sz="1600" dirty="0" err="1"/>
              <a:t>within</a:t>
            </a:r>
            <a:r>
              <a:rPr lang="nl-NL" sz="1600" dirty="0"/>
              <a:t> the </a:t>
            </a:r>
            <a:r>
              <a:rPr lang="nl-NL" sz="1600" dirty="0" err="1"/>
              <a:t>meaning</a:t>
            </a:r>
            <a:r>
              <a:rPr lang="nl-NL" sz="1600" dirty="0"/>
              <a:t> of </a:t>
            </a:r>
            <a:r>
              <a:rPr lang="nl-NL" sz="1600" dirty="0" err="1"/>
              <a:t>Article</a:t>
            </a:r>
            <a:r>
              <a:rPr lang="nl-NL" sz="1600" dirty="0"/>
              <a:t> 4 of </a:t>
            </a:r>
            <a:r>
              <a:rPr lang="nl-NL" sz="1600" dirty="0" err="1"/>
              <a:t>that</a:t>
            </a:r>
            <a:r>
              <a:rPr lang="nl-NL" sz="1600" dirty="0"/>
              <a:t> </a:t>
            </a:r>
            <a:r>
              <a:rPr lang="nl-NL" sz="1600" dirty="0" err="1"/>
              <a:t>directive</a:t>
            </a:r>
            <a:r>
              <a:rPr lang="nl-NL" sz="1600" dirty="0"/>
              <a:t>, </a:t>
            </a:r>
            <a:r>
              <a:rPr lang="nl-NL" sz="1600" dirty="0" err="1"/>
              <a:t>pending</a:t>
            </a:r>
            <a:r>
              <a:rPr lang="nl-NL" sz="1600" dirty="0"/>
              <a:t> the </a:t>
            </a:r>
            <a:r>
              <a:rPr lang="nl-NL" sz="1600" dirty="0" err="1"/>
              <a:t>final</a:t>
            </a:r>
            <a:r>
              <a:rPr lang="nl-NL" sz="1600" dirty="0"/>
              <a:t> </a:t>
            </a:r>
            <a:r>
              <a:rPr lang="nl-NL" sz="1600" dirty="0" err="1"/>
              <a:t>decision</a:t>
            </a:r>
            <a:endParaRPr lang="nl-NL" sz="1600" i="1" dirty="0"/>
          </a:p>
          <a:p>
            <a:pPr lvl="1"/>
            <a:r>
              <a:rPr lang="nl-NL" sz="1600" dirty="0" err="1"/>
              <a:t>pending</a:t>
            </a:r>
            <a:r>
              <a:rPr lang="nl-NL" sz="1600" dirty="0"/>
              <a:t> case </a:t>
            </a:r>
            <a:r>
              <a:rPr lang="nl-NL" sz="1600" dirty="0" err="1"/>
              <a:t>Case</a:t>
            </a:r>
            <a:r>
              <a:rPr lang="nl-NL" sz="1600" dirty="0"/>
              <a:t> C‑530/11, </a:t>
            </a:r>
            <a:r>
              <a:rPr lang="nl-NL" sz="1600" i="1" dirty="0" err="1"/>
              <a:t>Commission</a:t>
            </a:r>
            <a:r>
              <a:rPr lang="nl-NL" sz="1600" i="1" dirty="0"/>
              <a:t> v. </a:t>
            </a:r>
            <a:r>
              <a:rPr lang="nl-NL" sz="1600" i="1" dirty="0" smtClean="0"/>
              <a:t>UK</a:t>
            </a:r>
          </a:p>
          <a:p>
            <a:r>
              <a:rPr lang="nl-NL" dirty="0" err="1" smtClean="0"/>
              <a:t>Preclusion</a:t>
            </a:r>
            <a:r>
              <a:rPr lang="nl-NL" dirty="0" smtClean="0"/>
              <a:t>/</a:t>
            </a:r>
            <a:r>
              <a:rPr lang="nl-NL" i="1" dirty="0" err="1" smtClean="0"/>
              <a:t>Präklusion</a:t>
            </a:r>
            <a:r>
              <a:rPr lang="nl-NL" i="1" dirty="0" smtClean="0"/>
              <a:t>?</a:t>
            </a:r>
          </a:p>
          <a:p>
            <a:endParaRPr lang="nl-NL" dirty="0"/>
          </a:p>
        </p:txBody>
      </p:sp>
    </p:spTree>
    <p:extLst>
      <p:ext uri="{BB962C8B-B14F-4D97-AF65-F5344CB8AC3E}">
        <p14:creationId xmlns:p14="http://schemas.microsoft.com/office/powerpoint/2010/main" val="941946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Varia (2)</a:t>
            </a:r>
            <a:endParaRPr lang="nl-NL" dirty="0"/>
          </a:p>
        </p:txBody>
      </p:sp>
      <p:sp>
        <p:nvSpPr>
          <p:cNvPr id="3" name="Text Placeholder 2"/>
          <p:cNvSpPr>
            <a:spLocks noGrp="1"/>
          </p:cNvSpPr>
          <p:nvPr>
            <p:ph type="body" idx="1"/>
          </p:nvPr>
        </p:nvSpPr>
        <p:spPr/>
        <p:txBody>
          <a:bodyPr/>
          <a:lstStyle/>
          <a:p>
            <a:r>
              <a:rPr lang="nl-NL" dirty="0" err="1"/>
              <a:t>Costs</a:t>
            </a:r>
            <a:r>
              <a:rPr lang="nl-NL" dirty="0"/>
              <a:t> of </a:t>
            </a:r>
            <a:r>
              <a:rPr lang="nl-NL" dirty="0" err="1"/>
              <a:t>litigation</a:t>
            </a:r>
            <a:r>
              <a:rPr lang="nl-NL" dirty="0"/>
              <a:t> (‘</a:t>
            </a:r>
            <a:r>
              <a:rPr lang="nl-NL" dirty="0" err="1"/>
              <a:t>not</a:t>
            </a:r>
            <a:r>
              <a:rPr lang="nl-NL" dirty="0"/>
              <a:t> </a:t>
            </a:r>
            <a:r>
              <a:rPr lang="nl-NL" dirty="0" err="1"/>
              <a:t>prohibitively</a:t>
            </a:r>
            <a:r>
              <a:rPr lang="nl-NL" dirty="0"/>
              <a:t> </a:t>
            </a:r>
            <a:r>
              <a:rPr lang="nl-NL" dirty="0" err="1"/>
              <a:t>expensive</a:t>
            </a:r>
            <a:r>
              <a:rPr lang="nl-NL" dirty="0"/>
              <a:t>’)</a:t>
            </a:r>
          </a:p>
          <a:p>
            <a:pPr lvl="1"/>
            <a:r>
              <a:rPr lang="nl-NL" sz="1600" i="1" dirty="0"/>
              <a:t>Edwards</a:t>
            </a:r>
            <a:r>
              <a:rPr lang="nl-NL" sz="1600" dirty="0"/>
              <a:t> case, C-260/11</a:t>
            </a:r>
          </a:p>
          <a:p>
            <a:pPr lvl="1"/>
            <a:r>
              <a:rPr lang="en-US" sz="1600" dirty="0"/>
              <a:t> people should not be prevented from pursuing a claim by reason of the financial burden which might arise as a result</a:t>
            </a:r>
          </a:p>
          <a:p>
            <a:pPr lvl="1"/>
            <a:r>
              <a:rPr lang="en-US" sz="1600" dirty="0"/>
              <a:t>the court should not exclusively look at the estimated financial resources of an “average” claimant, as this may have little connection with the situation of the person concerned. Nor must one look solely at the claimant’s financial </a:t>
            </a:r>
            <a:r>
              <a:rPr lang="en-US" sz="1600" dirty="0" smtClean="0"/>
              <a:t>situation</a:t>
            </a:r>
            <a:endParaRPr lang="nl-NL" sz="1600" dirty="0" smtClean="0"/>
          </a:p>
          <a:p>
            <a:pPr lvl="1"/>
            <a:r>
              <a:rPr lang="en-US" sz="1600" dirty="0" smtClean="0"/>
              <a:t>the court may </a:t>
            </a:r>
            <a:r>
              <a:rPr lang="en-US" sz="1600" dirty="0"/>
              <a:t>also take into account the situation of the parties concerned, whether the claimant has a reasonable prospect of success, the importance of what is at stake for the claimant and for the protection of the environment, the complexity of the relevant law and procedure, the potentially frivolous nature of the claim at its various stages, and the existence of a national legal aid scheme or a costs protection regime.</a:t>
            </a:r>
            <a:endParaRPr lang="nl-NL" sz="1600" dirty="0"/>
          </a:p>
        </p:txBody>
      </p:sp>
    </p:spTree>
    <p:extLst>
      <p:ext uri="{BB962C8B-B14F-4D97-AF65-F5344CB8AC3E}">
        <p14:creationId xmlns:p14="http://schemas.microsoft.com/office/powerpoint/2010/main" val="3259205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things go wrong…..</a:t>
            </a:r>
            <a:endParaRPr lang="en-US" dirty="0"/>
          </a:p>
        </p:txBody>
      </p:sp>
      <p:sp>
        <p:nvSpPr>
          <p:cNvPr id="3" name="Content Placeholder 2"/>
          <p:cNvSpPr>
            <a:spLocks noGrp="1"/>
          </p:cNvSpPr>
          <p:nvPr>
            <p:ph idx="1"/>
          </p:nvPr>
        </p:nvSpPr>
        <p:spPr>
          <a:xfrm>
            <a:off x="857224" y="2643182"/>
            <a:ext cx="7623175" cy="2947998"/>
          </a:xfrm>
        </p:spPr>
        <p:txBody>
          <a:bodyPr/>
          <a:lstStyle/>
          <a:p>
            <a:r>
              <a:rPr lang="de-DE" dirty="0" err="1" smtClean="0"/>
              <a:t>Consistent</a:t>
            </a:r>
            <a:r>
              <a:rPr lang="de-DE" dirty="0" smtClean="0"/>
              <a:t> Interpretation</a:t>
            </a:r>
          </a:p>
          <a:p>
            <a:r>
              <a:rPr lang="de-DE" dirty="0" err="1" smtClean="0"/>
              <a:t>Direct</a:t>
            </a:r>
            <a:r>
              <a:rPr lang="de-DE" dirty="0" smtClean="0"/>
              <a:t> </a:t>
            </a:r>
            <a:r>
              <a:rPr lang="de-DE" dirty="0" err="1" smtClean="0"/>
              <a:t>effect</a:t>
            </a:r>
            <a:endParaRPr lang="de-DE" dirty="0" smtClean="0"/>
          </a:p>
          <a:p>
            <a:r>
              <a:rPr lang="de-DE" dirty="0" smtClean="0"/>
              <a:t>State </a:t>
            </a:r>
            <a:r>
              <a:rPr lang="de-DE" dirty="0" err="1" smtClean="0"/>
              <a:t>liability</a:t>
            </a:r>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Consistent Interpretation</a:t>
            </a:r>
            <a:endParaRPr lang="en-US" dirty="0"/>
          </a:p>
        </p:txBody>
      </p:sp>
      <p:sp>
        <p:nvSpPr>
          <p:cNvPr id="3" name="Content Placeholder 2"/>
          <p:cNvSpPr>
            <a:spLocks noGrp="1"/>
          </p:cNvSpPr>
          <p:nvPr>
            <p:ph idx="1"/>
          </p:nvPr>
        </p:nvSpPr>
        <p:spPr>
          <a:xfrm>
            <a:off x="785786" y="2000240"/>
            <a:ext cx="7623175" cy="4741128"/>
          </a:xfrm>
        </p:spPr>
        <p:txBody>
          <a:bodyPr/>
          <a:lstStyle/>
          <a:p>
            <a:r>
              <a:rPr lang="de-DE" sz="1600" dirty="0" err="1" smtClean="0"/>
              <a:t>Ground</a:t>
            </a:r>
            <a:r>
              <a:rPr lang="de-DE" sz="1600" dirty="0" smtClean="0"/>
              <a:t> </a:t>
            </a:r>
            <a:r>
              <a:rPr lang="de-DE" sz="1600" dirty="0" err="1" smtClean="0"/>
              <a:t>rules</a:t>
            </a:r>
            <a:r>
              <a:rPr lang="de-DE" sz="1600" dirty="0" smtClean="0"/>
              <a:t>: </a:t>
            </a:r>
          </a:p>
          <a:p>
            <a:pPr lvl="1"/>
            <a:r>
              <a:rPr lang="en-US" sz="1400" i="1" dirty="0" err="1" smtClean="0"/>
              <a:t>Marleasing</a:t>
            </a:r>
            <a:r>
              <a:rPr lang="en-US" sz="1400" dirty="0" smtClean="0"/>
              <a:t>  </a:t>
            </a:r>
            <a:r>
              <a:rPr lang="en-US" sz="1400" dirty="0"/>
              <a:t>‘as far as possible</a:t>
            </a:r>
            <a:r>
              <a:rPr lang="en-US" sz="1400" dirty="0" smtClean="0"/>
              <a:t>’</a:t>
            </a:r>
          </a:p>
          <a:p>
            <a:pPr lvl="1"/>
            <a:r>
              <a:rPr lang="en-US" sz="1400" i="1" dirty="0" smtClean="0"/>
              <a:t>Pfeiffer</a:t>
            </a:r>
            <a:r>
              <a:rPr lang="en-US" sz="1400" dirty="0"/>
              <a:t>: all national </a:t>
            </a:r>
            <a:r>
              <a:rPr lang="en-US" sz="1400" dirty="0" smtClean="0"/>
              <a:t>law</a:t>
            </a:r>
          </a:p>
          <a:p>
            <a:pPr lvl="1"/>
            <a:r>
              <a:rPr lang="en-US" sz="1400" dirty="0"/>
              <a:t>No duty before expiration implementation deadline</a:t>
            </a:r>
          </a:p>
          <a:p>
            <a:pPr lvl="1"/>
            <a:r>
              <a:rPr lang="en-US" sz="1400" dirty="0"/>
              <a:t>However, </a:t>
            </a:r>
            <a:r>
              <a:rPr lang="en-US" sz="1400" dirty="0" smtClean="0"/>
              <a:t>‘CI-light’ </a:t>
            </a:r>
            <a:r>
              <a:rPr lang="en-US" sz="1400" dirty="0"/>
              <a:t>according to </a:t>
            </a:r>
            <a:r>
              <a:rPr lang="en-US" sz="1400" i="1" dirty="0" err="1"/>
              <a:t>Adeneler</a:t>
            </a:r>
            <a:r>
              <a:rPr lang="en-US" sz="1400" dirty="0"/>
              <a:t>: courts must refrain as far as possible from interpreting domestic law in a manner which might seriously compromise attainment of the objective pursued by that </a:t>
            </a:r>
            <a:r>
              <a:rPr lang="en-US" sz="1400" dirty="0" smtClean="0"/>
              <a:t>directive</a:t>
            </a:r>
          </a:p>
          <a:p>
            <a:pPr lvl="1"/>
            <a:r>
              <a:rPr lang="en-US" sz="1400" dirty="0"/>
              <a:t>Priority of consistent interpretation; First CI, then </a:t>
            </a:r>
            <a:r>
              <a:rPr lang="en-US" sz="1400" dirty="0" smtClean="0"/>
              <a:t>DE</a:t>
            </a:r>
          </a:p>
          <a:p>
            <a:r>
              <a:rPr lang="de-DE" dirty="0" smtClean="0"/>
              <a:t>Problems:</a:t>
            </a:r>
          </a:p>
          <a:p>
            <a:pPr lvl="1"/>
            <a:r>
              <a:rPr lang="en-US" dirty="0"/>
              <a:t>CI always concerns the application of national </a:t>
            </a:r>
            <a:r>
              <a:rPr lang="en-US" dirty="0" smtClean="0"/>
              <a:t>law; is there a ‘connecting point’? </a:t>
            </a:r>
          </a:p>
          <a:p>
            <a:pPr lvl="1"/>
            <a:r>
              <a:rPr lang="en-US" dirty="0"/>
              <a:t>Court is not a legislator or </a:t>
            </a:r>
            <a:r>
              <a:rPr lang="en-US" dirty="0" smtClean="0"/>
              <a:t>executive authority</a:t>
            </a:r>
            <a:r>
              <a:rPr lang="en-US" dirty="0"/>
              <a:t>: To do whatever lies </a:t>
            </a:r>
            <a:r>
              <a:rPr lang="en-US" i="1" dirty="0"/>
              <a:t>within their jurisdiction</a:t>
            </a:r>
          </a:p>
          <a:p>
            <a:pPr lvl="1"/>
            <a:r>
              <a:rPr lang="en-US" dirty="0"/>
              <a:t>No </a:t>
            </a:r>
            <a:r>
              <a:rPr lang="en-US" i="1" dirty="0"/>
              <a:t>contra </a:t>
            </a:r>
            <a:r>
              <a:rPr lang="en-US" i="1" dirty="0" err="1"/>
              <a:t>legem</a:t>
            </a:r>
            <a:r>
              <a:rPr lang="en-US" dirty="0"/>
              <a:t>; </a:t>
            </a:r>
            <a:r>
              <a:rPr lang="en-US" i="1" dirty="0" err="1" smtClean="0"/>
              <a:t>Pupino</a:t>
            </a:r>
            <a:r>
              <a:rPr lang="en-US" dirty="0"/>
              <a:t>; ‘A cow is not a horse</a:t>
            </a:r>
            <a:r>
              <a:rPr lang="en-US" dirty="0" smtClean="0"/>
              <a:t>’</a:t>
            </a:r>
            <a:endParaRPr lang="de-DE" dirty="0" smtClean="0"/>
          </a:p>
          <a:p>
            <a:r>
              <a:rPr lang="de-DE" sz="1600" dirty="0" smtClean="0"/>
              <a:t>Case Law CJEU: </a:t>
            </a:r>
            <a:r>
              <a:rPr lang="de-DE" sz="1600" i="1" dirty="0" err="1" smtClean="0"/>
              <a:t>Slovak</a:t>
            </a:r>
            <a:r>
              <a:rPr lang="de-DE" sz="1600" i="1" dirty="0" smtClean="0"/>
              <a:t> Brown </a:t>
            </a:r>
            <a:r>
              <a:rPr lang="de-DE" sz="1600" i="1" dirty="0" err="1" smtClean="0"/>
              <a:t>Bear</a:t>
            </a:r>
            <a:r>
              <a:rPr lang="de-DE" sz="1600" i="1" dirty="0" smtClean="0"/>
              <a:t> </a:t>
            </a:r>
            <a:r>
              <a:rPr lang="de-DE" sz="1600" dirty="0" err="1" smtClean="0"/>
              <a:t>case</a:t>
            </a:r>
            <a:endParaRPr lang="de-DE"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Example</a:t>
            </a:r>
            <a:r>
              <a:rPr lang="nl-NL" dirty="0" smtClean="0"/>
              <a:t>: Case Dutch Council of State</a:t>
            </a:r>
            <a:endParaRPr lang="nl-NL" dirty="0"/>
          </a:p>
        </p:txBody>
      </p:sp>
      <p:sp>
        <p:nvSpPr>
          <p:cNvPr id="3" name="Text Placeholder 2"/>
          <p:cNvSpPr>
            <a:spLocks noGrp="1"/>
          </p:cNvSpPr>
          <p:nvPr>
            <p:ph type="body" idx="1"/>
          </p:nvPr>
        </p:nvSpPr>
        <p:spPr/>
        <p:txBody>
          <a:bodyPr/>
          <a:lstStyle/>
          <a:p>
            <a:r>
              <a:rPr lang="nl-NL" dirty="0" smtClean="0"/>
              <a:t>Agricultural project in the Netherlands, </a:t>
            </a:r>
            <a:r>
              <a:rPr lang="nl-NL" dirty="0" err="1" smtClean="0"/>
              <a:t>with</a:t>
            </a:r>
            <a:r>
              <a:rPr lang="nl-NL" dirty="0" smtClean="0"/>
              <a:t> significant </a:t>
            </a:r>
            <a:r>
              <a:rPr lang="nl-NL" dirty="0" err="1" smtClean="0"/>
              <a:t>effects</a:t>
            </a:r>
            <a:r>
              <a:rPr lang="nl-NL" dirty="0" smtClean="0"/>
              <a:t> on </a:t>
            </a:r>
            <a:r>
              <a:rPr lang="nl-NL" dirty="0" err="1" smtClean="0"/>
              <a:t>German</a:t>
            </a:r>
            <a:r>
              <a:rPr lang="nl-NL" dirty="0" smtClean="0"/>
              <a:t> Natura-2000 site</a:t>
            </a:r>
          </a:p>
          <a:p>
            <a:r>
              <a:rPr lang="nl-NL" dirty="0" smtClean="0"/>
              <a:t>Habitats Directive in NL </a:t>
            </a:r>
            <a:r>
              <a:rPr lang="nl-NL" dirty="0" err="1" smtClean="0"/>
              <a:t>implemented</a:t>
            </a:r>
            <a:r>
              <a:rPr lang="nl-NL" dirty="0" smtClean="0"/>
              <a:t> via the Nature </a:t>
            </a:r>
            <a:r>
              <a:rPr lang="nl-NL" dirty="0" err="1" smtClean="0"/>
              <a:t>Conservation</a:t>
            </a:r>
            <a:r>
              <a:rPr lang="nl-NL" dirty="0" smtClean="0"/>
              <a:t> Act</a:t>
            </a:r>
          </a:p>
          <a:p>
            <a:r>
              <a:rPr lang="nl-NL" dirty="0" err="1" smtClean="0"/>
              <a:t>Problem</a:t>
            </a:r>
            <a:r>
              <a:rPr lang="nl-NL" dirty="0" smtClean="0"/>
              <a:t>: </a:t>
            </a:r>
            <a:r>
              <a:rPr lang="nl-NL" dirty="0" err="1" smtClean="0"/>
              <a:t>definition</a:t>
            </a:r>
            <a:r>
              <a:rPr lang="nl-NL" dirty="0" smtClean="0"/>
              <a:t> of Natura-2000 site is </a:t>
            </a:r>
            <a:r>
              <a:rPr lang="nl-NL" b="1" i="1" dirty="0" err="1" smtClean="0"/>
              <a:t>explicitly</a:t>
            </a:r>
            <a:r>
              <a:rPr lang="nl-NL" dirty="0" smtClean="0"/>
              <a:t> </a:t>
            </a:r>
            <a:r>
              <a:rPr lang="nl-NL" dirty="0" err="1" smtClean="0"/>
              <a:t>restricted</a:t>
            </a:r>
            <a:r>
              <a:rPr lang="nl-NL" dirty="0" smtClean="0"/>
              <a:t> </a:t>
            </a:r>
            <a:r>
              <a:rPr lang="nl-NL" dirty="0" err="1" smtClean="0"/>
              <a:t>to</a:t>
            </a:r>
            <a:r>
              <a:rPr lang="nl-NL" dirty="0" smtClean="0"/>
              <a:t> “Dutch” sites </a:t>
            </a:r>
            <a:r>
              <a:rPr lang="nl-NL" dirty="0" err="1" smtClean="0"/>
              <a:t>only</a:t>
            </a:r>
            <a:r>
              <a:rPr lang="nl-NL" dirty="0" smtClean="0"/>
              <a:t> (</a:t>
            </a:r>
            <a:r>
              <a:rPr lang="nl-NL" dirty="0" err="1" smtClean="0"/>
              <a:t>legislative</a:t>
            </a:r>
            <a:r>
              <a:rPr lang="nl-NL" dirty="0" smtClean="0"/>
              <a:t> </a:t>
            </a:r>
            <a:r>
              <a:rPr lang="nl-NL" dirty="0" err="1" smtClean="0"/>
              <a:t>amendment</a:t>
            </a:r>
            <a:r>
              <a:rPr lang="nl-NL" dirty="0" smtClean="0"/>
              <a:t> is </a:t>
            </a:r>
            <a:r>
              <a:rPr lang="nl-NL" dirty="0" err="1" smtClean="0"/>
              <a:t>pending</a:t>
            </a:r>
            <a:r>
              <a:rPr lang="nl-NL" dirty="0" smtClean="0"/>
              <a:t>)</a:t>
            </a:r>
          </a:p>
          <a:p>
            <a:r>
              <a:rPr lang="nl-NL" dirty="0" err="1" smtClean="0"/>
              <a:t>What</a:t>
            </a:r>
            <a:r>
              <a:rPr lang="nl-NL" dirty="0" smtClean="0"/>
              <a:t> </a:t>
            </a:r>
            <a:r>
              <a:rPr lang="nl-NL" dirty="0" err="1" smtClean="0"/>
              <a:t>if</a:t>
            </a:r>
            <a:r>
              <a:rPr lang="nl-NL" dirty="0" smtClean="0"/>
              <a:t> the </a:t>
            </a:r>
            <a:r>
              <a:rPr lang="nl-NL" dirty="0" err="1" smtClean="0"/>
              <a:t>restriction</a:t>
            </a:r>
            <a:r>
              <a:rPr lang="nl-NL" dirty="0" smtClean="0"/>
              <a:t> is more </a:t>
            </a:r>
            <a:r>
              <a:rPr lang="nl-NL" dirty="0" err="1" smtClean="0"/>
              <a:t>implicit</a:t>
            </a:r>
            <a:r>
              <a:rPr lang="nl-NL" dirty="0"/>
              <a:t>?</a:t>
            </a:r>
            <a:endParaRPr lang="nl-NL" dirty="0" smtClean="0"/>
          </a:p>
          <a:p>
            <a:r>
              <a:rPr lang="nl-NL" dirty="0" smtClean="0"/>
              <a:t>Route 1: Consistent </a:t>
            </a:r>
            <a:r>
              <a:rPr lang="nl-NL" dirty="0" err="1" smtClean="0"/>
              <a:t>interpretation</a:t>
            </a:r>
            <a:r>
              <a:rPr lang="nl-NL" dirty="0" smtClean="0"/>
              <a:t> of NCA (</a:t>
            </a:r>
            <a:r>
              <a:rPr lang="nl-NL" i="1" dirty="0" smtClean="0"/>
              <a:t>contra </a:t>
            </a:r>
            <a:r>
              <a:rPr lang="nl-NL" i="1" dirty="0" err="1" smtClean="0"/>
              <a:t>legem</a:t>
            </a:r>
            <a:r>
              <a:rPr lang="nl-NL" dirty="0" smtClean="0"/>
              <a:t>?)</a:t>
            </a:r>
          </a:p>
          <a:p>
            <a:r>
              <a:rPr lang="nl-NL" dirty="0" smtClean="0"/>
              <a:t>Route 2: Consistent </a:t>
            </a:r>
            <a:r>
              <a:rPr lang="nl-NL" dirty="0" err="1" smtClean="0"/>
              <a:t>interpretation</a:t>
            </a:r>
            <a:r>
              <a:rPr lang="nl-NL" dirty="0" smtClean="0"/>
              <a:t> of Dutch </a:t>
            </a:r>
            <a:r>
              <a:rPr lang="nl-NL" dirty="0" err="1" smtClean="0"/>
              <a:t>Environmental</a:t>
            </a:r>
            <a:r>
              <a:rPr lang="nl-NL" dirty="0" smtClean="0"/>
              <a:t> Management Act (but </a:t>
            </a:r>
            <a:r>
              <a:rPr lang="nl-NL" dirty="0" err="1" smtClean="0"/>
              <a:t>what</a:t>
            </a:r>
            <a:r>
              <a:rPr lang="nl-NL" dirty="0" smtClean="0"/>
              <a:t> </a:t>
            </a:r>
            <a:r>
              <a:rPr lang="nl-NL" dirty="0" err="1" smtClean="0"/>
              <a:t>if</a:t>
            </a:r>
            <a:r>
              <a:rPr lang="nl-NL" dirty="0" smtClean="0"/>
              <a:t> </a:t>
            </a:r>
            <a:r>
              <a:rPr lang="nl-NL" dirty="0" err="1" smtClean="0"/>
              <a:t>it</a:t>
            </a:r>
            <a:r>
              <a:rPr lang="nl-NL" dirty="0" smtClean="0"/>
              <a:t> concerns </a:t>
            </a:r>
            <a:r>
              <a:rPr lang="nl-NL" dirty="0" err="1" smtClean="0"/>
              <a:t>an</a:t>
            </a:r>
            <a:r>
              <a:rPr lang="nl-NL" dirty="0" smtClean="0"/>
              <a:t> </a:t>
            </a:r>
            <a:r>
              <a:rPr lang="nl-NL" dirty="0" err="1" smtClean="0"/>
              <a:t>activity</a:t>
            </a:r>
            <a:r>
              <a:rPr lang="nl-NL" dirty="0" smtClean="0"/>
              <a:t> </a:t>
            </a:r>
            <a:r>
              <a:rPr lang="nl-NL" dirty="0" err="1" smtClean="0"/>
              <a:t>for</a:t>
            </a:r>
            <a:r>
              <a:rPr lang="nl-NL" dirty="0" smtClean="0"/>
              <a:t> </a:t>
            </a:r>
            <a:r>
              <a:rPr lang="nl-NL" dirty="0" err="1" smtClean="0"/>
              <a:t>which</a:t>
            </a:r>
            <a:r>
              <a:rPr lang="nl-NL" dirty="0" smtClean="0"/>
              <a:t> no “</a:t>
            </a:r>
            <a:r>
              <a:rPr lang="nl-NL" dirty="0" err="1" smtClean="0"/>
              <a:t>environmental</a:t>
            </a:r>
            <a:r>
              <a:rPr lang="nl-NL" dirty="0" smtClean="0"/>
              <a:t> permit” is </a:t>
            </a:r>
            <a:r>
              <a:rPr lang="nl-NL" dirty="0" err="1" smtClean="0"/>
              <a:t>required</a:t>
            </a:r>
            <a:r>
              <a:rPr lang="nl-NL" dirty="0" smtClean="0"/>
              <a:t>?)</a:t>
            </a:r>
          </a:p>
        </p:txBody>
      </p:sp>
    </p:spTree>
    <p:extLst>
      <p:ext uri="{BB962C8B-B14F-4D97-AF65-F5344CB8AC3E}">
        <p14:creationId xmlns:p14="http://schemas.microsoft.com/office/powerpoint/2010/main" val="1413046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Direct</a:t>
            </a:r>
            <a:r>
              <a:rPr lang="de-DE" dirty="0" smtClean="0"/>
              <a:t> </a:t>
            </a:r>
            <a:r>
              <a:rPr lang="de-DE" dirty="0" err="1" smtClean="0"/>
              <a:t>Effect</a:t>
            </a:r>
            <a:endParaRPr lang="de-DE" dirty="0"/>
          </a:p>
        </p:txBody>
      </p:sp>
      <p:sp>
        <p:nvSpPr>
          <p:cNvPr id="3" name="Content Placeholder 2"/>
          <p:cNvSpPr>
            <a:spLocks noGrp="1"/>
          </p:cNvSpPr>
          <p:nvPr>
            <p:ph idx="1"/>
          </p:nvPr>
        </p:nvSpPr>
        <p:spPr>
          <a:xfrm>
            <a:off x="857224" y="2285992"/>
            <a:ext cx="7623175" cy="4455376"/>
          </a:xfrm>
        </p:spPr>
        <p:txBody>
          <a:bodyPr/>
          <a:lstStyle/>
          <a:p>
            <a:r>
              <a:rPr lang="de-DE" dirty="0" err="1" smtClean="0"/>
              <a:t>Ground</a:t>
            </a:r>
            <a:r>
              <a:rPr lang="de-DE" dirty="0" smtClean="0"/>
              <a:t> </a:t>
            </a:r>
            <a:r>
              <a:rPr lang="de-DE" dirty="0" err="1" smtClean="0"/>
              <a:t>rules</a:t>
            </a:r>
            <a:r>
              <a:rPr lang="de-DE" dirty="0" smtClean="0"/>
              <a:t>:</a:t>
            </a:r>
          </a:p>
          <a:p>
            <a:pPr lvl="1"/>
            <a:r>
              <a:rPr lang="en-US" dirty="0" smtClean="0"/>
              <a:t>To </a:t>
            </a:r>
            <a:r>
              <a:rPr lang="en-US" dirty="0"/>
              <a:t>rely on European law before a national </a:t>
            </a:r>
            <a:r>
              <a:rPr lang="en-US" dirty="0" smtClean="0"/>
              <a:t>court</a:t>
            </a:r>
          </a:p>
          <a:p>
            <a:pPr lvl="1"/>
            <a:r>
              <a:rPr lang="en-US" dirty="0" smtClean="0"/>
              <a:t>‘unconditional </a:t>
            </a:r>
            <a:r>
              <a:rPr lang="en-US" dirty="0"/>
              <a:t>and sufficiently </a:t>
            </a:r>
            <a:r>
              <a:rPr lang="en-US" dirty="0" smtClean="0"/>
              <a:t>precise’</a:t>
            </a:r>
            <a:endParaRPr lang="en-US" dirty="0"/>
          </a:p>
          <a:p>
            <a:pPr lvl="1"/>
            <a:r>
              <a:rPr lang="en-US" dirty="0"/>
              <a:t>Vertical direct effect: a citizen relying on Community law </a:t>
            </a:r>
            <a:r>
              <a:rPr lang="en-US" dirty="0" err="1"/>
              <a:t>vis</a:t>
            </a:r>
            <a:r>
              <a:rPr lang="en-US" dirty="0"/>
              <a:t> a </a:t>
            </a:r>
            <a:r>
              <a:rPr lang="en-US" dirty="0" err="1"/>
              <a:t>vis</a:t>
            </a:r>
            <a:r>
              <a:rPr lang="en-US" dirty="0"/>
              <a:t> public authorities (central, regional, local etc</a:t>
            </a:r>
            <a:r>
              <a:rPr lang="en-US" dirty="0" smtClean="0"/>
              <a:t>.)</a:t>
            </a:r>
          </a:p>
          <a:p>
            <a:pPr lvl="1"/>
            <a:r>
              <a:rPr lang="en-US" dirty="0"/>
              <a:t>Duty for courts and public authorities alike; </a:t>
            </a:r>
            <a:r>
              <a:rPr lang="en-US" i="1" dirty="0" smtClean="0"/>
              <a:t>Costanzo</a:t>
            </a:r>
            <a:r>
              <a:rPr lang="en-US" dirty="0" smtClean="0"/>
              <a:t> obligation</a:t>
            </a:r>
          </a:p>
          <a:p>
            <a:pPr lvl="1"/>
            <a:r>
              <a:rPr lang="en-US" dirty="0"/>
              <a:t>Consequences: national law to set </a:t>
            </a:r>
            <a:r>
              <a:rPr lang="en-US" dirty="0" smtClean="0"/>
              <a:t>aside; cannot </a:t>
            </a:r>
            <a:r>
              <a:rPr lang="en-US" dirty="0"/>
              <a:t>be applied against </a:t>
            </a:r>
            <a:r>
              <a:rPr lang="en-US" dirty="0" smtClean="0"/>
              <a:t>individuals</a:t>
            </a:r>
            <a:endParaRPr lang="de-DE" dirty="0" smtClean="0"/>
          </a:p>
          <a:p>
            <a:r>
              <a:rPr lang="de-DE" dirty="0" smtClean="0"/>
              <a:t>Problems:</a:t>
            </a:r>
          </a:p>
          <a:p>
            <a:pPr lvl="1"/>
            <a:r>
              <a:rPr lang="de-DE" dirty="0" err="1" smtClean="0"/>
              <a:t>Discretion</a:t>
            </a:r>
            <a:r>
              <a:rPr lang="de-DE" dirty="0" smtClean="0"/>
              <a:t>; </a:t>
            </a:r>
            <a:r>
              <a:rPr lang="de-DE" i="1" dirty="0" err="1" smtClean="0"/>
              <a:t>Waddenzee</a:t>
            </a:r>
            <a:r>
              <a:rPr lang="de-DE" dirty="0" smtClean="0"/>
              <a:t> </a:t>
            </a:r>
            <a:r>
              <a:rPr lang="de-DE" dirty="0" err="1" smtClean="0"/>
              <a:t>case</a:t>
            </a:r>
            <a:r>
              <a:rPr lang="de-DE" dirty="0" smtClean="0"/>
              <a:t> (Habitats </a:t>
            </a:r>
            <a:r>
              <a:rPr lang="de-DE" dirty="0" err="1" smtClean="0"/>
              <a:t>Directive</a:t>
            </a:r>
            <a:r>
              <a:rPr lang="de-DE" dirty="0" smtClean="0"/>
              <a:t>); </a:t>
            </a:r>
            <a:r>
              <a:rPr lang="de-DE" i="1" dirty="0" err="1" smtClean="0"/>
              <a:t>Kraaijeveld</a:t>
            </a:r>
            <a:r>
              <a:rPr lang="de-DE" dirty="0" smtClean="0"/>
              <a:t> </a:t>
            </a:r>
            <a:r>
              <a:rPr lang="de-DE" dirty="0" err="1" smtClean="0"/>
              <a:t>case</a:t>
            </a:r>
            <a:r>
              <a:rPr lang="de-DE" dirty="0" smtClean="0"/>
              <a:t> (EIA </a:t>
            </a:r>
            <a:r>
              <a:rPr lang="de-DE" dirty="0" err="1" smtClean="0"/>
              <a:t>Directive</a:t>
            </a:r>
            <a:r>
              <a:rPr lang="de-DE" dirty="0" smtClean="0"/>
              <a:t>)</a:t>
            </a:r>
          </a:p>
          <a:p>
            <a:pPr lvl="1"/>
            <a:r>
              <a:rPr lang="en-US" dirty="0"/>
              <a:t>Direct effect and ‘individual rights</a:t>
            </a:r>
            <a:r>
              <a:rPr lang="en-US" dirty="0" smtClean="0"/>
              <a:t>’?</a:t>
            </a:r>
          </a:p>
          <a:p>
            <a:pPr lvl="1"/>
            <a:r>
              <a:rPr lang="en-US" dirty="0"/>
              <a:t>Inverse direct effect: state relies on directive against an </a:t>
            </a:r>
            <a:r>
              <a:rPr lang="en-US" dirty="0" smtClean="0"/>
              <a:t>individual; </a:t>
            </a:r>
            <a:r>
              <a:rPr lang="en-US" i="1" dirty="0" smtClean="0"/>
              <a:t>Wells</a:t>
            </a:r>
            <a:r>
              <a:rPr lang="en-US" dirty="0" smtClean="0"/>
              <a:t> case, </a:t>
            </a:r>
            <a:r>
              <a:rPr lang="en-US" i="1" dirty="0" err="1" smtClean="0"/>
              <a:t>Flughafen</a:t>
            </a:r>
            <a:r>
              <a:rPr lang="en-US" dirty="0" smtClean="0"/>
              <a:t> </a:t>
            </a:r>
            <a:r>
              <a:rPr lang="en-US" i="1" dirty="0" smtClean="0"/>
              <a:t>Salzburg</a:t>
            </a:r>
            <a:r>
              <a:rPr lang="en-US" dirty="0" smtClean="0"/>
              <a:t> case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Case </a:t>
            </a:r>
            <a:r>
              <a:rPr lang="de-DE" dirty="0" err="1" smtClean="0"/>
              <a:t>study</a:t>
            </a:r>
            <a:r>
              <a:rPr lang="de-DE" dirty="0" smtClean="0"/>
              <a:t>; </a:t>
            </a:r>
            <a:r>
              <a:rPr lang="en-US" dirty="0"/>
              <a:t>Baker v Bath and North East Somerset Council </a:t>
            </a:r>
            <a:endParaRPr lang="de-DE" dirty="0"/>
          </a:p>
        </p:txBody>
      </p:sp>
      <p:sp>
        <p:nvSpPr>
          <p:cNvPr id="5" name="Inhaltsplatzhalter 4"/>
          <p:cNvSpPr>
            <a:spLocks noGrp="1"/>
          </p:cNvSpPr>
          <p:nvPr>
            <p:ph idx="1"/>
          </p:nvPr>
        </p:nvSpPr>
        <p:spPr>
          <a:xfrm>
            <a:off x="539553" y="1981200"/>
            <a:ext cx="2520280" cy="4400128"/>
          </a:xfrm>
        </p:spPr>
        <p:txBody>
          <a:bodyPr/>
          <a:lstStyle/>
          <a:p>
            <a:r>
              <a:rPr lang="en-US" dirty="0"/>
              <a:t>The </a:t>
            </a:r>
            <a:r>
              <a:rPr lang="en-US" dirty="0" smtClean="0"/>
              <a:t>Case: Claimant </a:t>
            </a:r>
            <a:r>
              <a:rPr lang="en-US" dirty="0"/>
              <a:t>seeks to quash three planning permissions granted by the local authority for </a:t>
            </a:r>
            <a:r>
              <a:rPr lang="en-US" dirty="0" smtClean="0"/>
              <a:t>the expansion of two </a:t>
            </a:r>
            <a:r>
              <a:rPr lang="en-US" dirty="0"/>
              <a:t>waste management sites run by Hinton Organics</a:t>
            </a:r>
            <a:r>
              <a:rPr lang="en-US" dirty="0" smtClean="0"/>
              <a:t>. Original permit dates from 1999.</a:t>
            </a:r>
            <a:endParaRPr lang="en-US" dirty="0"/>
          </a:p>
        </p:txBody>
      </p:sp>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36900" y="2852738"/>
            <a:ext cx="6007100"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The EIA Directive</a:t>
            </a:r>
            <a:endParaRPr lang="nl-NL" dirty="0"/>
          </a:p>
        </p:txBody>
      </p:sp>
      <p:sp>
        <p:nvSpPr>
          <p:cNvPr id="3" name="Text Placeholder 2"/>
          <p:cNvSpPr>
            <a:spLocks noGrp="1"/>
          </p:cNvSpPr>
          <p:nvPr>
            <p:ph type="body" idx="1"/>
          </p:nvPr>
        </p:nvSpPr>
        <p:spPr>
          <a:xfrm>
            <a:off x="835025" y="1981200"/>
            <a:ext cx="7623175" cy="4472136"/>
          </a:xfrm>
        </p:spPr>
        <p:txBody>
          <a:bodyPr/>
          <a:lstStyle/>
          <a:p>
            <a:r>
              <a:rPr lang="en-US" dirty="0"/>
              <a:t>Annex I identifies projects which must be made subject to an environmental impact assessment and annex 2 contains those which may be subject to such an assessment.</a:t>
            </a:r>
          </a:p>
          <a:p>
            <a:r>
              <a:rPr lang="en-US" dirty="0"/>
              <a:t>For annex II projects Member States shall determine through:</a:t>
            </a:r>
          </a:p>
          <a:p>
            <a:pPr lvl="1"/>
            <a:r>
              <a:rPr lang="en-US" dirty="0"/>
              <a:t>(a) a case by case examination, or</a:t>
            </a:r>
          </a:p>
          <a:p>
            <a:pPr lvl="1"/>
            <a:r>
              <a:rPr lang="en-US" dirty="0"/>
              <a:t>(b) thresholds or criteria set by the Member State whether the project shall be made subject to an assessment</a:t>
            </a:r>
            <a:r>
              <a:rPr lang="en-US" dirty="0" smtClean="0"/>
              <a:t>.</a:t>
            </a:r>
          </a:p>
          <a:p>
            <a:r>
              <a:rPr lang="en-US" dirty="0"/>
              <a:t>Project was below the </a:t>
            </a:r>
            <a:r>
              <a:rPr lang="en-US" dirty="0" err="1" smtClean="0"/>
              <a:t>treshhold</a:t>
            </a:r>
            <a:r>
              <a:rPr lang="en-US" dirty="0" smtClean="0"/>
              <a:t> </a:t>
            </a:r>
            <a:r>
              <a:rPr lang="en-US" dirty="0"/>
              <a:t>defined in national law implementing the </a:t>
            </a:r>
            <a:r>
              <a:rPr lang="en-US" dirty="0" smtClean="0"/>
              <a:t>Directive</a:t>
            </a:r>
          </a:p>
          <a:p>
            <a:r>
              <a:rPr lang="en-US" dirty="0"/>
              <a:t>Why is this case a good example of the doctrine developed in </a:t>
            </a:r>
            <a:r>
              <a:rPr lang="en-US" i="1" dirty="0"/>
              <a:t>Wells</a:t>
            </a:r>
            <a:r>
              <a:rPr lang="en-US" dirty="0"/>
              <a:t>?</a:t>
            </a:r>
          </a:p>
          <a:p>
            <a:r>
              <a:rPr lang="en-US" dirty="0"/>
              <a:t>The </a:t>
            </a:r>
            <a:r>
              <a:rPr lang="en-US" dirty="0" smtClean="0"/>
              <a:t>original </a:t>
            </a:r>
            <a:r>
              <a:rPr lang="en-US" dirty="0"/>
              <a:t>planning permission of 1999 was not submitted to EIA either. What to do about </a:t>
            </a:r>
            <a:r>
              <a:rPr lang="en-US" dirty="0" smtClean="0"/>
              <a:t>that?</a:t>
            </a:r>
            <a:endParaRPr lang="en-US" dirty="0"/>
          </a:p>
          <a:p>
            <a:endParaRPr lang="en-US" dirty="0"/>
          </a:p>
          <a:p>
            <a:endParaRPr lang="en-US" dirty="0"/>
          </a:p>
          <a:p>
            <a:endParaRPr lang="nl-NL" dirty="0"/>
          </a:p>
        </p:txBody>
      </p:sp>
    </p:spTree>
    <p:extLst>
      <p:ext uri="{BB962C8B-B14F-4D97-AF65-F5344CB8AC3E}">
        <p14:creationId xmlns:p14="http://schemas.microsoft.com/office/powerpoint/2010/main" val="66357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a:t>
            </a:r>
            <a:r>
              <a:rPr lang="en-US" dirty="0" err="1"/>
              <a:t>disapply</a:t>
            </a:r>
            <a:r>
              <a:rPr lang="en-US" dirty="0"/>
              <a:t> national regulations not in conformity with the Directive</a:t>
            </a:r>
            <a:endParaRPr lang="nl-NL" dirty="0"/>
          </a:p>
        </p:txBody>
      </p:sp>
      <p:sp>
        <p:nvSpPr>
          <p:cNvPr id="3" name="Text Placeholder 2"/>
          <p:cNvSpPr>
            <a:spLocks noGrp="1"/>
          </p:cNvSpPr>
          <p:nvPr>
            <p:ph type="body" idx="1"/>
          </p:nvPr>
        </p:nvSpPr>
        <p:spPr>
          <a:xfrm>
            <a:off x="835025" y="1981200"/>
            <a:ext cx="7623175" cy="4544144"/>
          </a:xfrm>
        </p:spPr>
        <p:txBody>
          <a:bodyPr/>
          <a:lstStyle/>
          <a:p>
            <a:r>
              <a:rPr lang="en-US" dirty="0" smtClean="0"/>
              <a:t>“</a:t>
            </a:r>
            <a:r>
              <a:rPr lang="en-US" dirty="0"/>
              <a:t>This court clearly is able to </a:t>
            </a:r>
            <a:r>
              <a:rPr lang="en-US" dirty="0" err="1"/>
              <a:t>disapply</a:t>
            </a:r>
            <a:r>
              <a:rPr lang="en-US" dirty="0"/>
              <a:t> a particular provision of the regulations if that provision is inconsistent with a Directive which it purports to implement and that is what I am asked to do in the circumstances of this case…..</a:t>
            </a:r>
          </a:p>
          <a:p>
            <a:r>
              <a:rPr lang="en-US" dirty="0"/>
              <a:t>I have come to the conclusion that the regulations do not ….. properly implement the Directive. This is because they seek to limit consideration for the purposes of screening to consideration of the change or extension on its own. That is, in my view, contrary to the purpose of and the language of the Directive and the approach that should be adopted as set out by the court.”</a:t>
            </a:r>
          </a:p>
          <a:p>
            <a:r>
              <a:rPr lang="en-US" dirty="0"/>
              <a:t>“Accordingly, the order that I make is that all three permissions must be quashed.”</a:t>
            </a:r>
          </a:p>
          <a:p>
            <a:endParaRPr lang="nl-NL" dirty="0"/>
          </a:p>
        </p:txBody>
      </p:sp>
    </p:spTree>
    <p:extLst>
      <p:ext uri="{BB962C8B-B14F-4D97-AF65-F5344CB8AC3E}">
        <p14:creationId xmlns:p14="http://schemas.microsoft.com/office/powerpoint/2010/main" val="1262657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Liability</a:t>
            </a:r>
            <a:endParaRPr lang="en-US" dirty="0"/>
          </a:p>
        </p:txBody>
      </p:sp>
      <p:sp>
        <p:nvSpPr>
          <p:cNvPr id="3" name="Content Placeholder 2"/>
          <p:cNvSpPr>
            <a:spLocks noGrp="1"/>
          </p:cNvSpPr>
          <p:nvPr>
            <p:ph idx="1"/>
          </p:nvPr>
        </p:nvSpPr>
        <p:spPr>
          <a:xfrm>
            <a:off x="835025" y="1981200"/>
            <a:ext cx="7623175" cy="4616152"/>
          </a:xfrm>
        </p:spPr>
        <p:txBody>
          <a:bodyPr/>
          <a:lstStyle/>
          <a:p>
            <a:pPr>
              <a:buNone/>
            </a:pPr>
            <a:r>
              <a:rPr lang="de-DE" dirty="0" err="1" smtClean="0"/>
              <a:t>Ground</a:t>
            </a:r>
            <a:r>
              <a:rPr lang="de-DE" dirty="0" smtClean="0"/>
              <a:t> </a:t>
            </a:r>
            <a:r>
              <a:rPr lang="de-DE" dirty="0" err="1" smtClean="0"/>
              <a:t>rule</a:t>
            </a:r>
            <a:r>
              <a:rPr lang="de-DE" dirty="0" smtClean="0"/>
              <a:t>: „</a:t>
            </a:r>
            <a:r>
              <a:rPr lang="en-US" dirty="0" smtClean="0"/>
              <a:t>that </a:t>
            </a:r>
            <a:r>
              <a:rPr lang="en-US" dirty="0"/>
              <a:t>individuals who have been harmed have a right to reparation if three conditions are met: the rule of European Union law infringed must be intended to confer rights on them; the breach of that rule must be sufficiently serious; and there must be a direct causal link between that breach and the loss or damage sustained by the </a:t>
            </a:r>
            <a:r>
              <a:rPr lang="en-US" dirty="0" smtClean="0"/>
              <a:t>individuals”</a:t>
            </a:r>
            <a:endParaRPr lang="de-DE" dirty="0" smtClean="0"/>
          </a:p>
          <a:p>
            <a:pPr>
              <a:buNone/>
            </a:pPr>
            <a:r>
              <a:rPr lang="de-DE" dirty="0" smtClean="0"/>
              <a:t>Problems:</a:t>
            </a:r>
          </a:p>
          <a:p>
            <a:pPr lvl="1"/>
            <a:r>
              <a:rPr lang="de-DE" i="1" dirty="0" smtClean="0"/>
              <a:t>Individual</a:t>
            </a:r>
            <a:r>
              <a:rPr lang="de-DE" dirty="0" smtClean="0"/>
              <a:t> </a:t>
            </a:r>
            <a:r>
              <a:rPr lang="de-DE" dirty="0" err="1" smtClean="0"/>
              <a:t>rights</a:t>
            </a:r>
            <a:r>
              <a:rPr lang="de-DE" dirty="0" smtClean="0"/>
              <a:t>?</a:t>
            </a:r>
          </a:p>
          <a:p>
            <a:pPr lvl="1"/>
            <a:r>
              <a:rPr lang="de-DE" i="1" dirty="0" smtClean="0"/>
              <a:t>Environmental</a:t>
            </a:r>
            <a:r>
              <a:rPr lang="de-DE" dirty="0" smtClean="0"/>
              <a:t> </a:t>
            </a:r>
            <a:r>
              <a:rPr lang="de-DE" dirty="0" err="1" smtClean="0"/>
              <a:t>damage</a:t>
            </a:r>
            <a:r>
              <a:rPr lang="de-DE" dirty="0" smtClean="0"/>
              <a:t>?</a:t>
            </a:r>
          </a:p>
          <a:p>
            <a:pPr lvl="1"/>
            <a:r>
              <a:rPr lang="de-DE" dirty="0" err="1" smtClean="0"/>
              <a:t>Causality</a:t>
            </a:r>
            <a:endParaRPr lang="de-DE" dirty="0" smtClean="0"/>
          </a:p>
          <a:p>
            <a:pPr marL="0" indent="0">
              <a:buNone/>
            </a:pPr>
            <a:r>
              <a:rPr lang="de-DE" dirty="0" smtClean="0"/>
              <a:t>Case </a:t>
            </a:r>
            <a:r>
              <a:rPr lang="de-DE" dirty="0" err="1" smtClean="0"/>
              <a:t>law</a:t>
            </a:r>
            <a:r>
              <a:rPr lang="de-DE" dirty="0" smtClean="0"/>
              <a:t>: </a:t>
            </a:r>
            <a:r>
              <a:rPr lang="de-DE" i="1" dirty="0" smtClean="0"/>
              <a:t>Jutta </a:t>
            </a:r>
            <a:r>
              <a:rPr lang="de-DE" i="1" dirty="0" err="1" smtClean="0"/>
              <a:t>Leth</a:t>
            </a:r>
            <a:endParaRPr lang="de-DE" i="1" dirty="0" smtClean="0"/>
          </a:p>
          <a:p>
            <a:pPr lvl="1"/>
            <a:r>
              <a:rPr lang="de-DE" dirty="0" smtClean="0"/>
              <a:t>Facts</a:t>
            </a:r>
          </a:p>
          <a:p>
            <a:pPr lvl="1"/>
            <a:r>
              <a:rPr lang="de-DE" dirty="0" err="1" smtClean="0"/>
              <a:t>Reasoning</a:t>
            </a:r>
            <a:r>
              <a:rPr lang="de-DE" dirty="0" smtClean="0"/>
              <a:t> </a:t>
            </a:r>
            <a:r>
              <a:rPr lang="de-DE" dirty="0" err="1" smtClean="0"/>
              <a:t>of</a:t>
            </a:r>
            <a:r>
              <a:rPr lang="de-DE" dirty="0" smtClean="0"/>
              <a:t> </a:t>
            </a:r>
            <a:r>
              <a:rPr lang="de-DE" dirty="0" err="1" smtClean="0"/>
              <a:t>the</a:t>
            </a:r>
            <a:r>
              <a:rPr lang="de-DE" dirty="0" smtClean="0"/>
              <a:t> CJEU</a:t>
            </a:r>
          </a:p>
          <a:p>
            <a:pPr lvl="1"/>
            <a:r>
              <a:rPr lang="de-DE" dirty="0" smtClean="0"/>
              <a:t>Comments</a:t>
            </a:r>
            <a:endParaRPr lang="de-D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ERA PP Vorlage neu</Template>
  <TotalTime>296</TotalTime>
  <Words>1806</Words>
  <Application>Microsoft Office PowerPoint</Application>
  <PresentationFormat>On-screen Show (4:3)</PresentationFormat>
  <Paragraphs>113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Standarddesign</vt:lpstr>
      <vt:lpstr>Jan H Jans, The Habitats and EIA Directive and the Role of National Courts; substantive and procedural aspects  </vt:lpstr>
      <vt:lpstr>When things go wrong…..</vt:lpstr>
      <vt:lpstr>Consistent Interpretation</vt:lpstr>
      <vt:lpstr>Example: Case Dutch Council of State</vt:lpstr>
      <vt:lpstr>Direct Effect</vt:lpstr>
      <vt:lpstr>Case study; Baker v Bath and North East Somerset Council </vt:lpstr>
      <vt:lpstr>The EIA Directive</vt:lpstr>
      <vt:lpstr>To disapply national regulations not in conformity with the Directive</vt:lpstr>
      <vt:lpstr>State Liability</vt:lpstr>
      <vt:lpstr>Procedural consequences: standing, costs, etc</vt:lpstr>
      <vt:lpstr>From Procedural Autonomy to Aarhus Compatability (1)</vt:lpstr>
      <vt:lpstr>From Procedural Autonomy to Aarhus Compatability (2)</vt:lpstr>
      <vt:lpstr>Article 9 (3-4) Aarhus Convention</vt:lpstr>
      <vt:lpstr>Case study: Trianel case</vt:lpstr>
      <vt:lpstr>Aftermath of the Trianel case</vt:lpstr>
      <vt:lpstr>Varia (1)</vt:lpstr>
      <vt:lpstr>Varia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lawyers for Europe:   The Academy of European Law</dc:title>
  <dc:creator>Windows User</dc:creator>
  <cp:lastModifiedBy>J.H. Jans</cp:lastModifiedBy>
  <cp:revision>128</cp:revision>
  <cp:lastPrinted>2013-10-10T07:37:13Z</cp:lastPrinted>
  <dcterms:created xsi:type="dcterms:W3CDTF">2010-08-05T12:57:03Z</dcterms:created>
  <dcterms:modified xsi:type="dcterms:W3CDTF">2013-11-11T13:41:22Z</dcterms:modified>
</cp:coreProperties>
</file>