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8" r:id="rId3"/>
    <p:sldId id="259" r:id="rId4"/>
    <p:sldId id="260" r:id="rId5"/>
    <p:sldId id="262" r:id="rId6"/>
    <p:sldId id="281" r:id="rId7"/>
    <p:sldId id="263" r:id="rId8"/>
    <p:sldId id="264" r:id="rId9"/>
    <p:sldId id="265" r:id="rId10"/>
    <p:sldId id="266" r:id="rId11"/>
    <p:sldId id="267" r:id="rId12"/>
    <p:sldId id="268" r:id="rId13"/>
    <p:sldId id="269" r:id="rId14"/>
    <p:sldId id="285" r:id="rId15"/>
    <p:sldId id="272" r:id="rId16"/>
    <p:sldId id="273" r:id="rId17"/>
    <p:sldId id="274" r:id="rId18"/>
    <p:sldId id="283" r:id="rId19"/>
    <p:sldId id="275" r:id="rId20"/>
    <p:sldId id="280"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502" autoAdjust="0"/>
  </p:normalViewPr>
  <p:slideViewPr>
    <p:cSldViewPr>
      <p:cViewPr>
        <p:scale>
          <a:sx n="80" d="100"/>
          <a:sy n="80" d="100"/>
        </p:scale>
        <p:origin x="-87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AFC58E-622F-459C-9F76-6DBE67E8C0DE}" type="datetimeFigureOut">
              <a:rPr lang="en-IE" smtClean="0"/>
              <a:pPr/>
              <a:t>10/01/2014</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47513E-130B-4171-AC0B-D3E3ADC0BBA1}" type="slidenum">
              <a:rPr lang="en-IE" smtClean="0"/>
              <a:pPr/>
              <a:t>‹Nr.›</a:t>
            </a:fld>
            <a:endParaRPr lang="en-IE"/>
          </a:p>
        </p:txBody>
      </p:sp>
    </p:spTree>
    <p:extLst>
      <p:ext uri="{BB962C8B-B14F-4D97-AF65-F5344CB8AC3E}">
        <p14:creationId xmlns:p14="http://schemas.microsoft.com/office/powerpoint/2010/main" val="480399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pleanala.ie/casenum/HA0026.htm"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EIA Directive, Arts. 2.1 &amp; 2.3 and See Case 418/04 </a:t>
            </a:r>
            <a:r>
              <a:rPr lang="en-IE" i="1" dirty="0" smtClean="0"/>
              <a:t>Commission v Ireland</a:t>
            </a:r>
            <a:r>
              <a:rPr lang="en-IE" dirty="0" smtClean="0"/>
              <a:t>, </a:t>
            </a:r>
            <a:r>
              <a:rPr lang="en-IE" i="1" dirty="0" err="1" smtClean="0"/>
              <a:t>para</a:t>
            </a:r>
            <a:r>
              <a:rPr lang="en-IE" dirty="0" smtClean="0"/>
              <a:t> </a:t>
            </a:r>
            <a:r>
              <a:rPr lang="en-IE" i="1" dirty="0" smtClean="0"/>
              <a:t>231.</a:t>
            </a:r>
            <a:r>
              <a:rPr lang="en-IE" dirty="0" smtClean="0"/>
              <a:t>EIA and SEA Directives “contain provisions relating to the deliberation procedure, without binding the Member States as to the decision, and relate to only </a:t>
            </a:r>
            <a:r>
              <a:rPr lang="en-IE" i="1" dirty="0" smtClean="0"/>
              <a:t>certain</a:t>
            </a:r>
            <a:r>
              <a:rPr lang="en-IE" dirty="0" smtClean="0"/>
              <a:t> projects and plans” …..Accordingly, assessments carried out pursuant to Directive 85/337 or Directive 2001/42 cannot replace the procedure provided for in Article 6(3) and (4) of the Habitats Directive.”</a:t>
            </a:r>
          </a:p>
          <a:p>
            <a:r>
              <a:rPr lang="en-IE" dirty="0" smtClean="0"/>
              <a:t> Projects are defined in Art.1 of the EIA Directive as </a:t>
            </a:r>
          </a:p>
          <a:p>
            <a:r>
              <a:rPr lang="en-IE" dirty="0" smtClean="0"/>
              <a:t>—the execution of construction works or of other installations or schemes, </a:t>
            </a:r>
          </a:p>
          <a:p>
            <a:r>
              <a:rPr lang="en-IE" dirty="0" smtClean="0"/>
              <a:t>—other interventions in the natural surroundings and landscape including those involving the extraction of mineral resources.</a:t>
            </a:r>
          </a:p>
          <a:p>
            <a:r>
              <a:rPr lang="en-IE" sz="1200" kern="1200" dirty="0" smtClean="0">
                <a:solidFill>
                  <a:schemeClr val="tx1"/>
                </a:solidFill>
                <a:latin typeface="+mn-lt"/>
                <a:ea typeface="+mn-ea"/>
                <a:cs typeface="+mn-cs"/>
              </a:rPr>
              <a:t>Can apply to</a:t>
            </a:r>
            <a:r>
              <a:rPr lang="en-IE" sz="1200" i="1" kern="1200" dirty="0" smtClean="0">
                <a:solidFill>
                  <a:schemeClr val="tx1"/>
                </a:solidFill>
                <a:latin typeface="+mn-lt"/>
                <a:ea typeface="+mn-ea"/>
                <a:cs typeface="+mn-cs"/>
              </a:rPr>
              <a:t> any</a:t>
            </a:r>
            <a:r>
              <a:rPr lang="en-IE" sz="1200" kern="1200" dirty="0" smtClean="0">
                <a:solidFill>
                  <a:schemeClr val="tx1"/>
                </a:solidFill>
                <a:latin typeface="+mn-lt"/>
                <a:ea typeface="+mn-ea"/>
                <a:cs typeface="+mn-cs"/>
              </a:rPr>
              <a:t> kind of plan or project big or small including EIA projects</a:t>
            </a:r>
          </a:p>
          <a:p>
            <a:r>
              <a:rPr lang="en-IE" sz="1200" kern="1200" dirty="0" smtClean="0">
                <a:solidFill>
                  <a:schemeClr val="tx1"/>
                </a:solidFill>
                <a:latin typeface="+mn-lt"/>
                <a:ea typeface="+mn-ea"/>
                <a:cs typeface="+mn-cs"/>
              </a:rPr>
              <a:t>Art.6.3. of</a:t>
            </a:r>
            <a:r>
              <a:rPr lang="en-IE" sz="1200" kern="1200" baseline="0" dirty="0" smtClean="0">
                <a:solidFill>
                  <a:schemeClr val="tx1"/>
                </a:solidFill>
                <a:latin typeface="+mn-lt"/>
                <a:ea typeface="+mn-ea"/>
                <a:cs typeface="+mn-cs"/>
              </a:rPr>
              <a:t> the Habitats Directive requires AA for </a:t>
            </a:r>
            <a:r>
              <a:rPr lang="en-IE" sz="1200" kern="1200" dirty="0" smtClean="0">
                <a:solidFill>
                  <a:schemeClr val="tx1"/>
                </a:solidFill>
                <a:latin typeface="+mn-lt"/>
                <a:ea typeface="+mn-ea"/>
                <a:cs typeface="+mn-cs"/>
              </a:rPr>
              <a:t> “Any plan or project..”</a:t>
            </a:r>
          </a:p>
          <a:p>
            <a:endParaRPr lang="en-GB" dirty="0" smtClean="0"/>
          </a:p>
          <a:p>
            <a:endParaRPr lang="en-IE" dirty="0"/>
          </a:p>
        </p:txBody>
      </p:sp>
      <p:sp>
        <p:nvSpPr>
          <p:cNvPr id="4" name="Slide Number Placeholder 3"/>
          <p:cNvSpPr>
            <a:spLocks noGrp="1"/>
          </p:cNvSpPr>
          <p:nvPr>
            <p:ph type="sldNum" sz="quarter" idx="10"/>
          </p:nvPr>
        </p:nvSpPr>
        <p:spPr/>
        <p:txBody>
          <a:bodyPr/>
          <a:lstStyle/>
          <a:p>
            <a:fld id="{B447513E-130B-4171-AC0B-D3E3ADC0BBA1}" type="slidenum">
              <a:rPr lang="en-IE" smtClean="0"/>
              <a:pPr/>
              <a:t>2</a:t>
            </a:fld>
            <a:endParaRPr lang="en-I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As a matter of practice, developers of EIA projects may be required to provide community gains which sometimes consist of compensating for impaired environmental amenities. </a:t>
            </a:r>
            <a:endParaRPr lang="en-IE" dirty="0" smtClean="0"/>
          </a:p>
          <a:p>
            <a:endParaRPr lang="en-IE" dirty="0"/>
          </a:p>
        </p:txBody>
      </p:sp>
      <p:sp>
        <p:nvSpPr>
          <p:cNvPr id="4" name="Slide Number Placeholder 3"/>
          <p:cNvSpPr>
            <a:spLocks noGrp="1"/>
          </p:cNvSpPr>
          <p:nvPr>
            <p:ph type="sldNum" sz="quarter" idx="10"/>
          </p:nvPr>
        </p:nvSpPr>
        <p:spPr/>
        <p:txBody>
          <a:bodyPr/>
          <a:lstStyle/>
          <a:p>
            <a:fld id="{B447513E-130B-4171-AC0B-D3E3ADC0BBA1}" type="slidenum">
              <a:rPr lang="en-IE" smtClean="0"/>
              <a:pPr/>
              <a:t>15</a:t>
            </a:fld>
            <a:endParaRPr lang="en-I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447513E-130B-4171-AC0B-D3E3ADC0BBA1}" type="slidenum">
              <a:rPr lang="en-IE" smtClean="0"/>
              <a:pPr/>
              <a:t>16</a:t>
            </a:fld>
            <a:endParaRPr lang="en-I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B447513E-130B-4171-AC0B-D3E3ADC0BBA1}" type="slidenum">
              <a:rPr lang="en-IE" smtClean="0"/>
              <a:pPr/>
              <a:t>17</a:t>
            </a:fld>
            <a:endParaRPr lang="en-I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Aarhus – people in any State party have access to justice in another State party </a:t>
            </a:r>
          </a:p>
          <a:p>
            <a:endParaRPr lang="en-US" dirty="0"/>
          </a:p>
        </p:txBody>
      </p:sp>
      <p:sp>
        <p:nvSpPr>
          <p:cNvPr id="4" name="Slide Number Placeholder 3"/>
          <p:cNvSpPr>
            <a:spLocks noGrp="1"/>
          </p:cNvSpPr>
          <p:nvPr>
            <p:ph type="sldNum" sz="quarter" idx="10"/>
          </p:nvPr>
        </p:nvSpPr>
        <p:spPr/>
        <p:txBody>
          <a:bodyPr/>
          <a:lstStyle/>
          <a:p>
            <a:fld id="{B447513E-130B-4171-AC0B-D3E3ADC0BBA1}" type="slidenum">
              <a:rPr lang="en-IE" smtClean="0"/>
              <a:pPr/>
              <a:t>20</a:t>
            </a:fld>
            <a:endParaRPr lang="en-I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EIA Directive, Art.4.4.</a:t>
            </a:r>
            <a:endParaRPr lang="en-IE" dirty="0" smtClean="0"/>
          </a:p>
          <a:p>
            <a:r>
              <a:rPr lang="en-US" dirty="0" smtClean="0"/>
              <a:t>EIA Directive, Art.9. </a:t>
            </a:r>
            <a:endParaRPr lang="en-IE" dirty="0" smtClean="0"/>
          </a:p>
          <a:p>
            <a:endParaRPr lang="en-IE" dirty="0"/>
          </a:p>
        </p:txBody>
      </p:sp>
      <p:sp>
        <p:nvSpPr>
          <p:cNvPr id="4" name="Slide Number Placeholder 3"/>
          <p:cNvSpPr>
            <a:spLocks noGrp="1"/>
          </p:cNvSpPr>
          <p:nvPr>
            <p:ph type="sldNum" sz="quarter" idx="10"/>
          </p:nvPr>
        </p:nvSpPr>
        <p:spPr/>
        <p:txBody>
          <a:bodyPr/>
          <a:lstStyle/>
          <a:p>
            <a:fld id="{B447513E-130B-4171-AC0B-D3E3ADC0BBA1}" type="slidenum">
              <a:rPr lang="en-IE" smtClean="0"/>
              <a:pPr/>
              <a:t>21</a:t>
            </a:fld>
            <a:endParaRPr lang="en-I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sz="1200" kern="1200" baseline="0" dirty="0" smtClean="0">
                <a:solidFill>
                  <a:schemeClr val="tx1"/>
                </a:solidFill>
                <a:latin typeface="+mn-lt"/>
                <a:ea typeface="+mn-ea"/>
                <a:cs typeface="+mn-cs"/>
              </a:rPr>
              <a:t>See  Case C-240/09 </a:t>
            </a:r>
            <a:r>
              <a:rPr lang="en-IE" sz="1200" i="1" kern="1200" baseline="0" dirty="0" err="1" smtClean="0">
                <a:solidFill>
                  <a:schemeClr val="tx1"/>
                </a:solidFill>
                <a:latin typeface="+mn-lt"/>
                <a:ea typeface="+mn-ea"/>
                <a:cs typeface="+mn-cs"/>
              </a:rPr>
              <a:t>Lesoochranárske</a:t>
            </a:r>
            <a:r>
              <a:rPr lang="en-IE" sz="1200" i="1" kern="1200" baseline="0" dirty="0" smtClean="0">
                <a:solidFill>
                  <a:schemeClr val="tx1"/>
                </a:solidFill>
                <a:latin typeface="+mn-lt"/>
                <a:ea typeface="+mn-ea"/>
                <a:cs typeface="+mn-cs"/>
              </a:rPr>
              <a:t> </a:t>
            </a:r>
            <a:r>
              <a:rPr lang="en-IE" sz="1200" i="1" kern="1200" baseline="0" dirty="0" err="1" smtClean="0">
                <a:solidFill>
                  <a:schemeClr val="tx1"/>
                </a:solidFill>
                <a:latin typeface="+mn-lt"/>
                <a:ea typeface="+mn-ea"/>
                <a:cs typeface="+mn-cs"/>
              </a:rPr>
              <a:t>Zoskupenie</a:t>
            </a:r>
            <a:r>
              <a:rPr lang="en-IE" sz="1200" i="1" kern="1200" baseline="0" dirty="0" smtClean="0">
                <a:solidFill>
                  <a:schemeClr val="tx1"/>
                </a:solidFill>
                <a:latin typeface="+mn-lt"/>
                <a:ea typeface="+mn-ea"/>
                <a:cs typeface="+mn-cs"/>
              </a:rPr>
              <a:t> VLK v </a:t>
            </a:r>
            <a:r>
              <a:rPr lang="en-IE" sz="1200" i="1" kern="1200" baseline="0" dirty="0" err="1" smtClean="0">
                <a:solidFill>
                  <a:schemeClr val="tx1"/>
                </a:solidFill>
                <a:latin typeface="+mn-lt"/>
                <a:ea typeface="+mn-ea"/>
                <a:cs typeface="+mn-cs"/>
              </a:rPr>
              <a:t>Ministerstvo</a:t>
            </a:r>
            <a:r>
              <a:rPr lang="en-IE" sz="1200" i="1" kern="1200" baseline="0" dirty="0" smtClean="0">
                <a:solidFill>
                  <a:schemeClr val="tx1"/>
                </a:solidFill>
                <a:latin typeface="+mn-lt"/>
                <a:ea typeface="+mn-ea"/>
                <a:cs typeface="+mn-cs"/>
              </a:rPr>
              <a:t> </a:t>
            </a:r>
            <a:r>
              <a:rPr lang="en-IE" sz="1200" i="1" kern="1200" baseline="0" dirty="0" err="1" smtClean="0">
                <a:solidFill>
                  <a:schemeClr val="tx1"/>
                </a:solidFill>
                <a:latin typeface="+mn-lt"/>
                <a:ea typeface="+mn-ea"/>
                <a:cs typeface="+mn-cs"/>
              </a:rPr>
              <a:t>životného</a:t>
            </a:r>
            <a:r>
              <a:rPr lang="en-IE" sz="1200" i="1" kern="1200" baseline="0" dirty="0" smtClean="0">
                <a:solidFill>
                  <a:schemeClr val="tx1"/>
                </a:solidFill>
                <a:latin typeface="+mn-lt"/>
                <a:ea typeface="+mn-ea"/>
                <a:cs typeface="+mn-cs"/>
              </a:rPr>
              <a:t> </a:t>
            </a:r>
            <a:r>
              <a:rPr lang="en-IE" sz="1200" i="1" kern="1200" baseline="0" dirty="0" err="1" smtClean="0">
                <a:solidFill>
                  <a:schemeClr val="tx1"/>
                </a:solidFill>
                <a:latin typeface="+mn-lt"/>
                <a:ea typeface="+mn-ea"/>
                <a:cs typeface="+mn-cs"/>
              </a:rPr>
              <a:t>prostredia</a:t>
            </a:r>
            <a:r>
              <a:rPr lang="en-IE" sz="1200" i="1" kern="1200" baseline="0" dirty="0" smtClean="0">
                <a:solidFill>
                  <a:schemeClr val="tx1"/>
                </a:solidFill>
                <a:latin typeface="+mn-lt"/>
                <a:ea typeface="+mn-ea"/>
                <a:cs typeface="+mn-cs"/>
              </a:rPr>
              <a:t> </a:t>
            </a:r>
            <a:r>
              <a:rPr lang="en-IE" sz="1200" i="1" kern="1200" baseline="0" dirty="0" err="1" smtClean="0">
                <a:solidFill>
                  <a:schemeClr val="tx1"/>
                </a:solidFill>
                <a:latin typeface="+mn-lt"/>
                <a:ea typeface="+mn-ea"/>
                <a:cs typeface="+mn-cs"/>
              </a:rPr>
              <a:t>Slovenskej</a:t>
            </a:r>
            <a:r>
              <a:rPr lang="en-IE" sz="1200" i="1" kern="1200" baseline="0" dirty="0" smtClean="0">
                <a:solidFill>
                  <a:schemeClr val="tx1"/>
                </a:solidFill>
                <a:latin typeface="+mn-lt"/>
                <a:ea typeface="+mn-ea"/>
                <a:cs typeface="+mn-cs"/>
              </a:rPr>
              <a:t> </a:t>
            </a:r>
            <a:r>
              <a:rPr lang="en-IE" sz="1200" i="1" kern="1200" baseline="0" dirty="0" err="1" smtClean="0">
                <a:solidFill>
                  <a:schemeClr val="tx1"/>
                </a:solidFill>
                <a:latin typeface="+mn-lt"/>
                <a:ea typeface="+mn-ea"/>
                <a:cs typeface="+mn-cs"/>
              </a:rPr>
              <a:t>republiky</a:t>
            </a:r>
            <a:r>
              <a:rPr lang="en-IE" sz="1200" i="1" kern="1200" baseline="0" dirty="0" smtClean="0">
                <a:solidFill>
                  <a:schemeClr val="tx1"/>
                </a:solidFill>
                <a:latin typeface="+mn-lt"/>
                <a:ea typeface="+mn-ea"/>
                <a:cs typeface="+mn-cs"/>
              </a:rPr>
              <a:t> (‘LZ’) [2011] ECR I-0000 </a:t>
            </a:r>
            <a:r>
              <a:rPr lang="en-IE" sz="1200" i="1" kern="1200" baseline="0" dirty="0" err="1" smtClean="0">
                <a:solidFill>
                  <a:schemeClr val="tx1"/>
                </a:solidFill>
                <a:latin typeface="+mn-lt"/>
                <a:ea typeface="+mn-ea"/>
                <a:cs typeface="+mn-cs"/>
              </a:rPr>
              <a:t>para</a:t>
            </a:r>
            <a:r>
              <a:rPr lang="en-IE" sz="1200" i="1" kern="1200" baseline="0" dirty="0" smtClean="0">
                <a:solidFill>
                  <a:schemeClr val="tx1"/>
                </a:solidFill>
                <a:latin typeface="+mn-lt"/>
                <a:ea typeface="+mn-ea"/>
                <a:cs typeface="+mn-cs"/>
              </a:rPr>
              <a:t> 50. </a:t>
            </a:r>
          </a:p>
          <a:p>
            <a:r>
              <a:rPr lang="en-GB" dirty="0" smtClean="0"/>
              <a:t>Where</a:t>
            </a:r>
            <a:r>
              <a:rPr lang="en-GB" baseline="0" dirty="0" smtClean="0"/>
              <a:t> the court considers that national courts must </a:t>
            </a:r>
            <a:r>
              <a:rPr lang="en-GB" baseline="0" dirty="0" err="1" smtClean="0"/>
              <a:t>interprete</a:t>
            </a:r>
            <a:r>
              <a:rPr lang="en-GB" baseline="0" dirty="0" smtClean="0"/>
              <a:t> environmental laws in a way which to the fullest extent possible gives effect to article 9(3) of the Aarhus Convention. </a:t>
            </a:r>
            <a:endParaRPr lang="en-IE" dirty="0"/>
          </a:p>
        </p:txBody>
      </p:sp>
      <p:sp>
        <p:nvSpPr>
          <p:cNvPr id="4" name="Slide Number Placeholder 3"/>
          <p:cNvSpPr>
            <a:spLocks noGrp="1"/>
          </p:cNvSpPr>
          <p:nvPr>
            <p:ph type="sldNum" sz="quarter" idx="10"/>
          </p:nvPr>
        </p:nvSpPr>
        <p:spPr/>
        <p:txBody>
          <a:bodyPr/>
          <a:lstStyle/>
          <a:p>
            <a:fld id="{B447513E-130B-4171-AC0B-D3E3ADC0BBA1}" type="slidenum">
              <a:rPr lang="en-IE" smtClean="0"/>
              <a:pPr/>
              <a:t>22</a:t>
            </a:fld>
            <a:endParaRPr lang="en-I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Note</a:t>
            </a:r>
            <a:r>
              <a:rPr lang="en-GB" sz="1200" kern="1200" baseline="0" dirty="0" smtClean="0">
                <a:solidFill>
                  <a:schemeClr val="tx1"/>
                </a:solidFill>
                <a:latin typeface="+mn-lt"/>
                <a:ea typeface="+mn-ea"/>
                <a:cs typeface="+mn-cs"/>
              </a:rPr>
              <a:t> </a:t>
            </a:r>
            <a:r>
              <a:rPr lang="en-GB" sz="1200" kern="1200" dirty="0" smtClean="0">
                <a:solidFill>
                  <a:schemeClr val="tx1"/>
                </a:solidFill>
                <a:latin typeface="+mn-lt"/>
                <a:ea typeface="+mn-ea"/>
                <a:cs typeface="+mn-cs"/>
              </a:rPr>
              <a:t>that in Case C-241/08 </a:t>
            </a:r>
            <a:r>
              <a:rPr lang="en-GB" sz="1200" i="1" kern="1200" dirty="0" smtClean="0">
                <a:solidFill>
                  <a:schemeClr val="tx1"/>
                </a:solidFill>
                <a:latin typeface="+mn-lt"/>
                <a:ea typeface="+mn-ea"/>
                <a:cs typeface="+mn-cs"/>
              </a:rPr>
              <a:t>Commission v France,</a:t>
            </a:r>
            <a:r>
              <a:rPr lang="en-GB" sz="1200" kern="1200" dirty="0" smtClean="0">
                <a:solidFill>
                  <a:schemeClr val="tx1"/>
                </a:solidFill>
                <a:latin typeface="+mn-lt"/>
                <a:ea typeface="+mn-ea"/>
                <a:cs typeface="+mn-cs"/>
              </a:rPr>
              <a:t>  the ECJ held that such plans and programmes to be exempted must be specifically tailored to conservation or restoration objectives for the site in question, not just generic plans and programmes. </a:t>
            </a:r>
            <a:endParaRPr lang="en-IE" dirty="0"/>
          </a:p>
        </p:txBody>
      </p:sp>
      <p:sp>
        <p:nvSpPr>
          <p:cNvPr id="4" name="Slide Number Placeholder 3"/>
          <p:cNvSpPr>
            <a:spLocks noGrp="1"/>
          </p:cNvSpPr>
          <p:nvPr>
            <p:ph type="sldNum" sz="quarter" idx="10"/>
          </p:nvPr>
        </p:nvSpPr>
        <p:spPr/>
        <p:txBody>
          <a:bodyPr/>
          <a:lstStyle/>
          <a:p>
            <a:fld id="{B447513E-130B-4171-AC0B-D3E3ADC0BBA1}" type="slidenum">
              <a:rPr lang="en-IE" smtClean="0"/>
              <a:pPr/>
              <a:t>3</a:t>
            </a:fld>
            <a:endParaRPr lang="en-I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EIA Directive, Art. 4.4. “Member States shall ensure that the determination made by the competent</a:t>
            </a:r>
            <a:endParaRPr lang="en-IE"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authorities under paragraph 2 are made available to the public.”</a:t>
            </a:r>
            <a:r>
              <a:rPr lang="en-IE" sz="1200" i="1" kern="1200" dirty="0" smtClean="0">
                <a:solidFill>
                  <a:schemeClr val="tx1"/>
                </a:solidFill>
                <a:latin typeface="+mn-lt"/>
                <a:ea typeface="+mn-ea"/>
                <a:cs typeface="+mn-cs"/>
              </a:rPr>
              <a:t> See Case C-7/02 Commission v Italy [2004] ECR I-5975</a:t>
            </a:r>
            <a:r>
              <a:rPr lang="en-IE" sz="1200" kern="1200" dirty="0" smtClean="0">
                <a:solidFill>
                  <a:schemeClr val="tx1"/>
                </a:solidFill>
                <a:latin typeface="+mn-lt"/>
                <a:ea typeface="+mn-ea"/>
                <a:cs typeface="+mn-cs"/>
              </a:rPr>
              <a:t>, the ECJ found that Italy had breached its obligations under the EIA Directive because no evidence was provided that showed that the relevant authorities had undertaken an evaluation for the relevant project. The reasoning would also apply to screening decisions for AA especially negative screening decisions. See also Case C-75/08 </a:t>
            </a:r>
            <a:r>
              <a:rPr lang="en-IE" sz="1200" i="1" kern="1200" dirty="0" smtClean="0">
                <a:solidFill>
                  <a:schemeClr val="tx1"/>
                </a:solidFill>
                <a:latin typeface="+mn-lt"/>
                <a:ea typeface="+mn-ea"/>
                <a:cs typeface="+mn-cs"/>
              </a:rPr>
              <a:t>Mellor</a:t>
            </a:r>
            <a:r>
              <a:rPr lang="en-IE" sz="1200" kern="1200" dirty="0" smtClean="0">
                <a:solidFill>
                  <a:schemeClr val="tx1"/>
                </a:solidFill>
                <a:latin typeface="+mn-lt"/>
                <a:ea typeface="+mn-ea"/>
                <a:cs typeface="+mn-cs"/>
              </a:rPr>
              <a:t>  and</a:t>
            </a:r>
            <a:r>
              <a:rPr lang="en-IE" sz="1200" i="1" kern="1200" dirty="0" smtClean="0">
                <a:solidFill>
                  <a:schemeClr val="tx1"/>
                </a:solidFill>
                <a:latin typeface="+mn-lt"/>
                <a:ea typeface="+mn-ea"/>
                <a:cs typeface="+mn-cs"/>
              </a:rPr>
              <a:t> Solvay</a:t>
            </a:r>
            <a:r>
              <a:rPr lang="en-IE" sz="1200" i="1" kern="1200" baseline="0" dirty="0" smtClean="0">
                <a:solidFill>
                  <a:schemeClr val="tx1"/>
                </a:solidFill>
                <a:latin typeface="+mn-lt"/>
                <a:ea typeface="+mn-ea"/>
                <a:cs typeface="+mn-cs"/>
              </a:rPr>
              <a:t> </a:t>
            </a:r>
            <a:r>
              <a:rPr lang="en-IE" sz="1200" kern="1200" baseline="0" dirty="0" smtClean="0">
                <a:solidFill>
                  <a:schemeClr val="tx1"/>
                </a:solidFill>
                <a:latin typeface="+mn-lt"/>
                <a:ea typeface="+mn-ea"/>
                <a:cs typeface="+mn-cs"/>
              </a:rPr>
              <a:t>Case C -182/2010 </a:t>
            </a:r>
            <a:r>
              <a:rPr lang="en-IE" sz="1200" kern="1200" dirty="0" smtClean="0">
                <a:solidFill>
                  <a:schemeClr val="tx1"/>
                </a:solidFill>
                <a:latin typeface="+mn-lt"/>
                <a:ea typeface="+mn-ea"/>
                <a:cs typeface="+mn-cs"/>
              </a:rPr>
              <a:t>holding that while there was no duty in the EIA Directive to give reasons for screening decisions, the competent authority must provide them on request. </a:t>
            </a:r>
          </a:p>
          <a:p>
            <a:endParaRPr lang="en-IE" dirty="0"/>
          </a:p>
        </p:txBody>
      </p:sp>
      <p:sp>
        <p:nvSpPr>
          <p:cNvPr id="4" name="Slide Number Placeholder 3"/>
          <p:cNvSpPr>
            <a:spLocks noGrp="1"/>
          </p:cNvSpPr>
          <p:nvPr>
            <p:ph type="sldNum" sz="quarter" idx="10"/>
          </p:nvPr>
        </p:nvSpPr>
        <p:spPr/>
        <p:txBody>
          <a:bodyPr/>
          <a:lstStyle/>
          <a:p>
            <a:fld id="{B447513E-130B-4171-AC0B-D3E3ADC0BBA1}" type="slidenum">
              <a:rPr lang="en-IE" smtClean="0"/>
              <a:pPr/>
              <a:t>4</a:t>
            </a:fld>
            <a:endParaRPr lang="en-I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See McGillivray “Mitigation and Screening for Environmental Assessment” 2011 </a:t>
            </a:r>
            <a:r>
              <a:rPr lang="en-IE" i="1" dirty="0" smtClean="0"/>
              <a:t>Journal of Planning and Environmental Law</a:t>
            </a:r>
            <a:r>
              <a:rPr lang="en-IE" dirty="0" smtClean="0"/>
              <a:t> 1539-1559. </a:t>
            </a:r>
            <a:r>
              <a:rPr lang="en-GB" dirty="0" smtClean="0"/>
              <a:t>There are no express EU requirements on this question. English and Irish law is uncertain. Broadly, the arguments for considering mitigation measures in screening are that the objectives of EIA, AA have been achieved if developers incorporate screening measures, that mitigation measures are integral parts of projects and that there would be legislative overburden if they were not taken into account. The argument against is that there may be a legitimate public interest in subjecting mitigation measures to public participation procedures especially when they are controversial, the prospects for success are uncertain or they are unproven. See </a:t>
            </a:r>
            <a:r>
              <a:rPr lang="en-GB" i="1" dirty="0" err="1" smtClean="0"/>
              <a:t>Bellway</a:t>
            </a:r>
            <a:r>
              <a:rPr lang="en-GB" i="1" dirty="0" smtClean="0"/>
              <a:t> Urban Renewal Southern</a:t>
            </a:r>
            <a:r>
              <a:rPr lang="en-GB" dirty="0" smtClean="0"/>
              <a:t> v </a:t>
            </a:r>
            <a:r>
              <a:rPr lang="en-GB" i="1" dirty="0" smtClean="0"/>
              <a:t>Gillespie</a:t>
            </a:r>
            <a:r>
              <a:rPr lang="en-GB" dirty="0" smtClean="0"/>
              <a:t> [2003] EWCS </a:t>
            </a:r>
            <a:r>
              <a:rPr lang="en-GB" dirty="0" err="1" smtClean="0"/>
              <a:t>Civ</a:t>
            </a:r>
            <a:r>
              <a:rPr lang="en-GB" dirty="0" smtClean="0"/>
              <a:t> 400 where Laws J  stated that mitigation measures can be taken into account when their “nature , availability and effectiveness are already plainly established and plainly uncontroversial.” On the other hand, see </a:t>
            </a:r>
            <a:r>
              <a:rPr lang="en-GB" i="1" dirty="0" smtClean="0"/>
              <a:t>R </a:t>
            </a:r>
            <a:r>
              <a:rPr lang="en-GB" dirty="0" smtClean="0"/>
              <a:t>(</a:t>
            </a:r>
            <a:r>
              <a:rPr lang="en-GB" i="1" dirty="0" smtClean="0"/>
              <a:t>on the application of Birch</a:t>
            </a:r>
            <a:r>
              <a:rPr lang="en-GB" dirty="0" smtClean="0"/>
              <a:t>) v </a:t>
            </a:r>
            <a:r>
              <a:rPr lang="en-GB" i="1" dirty="0" smtClean="0"/>
              <a:t>Barnsley MBC</a:t>
            </a:r>
            <a:r>
              <a:rPr lang="en-GB" dirty="0" smtClean="0"/>
              <a:t> [2010]EWCA Civ.1180 stating that the adequacy of the mitigation measures in that case ought to have been “thoroughly tested through the EIA process.”Much depends on the facts of a case but obviously the more thorough and potentially effective the mitigation measures proposed, the more likely a developer is to have them taken into account. There are arguments as to what constitutes a mitigation or compensatory measure and this question has been referred for a preliminary ruling in Case C521/12 </a:t>
            </a:r>
            <a:r>
              <a:rPr lang="en-GB" i="1" dirty="0" err="1" smtClean="0"/>
              <a:t>Briels</a:t>
            </a:r>
            <a:endParaRPr lang="en-IE" dirty="0"/>
          </a:p>
        </p:txBody>
      </p:sp>
      <p:sp>
        <p:nvSpPr>
          <p:cNvPr id="4" name="Slide Number Placeholder 3"/>
          <p:cNvSpPr>
            <a:spLocks noGrp="1"/>
          </p:cNvSpPr>
          <p:nvPr>
            <p:ph type="sldNum" sz="quarter" idx="10"/>
          </p:nvPr>
        </p:nvSpPr>
        <p:spPr/>
        <p:txBody>
          <a:bodyPr/>
          <a:lstStyle/>
          <a:p>
            <a:fld id="{B447513E-130B-4171-AC0B-D3E3ADC0BBA1}" type="slidenum">
              <a:rPr lang="en-IE" smtClean="0"/>
              <a:pPr/>
              <a:t>5</a:t>
            </a:fld>
            <a:endParaRPr lang="en-I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sz="1200" i="1" kern="1200" dirty="0" smtClean="0">
                <a:solidFill>
                  <a:schemeClr val="tx1"/>
                </a:solidFill>
                <a:latin typeface="+mn-lt"/>
                <a:ea typeface="+mn-ea"/>
                <a:cs typeface="+mn-cs"/>
              </a:rPr>
              <a:t>See</a:t>
            </a:r>
            <a:r>
              <a:rPr lang="en-IE" sz="1200" i="1" kern="1200" baseline="0" dirty="0" smtClean="0">
                <a:solidFill>
                  <a:schemeClr val="tx1"/>
                </a:solidFill>
                <a:latin typeface="+mn-lt"/>
                <a:ea typeface="+mn-ea"/>
                <a:cs typeface="+mn-cs"/>
              </a:rPr>
              <a:t> </a:t>
            </a:r>
            <a:r>
              <a:rPr lang="en-IE" sz="1200" i="1" kern="1200" dirty="0" err="1" smtClean="0">
                <a:solidFill>
                  <a:schemeClr val="tx1"/>
                </a:solidFill>
                <a:latin typeface="+mn-lt"/>
                <a:ea typeface="+mn-ea"/>
                <a:cs typeface="+mn-cs"/>
              </a:rPr>
              <a:t>Waddenvereniging</a:t>
            </a:r>
            <a:r>
              <a:rPr lang="en-IE" sz="1200" i="1" kern="1200" dirty="0" smtClean="0">
                <a:solidFill>
                  <a:schemeClr val="tx1"/>
                </a:solidFill>
                <a:latin typeface="+mn-lt"/>
                <a:ea typeface="+mn-ea"/>
                <a:cs typeface="+mn-cs"/>
              </a:rPr>
              <a:t> and </a:t>
            </a:r>
            <a:r>
              <a:rPr lang="en-IE" sz="1200" i="1" kern="1200" dirty="0" err="1" smtClean="0">
                <a:solidFill>
                  <a:schemeClr val="tx1"/>
                </a:solidFill>
                <a:latin typeface="+mn-lt"/>
                <a:ea typeface="+mn-ea"/>
                <a:cs typeface="+mn-cs"/>
              </a:rPr>
              <a:t>Vogelbeschermingsvereniging</a:t>
            </a:r>
            <a:r>
              <a:rPr lang="en-IE" sz="1200" i="0" kern="1200" dirty="0" smtClean="0">
                <a:solidFill>
                  <a:schemeClr val="tx1"/>
                </a:solidFill>
                <a:latin typeface="+mn-lt"/>
                <a:ea typeface="+mn-ea"/>
                <a:cs typeface="+mn-cs"/>
              </a:rPr>
              <a:t>,</a:t>
            </a:r>
            <a:r>
              <a:rPr lang="en-IE" sz="1200" i="0" kern="1200" baseline="0" dirty="0" smtClean="0">
                <a:solidFill>
                  <a:schemeClr val="tx1"/>
                </a:solidFill>
                <a:latin typeface="+mn-lt"/>
                <a:ea typeface="+mn-ea"/>
                <a:cs typeface="+mn-cs"/>
              </a:rPr>
              <a:t> </a:t>
            </a:r>
            <a:r>
              <a:rPr lang="en-IE" sz="1200" i="0" kern="1200" baseline="0" dirty="0" err="1" smtClean="0">
                <a:solidFill>
                  <a:schemeClr val="tx1"/>
                </a:solidFill>
                <a:latin typeface="+mn-lt"/>
                <a:ea typeface="+mn-ea"/>
                <a:cs typeface="+mn-cs"/>
              </a:rPr>
              <a:t>para</a:t>
            </a:r>
            <a:r>
              <a:rPr lang="en-IE" sz="1200" i="0" kern="1200" baseline="0" dirty="0" smtClean="0">
                <a:solidFill>
                  <a:schemeClr val="tx1"/>
                </a:solidFill>
                <a:latin typeface="+mn-lt"/>
                <a:ea typeface="+mn-ea"/>
                <a:cs typeface="+mn-cs"/>
              </a:rPr>
              <a:t> </a:t>
            </a:r>
            <a:r>
              <a:rPr lang="en-IE" sz="1200" kern="1200" dirty="0" smtClean="0">
                <a:solidFill>
                  <a:schemeClr val="tx1"/>
                </a:solidFill>
                <a:latin typeface="+mn-lt"/>
                <a:ea typeface="+mn-ea"/>
                <a:cs typeface="+mn-cs"/>
              </a:rPr>
              <a:t>41</a:t>
            </a:r>
            <a:r>
              <a:rPr lang="en-IE" sz="1200" kern="1200" baseline="0" dirty="0" smtClean="0">
                <a:solidFill>
                  <a:schemeClr val="tx1"/>
                </a:solidFill>
                <a:latin typeface="+mn-lt"/>
                <a:ea typeface="+mn-ea"/>
                <a:cs typeface="+mn-cs"/>
              </a:rPr>
              <a:t> where</a:t>
            </a:r>
            <a:r>
              <a:rPr lang="en-IE" sz="1200" kern="1200" dirty="0" smtClean="0">
                <a:solidFill>
                  <a:schemeClr val="tx1"/>
                </a:solidFill>
                <a:latin typeface="+mn-lt"/>
                <a:ea typeface="+mn-ea"/>
                <a:cs typeface="+mn-cs"/>
              </a:rPr>
              <a:t> the Court talks of an appropriate assessment being required if there is a ‘mere probability’ that there may be significant effects. In paragraph 43, it refers to there being a ‘probability or a risk’ of such effects. In paragraph 44, it uses the term ‘in case of doubt’. </a:t>
            </a:r>
            <a:r>
              <a:rPr lang="en-GB" sz="1200" kern="1200" dirty="0" smtClean="0">
                <a:solidFill>
                  <a:schemeClr val="tx1"/>
                </a:solidFill>
                <a:latin typeface="+mn-lt"/>
                <a:ea typeface="+mn-ea"/>
                <a:cs typeface="+mn-cs"/>
              </a:rPr>
              <a:t>But</a:t>
            </a:r>
            <a:r>
              <a:rPr lang="en-GB" sz="1200" kern="1200" baseline="0" dirty="0" smtClean="0">
                <a:solidFill>
                  <a:schemeClr val="tx1"/>
                </a:solidFill>
                <a:latin typeface="+mn-lt"/>
                <a:ea typeface="+mn-ea"/>
                <a:cs typeface="+mn-cs"/>
              </a:rPr>
              <a:t> s</a:t>
            </a:r>
            <a:r>
              <a:rPr lang="en-GB" sz="1200" kern="1200" dirty="0" smtClean="0">
                <a:solidFill>
                  <a:schemeClr val="tx1"/>
                </a:solidFill>
                <a:latin typeface="+mn-lt"/>
                <a:ea typeface="+mn-ea"/>
                <a:cs typeface="+mn-cs"/>
              </a:rPr>
              <a:t>ee AG Opinion in Case C‑258/11 </a:t>
            </a:r>
            <a:r>
              <a:rPr lang="en-GB" sz="1200" i="1" kern="1200" dirty="0" smtClean="0">
                <a:solidFill>
                  <a:schemeClr val="tx1"/>
                </a:solidFill>
                <a:latin typeface="+mn-lt"/>
                <a:ea typeface="+mn-ea"/>
                <a:cs typeface="+mn-cs"/>
              </a:rPr>
              <a:t>Sweetman</a:t>
            </a:r>
            <a:r>
              <a:rPr lang="en-GB" sz="1200" kern="1200" dirty="0" smtClean="0">
                <a:solidFill>
                  <a:schemeClr val="tx1"/>
                </a:solidFill>
                <a:latin typeface="+mn-lt"/>
                <a:ea typeface="+mn-ea"/>
                <a:cs typeface="+mn-cs"/>
              </a:rPr>
              <a:t> at </a:t>
            </a:r>
            <a:r>
              <a:rPr lang="en-GB" sz="1200" kern="1200" dirty="0" err="1" smtClean="0">
                <a:solidFill>
                  <a:schemeClr val="tx1"/>
                </a:solidFill>
                <a:latin typeface="+mn-lt"/>
                <a:ea typeface="+mn-ea"/>
                <a:cs typeface="+mn-cs"/>
              </a:rPr>
              <a:t>paras</a:t>
            </a:r>
            <a:r>
              <a:rPr lang="en-GB" sz="1200" kern="1200" dirty="0" smtClean="0">
                <a:solidFill>
                  <a:schemeClr val="tx1"/>
                </a:solidFill>
                <a:latin typeface="+mn-lt"/>
                <a:ea typeface="+mn-ea"/>
                <a:cs typeface="+mn-cs"/>
              </a:rPr>
              <a:t> 47-49</a:t>
            </a:r>
            <a:endParaRPr lang="en-IE"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IE" sz="1200" kern="1200" dirty="0" smtClean="0">
                <a:solidFill>
                  <a:schemeClr val="tx1"/>
                </a:solidFill>
                <a:latin typeface="+mn-lt"/>
                <a:ea typeface="+mn-ea"/>
                <a:cs typeface="+mn-cs"/>
              </a:rPr>
              <a:t>“It follows that the </a:t>
            </a:r>
            <a:r>
              <a:rPr lang="en-IE" sz="1200" i="1" kern="1200" dirty="0" smtClean="0">
                <a:solidFill>
                  <a:schemeClr val="tx1"/>
                </a:solidFill>
                <a:latin typeface="+mn-lt"/>
                <a:ea typeface="+mn-ea"/>
                <a:cs typeface="+mn-cs"/>
              </a:rPr>
              <a:t>possibility</a:t>
            </a:r>
            <a:r>
              <a:rPr lang="en-IE" sz="1200" kern="1200" dirty="0" smtClean="0">
                <a:solidFill>
                  <a:schemeClr val="tx1"/>
                </a:solidFill>
                <a:latin typeface="+mn-lt"/>
                <a:ea typeface="+mn-ea"/>
                <a:cs typeface="+mn-cs"/>
              </a:rPr>
              <a:t> of there being a significant effect on the site will generate the need for an appropriate assessment for the purposes of Article 6(3). The requirement at this stage that the plan or project be likely to have a significant effect is thus a trigger for the obligation to carry out an appropriate assessment. There is no need to </a:t>
            </a:r>
            <a:r>
              <a:rPr lang="en-IE" sz="1200" i="1" kern="1200" dirty="0" smtClean="0">
                <a:solidFill>
                  <a:schemeClr val="tx1"/>
                </a:solidFill>
                <a:latin typeface="+mn-lt"/>
                <a:ea typeface="+mn-ea"/>
                <a:cs typeface="+mn-cs"/>
              </a:rPr>
              <a:t>establish </a:t>
            </a:r>
            <a:r>
              <a:rPr lang="en-IE" sz="1200" kern="1200" dirty="0" smtClean="0">
                <a:solidFill>
                  <a:schemeClr val="tx1"/>
                </a:solidFill>
                <a:latin typeface="+mn-lt"/>
                <a:ea typeface="+mn-ea"/>
                <a:cs typeface="+mn-cs"/>
              </a:rPr>
              <a:t>such an effect; it is, as Ireland observes, merely necessary to determine that there </a:t>
            </a:r>
            <a:r>
              <a:rPr lang="en-IE" sz="1200" i="1" kern="1200" dirty="0" smtClean="0">
                <a:solidFill>
                  <a:schemeClr val="tx1"/>
                </a:solidFill>
                <a:latin typeface="+mn-lt"/>
                <a:ea typeface="+mn-ea"/>
                <a:cs typeface="+mn-cs"/>
              </a:rPr>
              <a:t>may be </a:t>
            </a:r>
            <a:r>
              <a:rPr lang="en-IE" sz="1200" kern="1200" dirty="0" smtClean="0">
                <a:solidFill>
                  <a:schemeClr val="tx1"/>
                </a:solidFill>
                <a:latin typeface="+mn-lt"/>
                <a:ea typeface="+mn-ea"/>
                <a:cs typeface="+mn-cs"/>
              </a:rPr>
              <a:t>such an effect. But</a:t>
            </a:r>
            <a:r>
              <a:rPr lang="en-IE" sz="1200" kern="1200" baseline="0" dirty="0" smtClean="0">
                <a:solidFill>
                  <a:schemeClr val="tx1"/>
                </a:solidFill>
                <a:latin typeface="+mn-lt"/>
                <a:ea typeface="+mn-ea"/>
                <a:cs typeface="+mn-cs"/>
              </a:rPr>
              <a:t> the </a:t>
            </a:r>
            <a:r>
              <a:rPr lang="en-IE" sz="1200" kern="1200" dirty="0" smtClean="0">
                <a:solidFill>
                  <a:schemeClr val="tx1"/>
                </a:solidFill>
                <a:latin typeface="+mn-lt"/>
                <a:ea typeface="+mn-ea"/>
                <a:cs typeface="+mn-cs"/>
              </a:rPr>
              <a:t>CFI in </a:t>
            </a:r>
            <a:r>
              <a:rPr lang="en-IE" sz="1200" i="1" kern="1200" dirty="0" smtClean="0">
                <a:solidFill>
                  <a:schemeClr val="tx1"/>
                </a:solidFill>
                <a:latin typeface="+mn-lt"/>
                <a:ea typeface="+mn-ea"/>
                <a:cs typeface="+mn-cs"/>
              </a:rPr>
              <a:t>Pfizer</a:t>
            </a:r>
            <a:r>
              <a:rPr lang="en-IE" sz="1200" kern="1200" dirty="0" smtClean="0">
                <a:solidFill>
                  <a:schemeClr val="tx1"/>
                </a:solidFill>
                <a:latin typeface="+mn-lt"/>
                <a:ea typeface="+mn-ea"/>
                <a:cs typeface="+mn-cs"/>
              </a:rPr>
              <a:t> Case</a:t>
            </a:r>
            <a:r>
              <a:rPr lang="en-IE" sz="1200" kern="1200" baseline="0" dirty="0" smtClean="0">
                <a:solidFill>
                  <a:schemeClr val="tx1"/>
                </a:solidFill>
                <a:latin typeface="+mn-lt"/>
                <a:ea typeface="+mn-ea"/>
                <a:cs typeface="+mn-cs"/>
              </a:rPr>
              <a:t> T-13/99</a:t>
            </a:r>
            <a:endParaRPr lang="en-IE" sz="1200" kern="1200" dirty="0" smtClean="0">
              <a:solidFill>
                <a:schemeClr val="tx1"/>
              </a:solidFill>
              <a:latin typeface="+mn-lt"/>
              <a:ea typeface="+mn-ea"/>
              <a:cs typeface="+mn-cs"/>
            </a:endParaRPr>
          </a:p>
          <a:p>
            <a:r>
              <a:rPr lang="en-IE" sz="1200" kern="1200" dirty="0" smtClean="0">
                <a:solidFill>
                  <a:schemeClr val="tx1"/>
                </a:solidFill>
                <a:latin typeface="+mn-lt"/>
                <a:ea typeface="+mn-ea"/>
                <a:cs typeface="+mn-cs"/>
              </a:rPr>
              <a:t>expressed the view that a ‘zero-risk’ test is not an appropriate test for a public authority to apply. Similarly, the </a:t>
            </a:r>
            <a:r>
              <a:rPr lang="en-IE" sz="1200" i="1" kern="1200" dirty="0" smtClean="0">
                <a:solidFill>
                  <a:schemeClr val="tx1"/>
                </a:solidFill>
                <a:latin typeface="+mn-lt"/>
                <a:ea typeface="+mn-ea"/>
                <a:cs typeface="+mn-cs"/>
              </a:rPr>
              <a:t>Commission in its Communication on the Precautionary Principle  </a:t>
            </a:r>
            <a:r>
              <a:rPr lang="en-IE" sz="1200" kern="1200" dirty="0" smtClean="0">
                <a:solidFill>
                  <a:schemeClr val="tx1"/>
                </a:solidFill>
                <a:latin typeface="+mn-lt"/>
                <a:ea typeface="+mn-ea"/>
                <a:cs typeface="+mn-cs"/>
              </a:rPr>
              <a:t>has stated that aiming at ‘zero-risk’ would not be compatible with the principle of proportionality, a long-standing general principle of Union law that applies to all risk management measures. The principle of proportionality is one of a number of general principles of risk management, which the Commission maintains should always apply when precautionary measures are taken. Other principles include that of non-discrimination, consistency and a cost/benefit analysis of action or inaction.. </a:t>
            </a:r>
          </a:p>
          <a:p>
            <a:r>
              <a:rPr lang="en-GB" sz="1200" kern="1200" baseline="30000" dirty="0" smtClean="0">
                <a:solidFill>
                  <a:schemeClr val="tx1"/>
                </a:solidFill>
                <a:latin typeface="+mn-lt"/>
                <a:ea typeface="+mn-ea"/>
                <a:cs typeface="+mn-cs"/>
              </a:rPr>
              <a:t>Commission’s Communication, note 20, at 18. </a:t>
            </a:r>
            <a:endParaRPr lang="en-IE" sz="1200" kern="1200" dirty="0" smtClean="0">
              <a:solidFill>
                <a:schemeClr val="tx1"/>
              </a:solidFill>
              <a:latin typeface="+mn-lt"/>
              <a:ea typeface="+mn-ea"/>
              <a:cs typeface="+mn-cs"/>
            </a:endParaRPr>
          </a:p>
          <a:p>
            <a:endParaRPr lang="en-IE" sz="1200" kern="1200" dirty="0" smtClean="0">
              <a:solidFill>
                <a:schemeClr val="tx1"/>
              </a:solidFill>
              <a:latin typeface="+mn-lt"/>
              <a:ea typeface="+mn-ea"/>
              <a:cs typeface="+mn-cs"/>
            </a:endParaRPr>
          </a:p>
          <a:p>
            <a:endParaRPr lang="en-IE" dirty="0"/>
          </a:p>
        </p:txBody>
      </p:sp>
      <p:sp>
        <p:nvSpPr>
          <p:cNvPr id="4" name="Slide Number Placeholder 3"/>
          <p:cNvSpPr>
            <a:spLocks noGrp="1"/>
          </p:cNvSpPr>
          <p:nvPr>
            <p:ph type="sldNum" sz="quarter" idx="10"/>
          </p:nvPr>
        </p:nvSpPr>
        <p:spPr/>
        <p:txBody>
          <a:bodyPr/>
          <a:lstStyle/>
          <a:p>
            <a:fld id="{B447513E-130B-4171-AC0B-D3E3ADC0BBA1}" type="slidenum">
              <a:rPr lang="en-IE" smtClean="0"/>
              <a:pPr/>
              <a:t>6</a:t>
            </a:fld>
            <a:endParaRPr lang="en-I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447513E-130B-4171-AC0B-D3E3ADC0BBA1}" type="slidenum">
              <a:rPr lang="en-IE" smtClean="0"/>
              <a:pPr/>
              <a:t>7</a:t>
            </a:fld>
            <a:endParaRPr lang="en-I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i="1" kern="1200" baseline="30000" dirty="0" smtClean="0">
                <a:solidFill>
                  <a:schemeClr val="tx1"/>
                </a:solidFill>
                <a:latin typeface="+mn-lt"/>
                <a:ea typeface="+mn-ea"/>
                <a:cs typeface="+mn-cs"/>
              </a:rPr>
              <a:t>Ibid</a:t>
            </a:r>
            <a:r>
              <a:rPr lang="en-GB" sz="1200" kern="1200" baseline="30000" dirty="0" smtClean="0">
                <a:solidFill>
                  <a:schemeClr val="tx1"/>
                </a:solidFill>
                <a:latin typeface="+mn-lt"/>
                <a:ea typeface="+mn-ea"/>
                <a:cs typeface="+mn-cs"/>
              </a:rPr>
              <a:t>.</a:t>
            </a:r>
            <a:endParaRPr lang="en-IE"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In Pfizer, the CFI said that scientific evidence relied on instead must be the result of a proper and impartial examination, meeting the requirements of “excellence, independence and transparency.” </a:t>
            </a:r>
            <a:r>
              <a:rPr lang="en-GB" sz="1200" i="1" kern="1200" baseline="30000" dirty="0" smtClean="0">
                <a:solidFill>
                  <a:schemeClr val="tx1"/>
                </a:solidFill>
                <a:latin typeface="+mn-lt"/>
                <a:ea typeface="+mn-ea"/>
                <a:cs typeface="+mn-cs"/>
              </a:rPr>
              <a:t>Ibid</a:t>
            </a:r>
            <a:r>
              <a:rPr lang="en-GB" sz="1200" kern="1200" baseline="30000" dirty="0" smtClean="0">
                <a:solidFill>
                  <a:schemeClr val="tx1"/>
                </a:solidFill>
                <a:latin typeface="+mn-lt"/>
                <a:ea typeface="+mn-ea"/>
                <a:cs typeface="+mn-cs"/>
              </a:rPr>
              <a:t>, </a:t>
            </a:r>
            <a:r>
              <a:rPr lang="en-GB" sz="1200" kern="1200" baseline="30000" dirty="0" err="1" smtClean="0">
                <a:solidFill>
                  <a:schemeClr val="tx1"/>
                </a:solidFill>
                <a:latin typeface="+mn-lt"/>
                <a:ea typeface="+mn-ea"/>
                <a:cs typeface="+mn-cs"/>
              </a:rPr>
              <a:t>para</a:t>
            </a:r>
            <a:r>
              <a:rPr lang="en-GB" sz="1200" kern="1200" baseline="30000" dirty="0" smtClean="0">
                <a:solidFill>
                  <a:schemeClr val="tx1"/>
                </a:solidFill>
                <a:latin typeface="+mn-lt"/>
                <a:ea typeface="+mn-ea"/>
                <a:cs typeface="+mn-cs"/>
              </a:rPr>
              <a:t> 158, 159 and  268. </a:t>
            </a:r>
            <a:endParaRPr lang="en-IE" sz="1200" kern="1200" dirty="0" smtClean="0">
              <a:solidFill>
                <a:schemeClr val="tx1"/>
              </a:solidFill>
              <a:latin typeface="+mn-lt"/>
              <a:ea typeface="+mn-ea"/>
              <a:cs typeface="+mn-cs"/>
            </a:endParaRPr>
          </a:p>
          <a:p>
            <a:endParaRPr lang="en-IE" dirty="0"/>
          </a:p>
        </p:txBody>
      </p:sp>
      <p:sp>
        <p:nvSpPr>
          <p:cNvPr id="4" name="Slide Number Placeholder 3"/>
          <p:cNvSpPr>
            <a:spLocks noGrp="1"/>
          </p:cNvSpPr>
          <p:nvPr>
            <p:ph type="sldNum" sz="quarter" idx="10"/>
          </p:nvPr>
        </p:nvSpPr>
        <p:spPr/>
        <p:txBody>
          <a:bodyPr/>
          <a:lstStyle/>
          <a:p>
            <a:fld id="{B447513E-130B-4171-AC0B-D3E3ADC0BBA1}" type="slidenum">
              <a:rPr lang="en-IE" smtClean="0"/>
              <a:pPr/>
              <a:t>9</a:t>
            </a:fld>
            <a:endParaRPr lang="en-I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IE" dirty="0" smtClean="0"/>
              <a:t>See Case C-50/09 Commission v. Ireland at </a:t>
            </a:r>
            <a:r>
              <a:rPr lang="en-IE" i="1" dirty="0" err="1" smtClean="0"/>
              <a:t>para</a:t>
            </a:r>
            <a:r>
              <a:rPr lang="en-IE" dirty="0" smtClean="0"/>
              <a:t> 40:</a:t>
            </a:r>
          </a:p>
          <a:p>
            <a:r>
              <a:rPr lang="en-IE" dirty="0" smtClean="0"/>
              <a:t>“However, that obligation to take into consideration, at the conclusion of the decision-making process, information gathered by the competent environmental authority must not be confused with the assessment obligation laid down in Article 3 of Directive 85/337. Indeed, that assessment, which must be carried out before the decision-making process (Case C-508/03</a:t>
            </a:r>
            <a:r>
              <a:rPr lang="en-IE" i="1" dirty="0" smtClean="0"/>
              <a:t>Commission</a:t>
            </a:r>
            <a:r>
              <a:rPr lang="en-IE" dirty="0" smtClean="0"/>
              <a:t> v </a:t>
            </a:r>
            <a:r>
              <a:rPr lang="en-IE" i="1" dirty="0" smtClean="0"/>
              <a:t>United Kingdom</a:t>
            </a:r>
            <a:r>
              <a:rPr lang="en-IE" dirty="0" smtClean="0"/>
              <a:t> [2006] ECR I‑3969, paragraph 103), involves an examination of the substance of the information gathered as well as a consideration of the expediency of supplementing it, if appropriate, with additional data. That competent environmental authority must thus undertake both an investigation and an analysis to reach as complete an assessment as possible of the direct and indirect effects of the project concerned on the factors set out in the first three indents of Article 3 and the interaction between those factors.”</a:t>
            </a:r>
          </a:p>
          <a:p>
            <a:endParaRPr lang="en-IE" dirty="0" smtClean="0"/>
          </a:p>
          <a:p>
            <a:r>
              <a:rPr lang="en-IE" sz="1200" kern="1200" dirty="0" smtClean="0">
                <a:solidFill>
                  <a:schemeClr val="tx1"/>
                </a:solidFill>
                <a:latin typeface="+mn-lt"/>
                <a:ea typeface="+mn-ea"/>
                <a:cs typeface="+mn-cs"/>
              </a:rPr>
              <a:t>On</a:t>
            </a:r>
            <a:r>
              <a:rPr lang="en-IE" sz="1200" kern="1200" baseline="0" dirty="0" smtClean="0">
                <a:solidFill>
                  <a:schemeClr val="tx1"/>
                </a:solidFill>
                <a:latin typeface="+mn-lt"/>
                <a:ea typeface="+mn-ea"/>
                <a:cs typeface="+mn-cs"/>
              </a:rPr>
              <a:t> reasoned decisions on conclusions </a:t>
            </a:r>
            <a:r>
              <a:rPr lang="en-IE" sz="1200" kern="1200" dirty="0" smtClean="0">
                <a:solidFill>
                  <a:schemeClr val="tx1"/>
                </a:solidFill>
                <a:latin typeface="+mn-lt"/>
                <a:ea typeface="+mn-ea"/>
                <a:cs typeface="+mn-cs"/>
              </a:rPr>
              <a:t>See Case C-50/09 Commission v. Ireland at </a:t>
            </a:r>
            <a:r>
              <a:rPr lang="en-IE" sz="1200" i="1" kern="1200" dirty="0" err="1" smtClean="0">
                <a:solidFill>
                  <a:schemeClr val="tx1"/>
                </a:solidFill>
                <a:latin typeface="+mn-lt"/>
                <a:ea typeface="+mn-ea"/>
                <a:cs typeface="+mn-cs"/>
              </a:rPr>
              <a:t>para</a:t>
            </a:r>
            <a:r>
              <a:rPr lang="en-IE" sz="1200" kern="1200" dirty="0" smtClean="0">
                <a:solidFill>
                  <a:schemeClr val="tx1"/>
                </a:solidFill>
                <a:latin typeface="+mn-lt"/>
                <a:ea typeface="+mn-ea"/>
                <a:cs typeface="+mn-cs"/>
              </a:rPr>
              <a:t> 40:</a:t>
            </a:r>
          </a:p>
          <a:p>
            <a:r>
              <a:rPr lang="en-IE" sz="1200" kern="1200" dirty="0" smtClean="0">
                <a:solidFill>
                  <a:schemeClr val="tx1"/>
                </a:solidFill>
                <a:latin typeface="+mn-lt"/>
                <a:ea typeface="+mn-ea"/>
                <a:cs typeface="+mn-cs"/>
              </a:rPr>
              <a:t>“However, that obligation to take into consideration, at the conclusion of the decision-making process, information gathered by the competent environmental authority must not be confused with the assessment obligation laid down in Article 3 of Directive 85/337. Indeed, that assessment, which must be carried out before the decision-making process (Case C-508/03</a:t>
            </a:r>
            <a:r>
              <a:rPr lang="en-IE" sz="1200" i="1" kern="1200" dirty="0" smtClean="0">
                <a:solidFill>
                  <a:schemeClr val="tx1"/>
                </a:solidFill>
                <a:latin typeface="+mn-lt"/>
                <a:ea typeface="+mn-ea"/>
                <a:cs typeface="+mn-cs"/>
              </a:rPr>
              <a:t>Commission</a:t>
            </a:r>
            <a:r>
              <a:rPr lang="en-IE" sz="1200" kern="1200" dirty="0" smtClean="0">
                <a:solidFill>
                  <a:schemeClr val="tx1"/>
                </a:solidFill>
                <a:latin typeface="+mn-lt"/>
                <a:ea typeface="+mn-ea"/>
                <a:cs typeface="+mn-cs"/>
              </a:rPr>
              <a:t> v </a:t>
            </a:r>
            <a:r>
              <a:rPr lang="en-IE" sz="1200" i="1" kern="1200" dirty="0" smtClean="0">
                <a:solidFill>
                  <a:schemeClr val="tx1"/>
                </a:solidFill>
                <a:latin typeface="+mn-lt"/>
                <a:ea typeface="+mn-ea"/>
                <a:cs typeface="+mn-cs"/>
              </a:rPr>
              <a:t>United Kingdom</a:t>
            </a:r>
            <a:r>
              <a:rPr lang="en-IE" sz="1200" kern="1200" dirty="0" smtClean="0">
                <a:solidFill>
                  <a:schemeClr val="tx1"/>
                </a:solidFill>
                <a:latin typeface="+mn-lt"/>
                <a:ea typeface="+mn-ea"/>
                <a:cs typeface="+mn-cs"/>
              </a:rPr>
              <a:t> [2006] ECR I‑3969, paragraph 103), involves an examination of the substance of the information gathered as well as a consideration of the expediency of supplementing it, if appropriate, with additional data. That competent environmental authority must thus undertake both an investigation and an analysis to reach as complete an assessment as possible of the direct and indirect effects of the project concerned on the factors set out in the first three indents of Article 3 and the interaction between those factors.”</a:t>
            </a:r>
            <a:endParaRPr lang="en-IE" dirty="0"/>
          </a:p>
        </p:txBody>
      </p:sp>
      <p:sp>
        <p:nvSpPr>
          <p:cNvPr id="4" name="Slide Number Placeholder 3"/>
          <p:cNvSpPr>
            <a:spLocks noGrp="1"/>
          </p:cNvSpPr>
          <p:nvPr>
            <p:ph type="sldNum" sz="quarter" idx="10"/>
          </p:nvPr>
        </p:nvSpPr>
        <p:spPr/>
        <p:txBody>
          <a:bodyPr/>
          <a:lstStyle/>
          <a:p>
            <a:fld id="{B447513E-130B-4171-AC0B-D3E3ADC0BBA1}" type="slidenum">
              <a:rPr lang="en-IE" smtClean="0"/>
              <a:pPr/>
              <a:t>12</a:t>
            </a:fld>
            <a:endParaRPr lang="en-I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IE" sz="1200" kern="1200" dirty="0" smtClean="0">
                <a:solidFill>
                  <a:schemeClr val="tx1"/>
                </a:solidFill>
                <a:latin typeface="+mn-lt"/>
                <a:ea typeface="+mn-ea"/>
                <a:cs typeface="+mn-cs"/>
              </a:rPr>
              <a:t>EIA, Art. 5.3 Developer to provide “—an outline of the main alternatives studied by the developer and an indication of the main reasons for his choice, taking into account the environmental effects.” See Case 418/04 </a:t>
            </a:r>
            <a:r>
              <a:rPr lang="en-IE" sz="1200" i="1" kern="1200" dirty="0" smtClean="0">
                <a:solidFill>
                  <a:schemeClr val="tx1"/>
                </a:solidFill>
                <a:latin typeface="+mn-lt"/>
                <a:ea typeface="+mn-ea"/>
                <a:cs typeface="+mn-cs"/>
              </a:rPr>
              <a:t>Commission v Ireland</a:t>
            </a:r>
            <a:r>
              <a:rPr lang="en-IE" sz="1200" kern="1200" dirty="0" smtClean="0">
                <a:solidFill>
                  <a:schemeClr val="tx1"/>
                </a:solidFill>
                <a:latin typeface="+mn-lt"/>
                <a:ea typeface="+mn-ea"/>
                <a:cs typeface="+mn-cs"/>
              </a:rPr>
              <a:t>, </a:t>
            </a:r>
            <a:r>
              <a:rPr lang="en-IE" sz="1200" i="1" kern="1200" dirty="0" err="1" smtClean="0">
                <a:solidFill>
                  <a:schemeClr val="tx1"/>
                </a:solidFill>
                <a:latin typeface="+mn-lt"/>
                <a:ea typeface="+mn-ea"/>
                <a:cs typeface="+mn-cs"/>
              </a:rPr>
              <a:t>para</a:t>
            </a:r>
            <a:r>
              <a:rPr lang="en-IE" sz="1200" kern="1200" dirty="0" smtClean="0">
                <a:solidFill>
                  <a:schemeClr val="tx1"/>
                </a:solidFill>
                <a:latin typeface="+mn-lt"/>
                <a:ea typeface="+mn-ea"/>
                <a:cs typeface="+mn-cs"/>
              </a:rPr>
              <a:t> </a:t>
            </a:r>
            <a:r>
              <a:rPr lang="en-IE" sz="1200" i="1" kern="1200" dirty="0" smtClean="0">
                <a:solidFill>
                  <a:schemeClr val="tx1"/>
                </a:solidFill>
                <a:latin typeface="+mn-lt"/>
                <a:ea typeface="+mn-ea"/>
                <a:cs typeface="+mn-cs"/>
              </a:rPr>
              <a:t>231.</a:t>
            </a:r>
            <a:r>
              <a:rPr lang="en-IE" sz="1200" kern="1200" dirty="0" smtClean="0">
                <a:solidFill>
                  <a:schemeClr val="tx1"/>
                </a:solidFill>
                <a:latin typeface="+mn-lt"/>
                <a:ea typeface="+mn-ea"/>
                <a:cs typeface="+mn-cs"/>
              </a:rPr>
              <a:t> EIA and SEA Directives “contain provisions relating to the deliberation procedure, </a:t>
            </a:r>
            <a:r>
              <a:rPr lang="en-IE" sz="1200" i="1" kern="1200" dirty="0" smtClean="0">
                <a:solidFill>
                  <a:schemeClr val="tx1"/>
                </a:solidFill>
                <a:latin typeface="+mn-lt"/>
                <a:ea typeface="+mn-ea"/>
                <a:cs typeface="+mn-cs"/>
              </a:rPr>
              <a:t>without binding the Member States as to the decision,</a:t>
            </a:r>
            <a:r>
              <a:rPr lang="en-IE" sz="1200" kern="1200" dirty="0" smtClean="0">
                <a:solidFill>
                  <a:schemeClr val="tx1"/>
                </a:solidFill>
                <a:latin typeface="+mn-lt"/>
                <a:ea typeface="+mn-ea"/>
                <a:cs typeface="+mn-cs"/>
              </a:rPr>
              <a:t> and relate to only certain projects and plans” …..Accordingly, assessments carried out pursuant to Directive 85/337 or Directive 2001/42 cannot replace the procedure provided for in Article 6(3) and (4) of the Habitats Directive.”  However, competent authorities may sometimes require that a better alternative than that chosen by the project promoter is adopted. Many devices have been used to limit the developer’s freedom to choose an alternative. For example, the competent authority may decide that alternatives not </a:t>
            </a:r>
            <a:r>
              <a:rPr lang="en-IE" sz="1200" i="1" kern="1200" dirty="0" smtClean="0">
                <a:solidFill>
                  <a:schemeClr val="tx1"/>
                </a:solidFill>
                <a:latin typeface="+mn-lt"/>
                <a:ea typeface="+mn-ea"/>
                <a:cs typeface="+mn-cs"/>
              </a:rPr>
              <a:t>adequately</a:t>
            </a:r>
            <a:r>
              <a:rPr lang="en-IE" sz="1200" kern="1200" dirty="0" smtClean="0">
                <a:solidFill>
                  <a:schemeClr val="tx1"/>
                </a:solidFill>
                <a:latin typeface="+mn-lt"/>
                <a:ea typeface="+mn-ea"/>
                <a:cs typeface="+mn-cs"/>
              </a:rPr>
              <a:t> considered, that the method chosen will result in contravention of an environmental standard or binding legal requirement or authorisation may be refused .for reasons which imply that alternative solutions would be more likely to result in a successful application for the authorisation. In N2 </a:t>
            </a:r>
            <a:r>
              <a:rPr lang="en-IE" sz="1200" kern="1200" dirty="0" err="1" smtClean="0">
                <a:solidFill>
                  <a:schemeClr val="tx1"/>
                </a:solidFill>
                <a:latin typeface="+mn-lt"/>
                <a:ea typeface="+mn-ea"/>
                <a:cs typeface="+mn-cs"/>
              </a:rPr>
              <a:t>Slane</a:t>
            </a:r>
            <a:r>
              <a:rPr lang="en-IE" sz="1200" kern="1200" dirty="0" smtClean="0">
                <a:solidFill>
                  <a:schemeClr val="tx1"/>
                </a:solidFill>
                <a:latin typeface="+mn-lt"/>
                <a:ea typeface="+mn-ea"/>
                <a:cs typeface="+mn-cs"/>
              </a:rPr>
              <a:t> Bypass Road Scheme – Application for Approval of Proposed Road Development at </a:t>
            </a:r>
            <a:r>
              <a:rPr lang="en-IE" sz="1200" u="sng" kern="1200" dirty="0" smtClean="0">
                <a:solidFill>
                  <a:schemeClr val="tx1"/>
                </a:solidFill>
                <a:latin typeface="+mn-lt"/>
                <a:ea typeface="+mn-ea"/>
                <a:cs typeface="+mn-cs"/>
                <a:hlinkClick r:id="rId3"/>
              </a:rPr>
              <a:t>http://www.pleanala.ie/casenum/HA0026.htm</a:t>
            </a:r>
            <a:r>
              <a:rPr lang="en-IE" sz="1200" kern="1200" dirty="0" smtClean="0">
                <a:solidFill>
                  <a:schemeClr val="tx1"/>
                </a:solidFill>
                <a:latin typeface="+mn-lt"/>
                <a:ea typeface="+mn-ea"/>
                <a:cs typeface="+mn-cs"/>
              </a:rPr>
              <a:t>, the Planning Appeals Board refused permission for a bypass road because alternative routes had not been “adequately explored.”</a:t>
            </a:r>
          </a:p>
          <a:p>
            <a:r>
              <a:rPr lang="en-US" sz="1200" kern="1200" dirty="0" smtClean="0">
                <a:solidFill>
                  <a:schemeClr val="tx1"/>
                </a:solidFill>
                <a:latin typeface="+mn-lt"/>
                <a:ea typeface="+mn-ea"/>
                <a:cs typeface="+mn-cs"/>
              </a:rPr>
              <a:t>Article 6.3 </a:t>
            </a:r>
            <a:endParaRPr lang="en-IE" sz="1200" kern="1200" dirty="0" smtClean="0">
              <a:solidFill>
                <a:schemeClr val="tx1"/>
              </a:solidFill>
              <a:latin typeface="+mn-lt"/>
              <a:ea typeface="+mn-ea"/>
              <a:cs typeface="+mn-cs"/>
            </a:endParaRPr>
          </a:p>
          <a:p>
            <a:endParaRPr lang="en-IE" dirty="0"/>
          </a:p>
        </p:txBody>
      </p:sp>
      <p:sp>
        <p:nvSpPr>
          <p:cNvPr id="4" name="Slide Number Placeholder 3"/>
          <p:cNvSpPr>
            <a:spLocks noGrp="1"/>
          </p:cNvSpPr>
          <p:nvPr>
            <p:ph type="sldNum" sz="quarter" idx="10"/>
          </p:nvPr>
        </p:nvSpPr>
        <p:spPr/>
        <p:txBody>
          <a:bodyPr/>
          <a:lstStyle/>
          <a:p>
            <a:fld id="{B447513E-130B-4171-AC0B-D3E3ADC0BBA1}" type="slidenum">
              <a:rPr lang="en-IE" smtClean="0"/>
              <a:pPr/>
              <a:t>13</a:t>
            </a:fld>
            <a:endParaRPr lang="en-I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E8A20BBB-360B-4DFF-97EC-2042681134F5}" type="datetimeFigureOut">
              <a:rPr lang="en-IE" smtClean="0"/>
              <a:pPr/>
              <a:t>10/01/2014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359BD9D-CC0D-49C5-9485-F539258475F3}" type="slidenum">
              <a:rPr lang="en-IE" smtClean="0"/>
              <a:pPr/>
              <a:t>‹Nr.›</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E8A20BBB-360B-4DFF-97EC-2042681134F5}" type="datetimeFigureOut">
              <a:rPr lang="en-IE" smtClean="0"/>
              <a:pPr/>
              <a:t>10/01/2014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359BD9D-CC0D-49C5-9485-F539258475F3}" type="slidenum">
              <a:rPr lang="en-IE" smtClean="0"/>
              <a:pPr/>
              <a:t>‹Nr.›</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E8A20BBB-360B-4DFF-97EC-2042681134F5}" type="datetimeFigureOut">
              <a:rPr lang="en-IE" smtClean="0"/>
              <a:pPr/>
              <a:t>10/01/2014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359BD9D-CC0D-49C5-9485-F539258475F3}" type="slidenum">
              <a:rPr lang="en-IE" smtClean="0"/>
              <a:pPr/>
              <a:t>‹Nr.›</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E8A20BBB-360B-4DFF-97EC-2042681134F5}" type="datetimeFigureOut">
              <a:rPr lang="en-IE" smtClean="0"/>
              <a:pPr/>
              <a:t>10/01/2014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359BD9D-CC0D-49C5-9485-F539258475F3}" type="slidenum">
              <a:rPr lang="en-IE" smtClean="0"/>
              <a:pPr/>
              <a:t>‹Nr.›</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A20BBB-360B-4DFF-97EC-2042681134F5}" type="datetimeFigureOut">
              <a:rPr lang="en-IE" smtClean="0"/>
              <a:pPr/>
              <a:t>10/01/2014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359BD9D-CC0D-49C5-9485-F539258475F3}" type="slidenum">
              <a:rPr lang="en-IE" smtClean="0"/>
              <a:pPr/>
              <a:t>‹Nr.›</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E8A20BBB-360B-4DFF-97EC-2042681134F5}" type="datetimeFigureOut">
              <a:rPr lang="en-IE" smtClean="0"/>
              <a:pPr/>
              <a:t>10/01/2014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9359BD9D-CC0D-49C5-9485-F539258475F3}" type="slidenum">
              <a:rPr lang="en-IE" smtClean="0"/>
              <a:pPr/>
              <a:t>‹Nr.›</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E8A20BBB-360B-4DFF-97EC-2042681134F5}" type="datetimeFigureOut">
              <a:rPr lang="en-IE" smtClean="0"/>
              <a:pPr/>
              <a:t>10/01/2014</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9359BD9D-CC0D-49C5-9485-F539258475F3}" type="slidenum">
              <a:rPr lang="en-IE" smtClean="0"/>
              <a:pPr/>
              <a:t>‹Nr.›</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E8A20BBB-360B-4DFF-97EC-2042681134F5}" type="datetimeFigureOut">
              <a:rPr lang="en-IE" smtClean="0"/>
              <a:pPr/>
              <a:t>10/01/2014</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9359BD9D-CC0D-49C5-9485-F539258475F3}" type="slidenum">
              <a:rPr lang="en-IE" smtClean="0"/>
              <a:pPr/>
              <a:t>‹Nr.›</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A20BBB-360B-4DFF-97EC-2042681134F5}" type="datetimeFigureOut">
              <a:rPr lang="en-IE" smtClean="0"/>
              <a:pPr/>
              <a:t>10/01/2014</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9359BD9D-CC0D-49C5-9485-F539258475F3}" type="slidenum">
              <a:rPr lang="en-IE" smtClean="0"/>
              <a:pPr/>
              <a:t>‹Nr.›</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A20BBB-360B-4DFF-97EC-2042681134F5}" type="datetimeFigureOut">
              <a:rPr lang="en-IE" smtClean="0"/>
              <a:pPr/>
              <a:t>10/01/2014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9359BD9D-CC0D-49C5-9485-F539258475F3}" type="slidenum">
              <a:rPr lang="en-IE" smtClean="0"/>
              <a:pPr/>
              <a:t>‹Nr.›</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A20BBB-360B-4DFF-97EC-2042681134F5}" type="datetimeFigureOut">
              <a:rPr lang="en-IE" smtClean="0"/>
              <a:pPr/>
              <a:t>10/01/2014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9359BD9D-CC0D-49C5-9485-F539258475F3}" type="slidenum">
              <a:rPr lang="en-IE" smtClean="0"/>
              <a:pPr/>
              <a:t>‹Nr.›</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A20BBB-360B-4DFF-97EC-2042681134F5}" type="datetimeFigureOut">
              <a:rPr lang="en-IE" smtClean="0"/>
              <a:pPr/>
              <a:t>10/01/2014</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59BD9D-CC0D-49C5-9485-F539258475F3}" type="slidenum">
              <a:rPr lang="en-IE" smtClean="0"/>
              <a:pPr/>
              <a:t>‹Nr.›</a:t>
            </a:fld>
            <a:endParaRPr lang="en-I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Interaction between EIA and Articles 6.3 and 6.4 of Habitats Directive</a:t>
            </a:r>
            <a:endParaRPr lang="en-IE" dirty="0"/>
          </a:p>
        </p:txBody>
      </p:sp>
      <p:sp>
        <p:nvSpPr>
          <p:cNvPr id="3" name="Subtitle 2"/>
          <p:cNvSpPr>
            <a:spLocks noGrp="1"/>
          </p:cNvSpPr>
          <p:nvPr>
            <p:ph type="subTitle" idx="1"/>
          </p:nvPr>
        </p:nvSpPr>
        <p:spPr/>
        <p:txBody>
          <a:bodyPr/>
          <a:lstStyle/>
          <a:p>
            <a:r>
              <a:rPr lang="en-GB" dirty="0" smtClean="0"/>
              <a:t>Yvonne Scannell</a:t>
            </a:r>
          </a:p>
          <a:p>
            <a:r>
              <a:rPr lang="en-GB" dirty="0" smtClean="0"/>
              <a:t>Law School, Trinity College, Dublin</a:t>
            </a:r>
          </a:p>
          <a:p>
            <a:r>
              <a:rPr lang="en-GB" dirty="0" smtClean="0"/>
              <a:t>Arthur Cox, Solicitors, Dublin </a:t>
            </a:r>
            <a:endParaRPr lang="en-I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Affected environment different for each </a:t>
            </a:r>
            <a:endParaRPr lang="en-IE" dirty="0"/>
          </a:p>
        </p:txBody>
      </p:sp>
      <p:sp>
        <p:nvSpPr>
          <p:cNvPr id="3" name="Content Placeholder 2"/>
          <p:cNvSpPr>
            <a:spLocks noGrp="1"/>
          </p:cNvSpPr>
          <p:nvPr>
            <p:ph sz="half" idx="1"/>
          </p:nvPr>
        </p:nvSpPr>
        <p:spPr/>
        <p:txBody>
          <a:bodyPr>
            <a:normAutofit lnSpcReduction="10000"/>
          </a:bodyPr>
          <a:lstStyle/>
          <a:p>
            <a:r>
              <a:rPr lang="en-IE" dirty="0"/>
              <a:t>The </a:t>
            </a:r>
            <a:r>
              <a:rPr lang="en-IE" dirty="0" smtClean="0"/>
              <a:t>environment </a:t>
            </a:r>
            <a:r>
              <a:rPr lang="en-IE" dirty="0"/>
              <a:t>which will likely be affected may possibly be unknown when the project is proposed.  </a:t>
            </a:r>
          </a:p>
        </p:txBody>
      </p:sp>
      <p:sp>
        <p:nvSpPr>
          <p:cNvPr id="4" name="Content Placeholder 3"/>
          <p:cNvSpPr>
            <a:spLocks noGrp="1"/>
          </p:cNvSpPr>
          <p:nvPr>
            <p:ph sz="half" idx="2"/>
          </p:nvPr>
        </p:nvSpPr>
        <p:spPr/>
        <p:txBody>
          <a:bodyPr>
            <a:normAutofit lnSpcReduction="10000"/>
          </a:bodyPr>
          <a:lstStyle/>
          <a:p>
            <a:r>
              <a:rPr lang="en-IE" dirty="0"/>
              <a:t>The aspects of the site to be protected will be ascertainable from the </a:t>
            </a:r>
            <a:r>
              <a:rPr lang="en-IE" dirty="0">
                <a:solidFill>
                  <a:srgbClr val="FF0000"/>
                </a:solidFill>
              </a:rPr>
              <a:t>conservation objectives specific to the site </a:t>
            </a:r>
            <a:r>
              <a:rPr lang="en-IE" dirty="0"/>
              <a:t>which reflect the “ecological requirements of the natural habitat types and species in Annex 1 and </a:t>
            </a:r>
            <a:r>
              <a:rPr lang="en-IE" dirty="0" smtClean="0"/>
              <a:t>11”. </a:t>
            </a:r>
            <a:endParaRPr lang="en-IE" dirty="0"/>
          </a:p>
          <a:p>
            <a:endParaRPr lang="en-IE"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Consultation </a:t>
            </a:r>
            <a:endParaRPr lang="en-IE" dirty="0"/>
          </a:p>
        </p:txBody>
      </p:sp>
      <p:sp>
        <p:nvSpPr>
          <p:cNvPr id="3" name="Content Placeholder 2"/>
          <p:cNvSpPr>
            <a:spLocks noGrp="1"/>
          </p:cNvSpPr>
          <p:nvPr>
            <p:ph sz="half" idx="1"/>
          </p:nvPr>
        </p:nvSpPr>
        <p:spPr/>
        <p:txBody>
          <a:bodyPr/>
          <a:lstStyle/>
          <a:p>
            <a:r>
              <a:rPr lang="en-IE" dirty="0"/>
              <a:t>Public consultation mandatory</a:t>
            </a:r>
          </a:p>
          <a:p>
            <a:r>
              <a:rPr lang="en-IE" dirty="0" smtClean="0"/>
              <a:t>EIA Directive Arts.4.4, 5.2, 6, 7, 8, 9, 11. </a:t>
            </a:r>
          </a:p>
          <a:p>
            <a:r>
              <a:rPr lang="en-IE" dirty="0" smtClean="0"/>
              <a:t>Aarhus. </a:t>
            </a:r>
          </a:p>
          <a:p>
            <a:endParaRPr lang="en-IE" dirty="0"/>
          </a:p>
        </p:txBody>
      </p:sp>
      <p:sp>
        <p:nvSpPr>
          <p:cNvPr id="4" name="Content Placeholder 3"/>
          <p:cNvSpPr>
            <a:spLocks noGrp="1"/>
          </p:cNvSpPr>
          <p:nvPr>
            <p:ph sz="half" idx="2"/>
          </p:nvPr>
        </p:nvSpPr>
        <p:spPr/>
        <p:txBody>
          <a:bodyPr/>
          <a:lstStyle/>
          <a:p>
            <a:r>
              <a:rPr lang="en-IE" dirty="0"/>
              <a:t>Public consultation “if appropriate</a:t>
            </a:r>
            <a:r>
              <a:rPr lang="en-IE" dirty="0" smtClean="0"/>
              <a:t>” for Stage 2  </a:t>
            </a:r>
            <a:r>
              <a:rPr lang="en-US" dirty="0"/>
              <a:t>Art.6.3</a:t>
            </a:r>
            <a:r>
              <a:rPr lang="en-US" dirty="0" smtClean="0"/>
              <a:t>.</a:t>
            </a:r>
          </a:p>
          <a:p>
            <a:endParaRPr lang="en-US" dirty="0" smtClean="0"/>
          </a:p>
          <a:p>
            <a:r>
              <a:rPr lang="en-US" dirty="0" smtClean="0"/>
              <a:t>Required if Aarhus applies </a:t>
            </a:r>
            <a:endParaRPr lang="en-IE" dirty="0"/>
          </a:p>
          <a:p>
            <a:endParaRPr lang="en-IE"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Must the assessment be written?</a:t>
            </a:r>
            <a:endParaRPr lang="en-IE" dirty="0"/>
          </a:p>
        </p:txBody>
      </p:sp>
      <p:sp>
        <p:nvSpPr>
          <p:cNvPr id="3" name="Content Placeholder 2"/>
          <p:cNvSpPr>
            <a:spLocks noGrp="1"/>
          </p:cNvSpPr>
          <p:nvPr>
            <p:ph sz="half" idx="1"/>
          </p:nvPr>
        </p:nvSpPr>
        <p:spPr/>
        <p:txBody>
          <a:bodyPr>
            <a:normAutofit/>
          </a:bodyPr>
          <a:lstStyle/>
          <a:p>
            <a:r>
              <a:rPr lang="en-IE" dirty="0"/>
              <a:t>No explicit requirement for </a:t>
            </a:r>
            <a:r>
              <a:rPr lang="en-IE" i="1" dirty="0"/>
              <a:t>written assessment</a:t>
            </a:r>
            <a:r>
              <a:rPr lang="en-IE" dirty="0"/>
              <a:t> of EIS but ECJ implies </a:t>
            </a:r>
            <a:r>
              <a:rPr lang="en-IE" dirty="0" smtClean="0"/>
              <a:t>it</a:t>
            </a:r>
            <a:endParaRPr lang="en-IE" dirty="0"/>
          </a:p>
        </p:txBody>
      </p:sp>
      <p:sp>
        <p:nvSpPr>
          <p:cNvPr id="4" name="Content Placeholder 3"/>
          <p:cNvSpPr>
            <a:spLocks noGrp="1"/>
          </p:cNvSpPr>
          <p:nvPr>
            <p:ph sz="half" idx="2"/>
          </p:nvPr>
        </p:nvSpPr>
        <p:spPr/>
        <p:txBody>
          <a:bodyPr>
            <a:normAutofit/>
          </a:bodyPr>
          <a:lstStyle/>
          <a:p>
            <a:r>
              <a:rPr lang="en-IE" dirty="0"/>
              <a:t>English and Irish courts say reasoned decision on conclusions of the </a:t>
            </a:r>
            <a:r>
              <a:rPr lang="en-IE" dirty="0" smtClean="0"/>
              <a:t>AA required.Methological Guidelines say yes. </a:t>
            </a:r>
            <a:endParaRPr lang="en-IE"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Outcomes of assessment</a:t>
            </a:r>
            <a:endParaRPr lang="en-IE" dirty="0"/>
          </a:p>
        </p:txBody>
      </p:sp>
      <p:sp>
        <p:nvSpPr>
          <p:cNvPr id="3" name="Content Placeholder 2"/>
          <p:cNvSpPr>
            <a:spLocks noGrp="1"/>
          </p:cNvSpPr>
          <p:nvPr>
            <p:ph sz="half" idx="1"/>
          </p:nvPr>
        </p:nvSpPr>
        <p:spPr/>
        <p:txBody>
          <a:bodyPr>
            <a:normAutofit/>
          </a:bodyPr>
          <a:lstStyle/>
          <a:p>
            <a:r>
              <a:rPr lang="en-IE" dirty="0" smtClean="0"/>
              <a:t>In principle </a:t>
            </a:r>
            <a:r>
              <a:rPr lang="en-IE" dirty="0"/>
              <a:t>projects </a:t>
            </a:r>
            <a:r>
              <a:rPr lang="en-IE" i="1" dirty="0"/>
              <a:t>can </a:t>
            </a:r>
            <a:r>
              <a:rPr lang="en-IE" dirty="0"/>
              <a:t>be authorised even if there are better alternatives.</a:t>
            </a:r>
            <a:r>
              <a:rPr lang="en-IE" baseline="30000" dirty="0"/>
              <a:t> </a:t>
            </a:r>
            <a:endParaRPr lang="en-IE" dirty="0"/>
          </a:p>
          <a:p>
            <a:endParaRPr lang="en-IE" dirty="0"/>
          </a:p>
        </p:txBody>
      </p:sp>
      <p:sp>
        <p:nvSpPr>
          <p:cNvPr id="4" name="Content Placeholder 3"/>
          <p:cNvSpPr>
            <a:spLocks noGrp="1"/>
          </p:cNvSpPr>
          <p:nvPr>
            <p:ph sz="half" idx="2"/>
          </p:nvPr>
        </p:nvSpPr>
        <p:spPr/>
        <p:txBody>
          <a:bodyPr>
            <a:normAutofit/>
          </a:bodyPr>
          <a:lstStyle/>
          <a:p>
            <a:r>
              <a:rPr lang="en-IE" dirty="0" smtClean="0"/>
              <a:t>In principle, </a:t>
            </a:r>
            <a:r>
              <a:rPr lang="en-IE" dirty="0"/>
              <a:t>plans and projects adversely affecting site </a:t>
            </a:r>
            <a:r>
              <a:rPr lang="en-IE" dirty="0">
                <a:solidFill>
                  <a:srgbClr val="FF0000"/>
                </a:solidFill>
              </a:rPr>
              <a:t>integrity </a:t>
            </a:r>
            <a:r>
              <a:rPr lang="en-IE" dirty="0" smtClean="0">
                <a:solidFill>
                  <a:srgbClr val="FF0000"/>
                </a:solidFill>
              </a:rPr>
              <a:t>of site </a:t>
            </a:r>
            <a:r>
              <a:rPr lang="en-IE" dirty="0" smtClean="0"/>
              <a:t>cannot </a:t>
            </a:r>
            <a:r>
              <a:rPr lang="en-IE" dirty="0"/>
              <a:t>be approved. </a:t>
            </a:r>
            <a:r>
              <a:rPr lang="en-US" dirty="0"/>
              <a:t>Article </a:t>
            </a:r>
            <a:r>
              <a:rPr lang="en-US" dirty="0" smtClean="0"/>
              <a:t>6.3</a:t>
            </a:r>
          </a:p>
          <a:p>
            <a:r>
              <a:rPr lang="en-US" dirty="0" smtClean="0"/>
              <a:t>Unless ROPI </a:t>
            </a:r>
            <a:endParaRPr lang="en-IE" dirty="0"/>
          </a:p>
          <a:p>
            <a:endParaRPr lang="en-IE"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Alternatives</a:t>
            </a:r>
            <a:endParaRPr lang="en-US" dirty="0"/>
          </a:p>
        </p:txBody>
      </p:sp>
      <p:sp>
        <p:nvSpPr>
          <p:cNvPr id="3" name="Content Placeholder 2"/>
          <p:cNvSpPr>
            <a:spLocks noGrp="1"/>
          </p:cNvSpPr>
          <p:nvPr>
            <p:ph sz="half" idx="1"/>
          </p:nvPr>
        </p:nvSpPr>
        <p:spPr/>
        <p:txBody>
          <a:bodyPr/>
          <a:lstStyle/>
          <a:p>
            <a:r>
              <a:rPr lang="en-US" dirty="0" smtClean="0"/>
              <a:t>Only alternatives considered need to described but some competent authorities have invented ways of requiring a proper examination of alternatives </a:t>
            </a:r>
            <a:endParaRPr lang="en-US" dirty="0"/>
          </a:p>
        </p:txBody>
      </p:sp>
      <p:sp>
        <p:nvSpPr>
          <p:cNvPr id="4" name="Content Placeholder 3"/>
          <p:cNvSpPr>
            <a:spLocks noGrp="1"/>
          </p:cNvSpPr>
          <p:nvPr>
            <p:ph sz="half" idx="2"/>
          </p:nvPr>
        </p:nvSpPr>
        <p:spPr/>
        <p:txBody>
          <a:bodyPr/>
          <a:lstStyle/>
          <a:p>
            <a:r>
              <a:rPr lang="en-US" dirty="0" smtClean="0"/>
              <a:t>Project cannot be allowed unless there is NO alternative and unless there are reasons of overriding </a:t>
            </a:r>
            <a:r>
              <a:rPr lang="en-US" dirty="0" smtClean="0">
                <a:solidFill>
                  <a:srgbClr val="FF0000"/>
                </a:solidFill>
              </a:rPr>
              <a:t>public</a:t>
            </a:r>
            <a:r>
              <a:rPr lang="en-US" dirty="0" smtClean="0"/>
              <a:t> interest.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Compensatory measures </a:t>
            </a:r>
            <a:endParaRPr lang="en-IE" dirty="0"/>
          </a:p>
        </p:txBody>
      </p:sp>
      <p:sp>
        <p:nvSpPr>
          <p:cNvPr id="3" name="Content Placeholder 2"/>
          <p:cNvSpPr>
            <a:spLocks noGrp="1"/>
          </p:cNvSpPr>
          <p:nvPr>
            <p:ph sz="half" idx="1"/>
          </p:nvPr>
        </p:nvSpPr>
        <p:spPr/>
        <p:txBody>
          <a:bodyPr>
            <a:normAutofit/>
          </a:bodyPr>
          <a:lstStyle/>
          <a:p>
            <a:r>
              <a:rPr lang="en-IE" dirty="0"/>
              <a:t>No obligation on Member </a:t>
            </a:r>
            <a:r>
              <a:rPr lang="en-IE" dirty="0" smtClean="0"/>
              <a:t>State/developer </a:t>
            </a:r>
            <a:r>
              <a:rPr lang="en-IE" dirty="0"/>
              <a:t>to take compensatory measures if significant adverse effects on the environment.</a:t>
            </a:r>
            <a:r>
              <a:rPr lang="en-IE" dirty="0" smtClean="0"/>
              <a:t> </a:t>
            </a:r>
            <a:endParaRPr lang="en-IE" dirty="0"/>
          </a:p>
        </p:txBody>
      </p:sp>
      <p:sp>
        <p:nvSpPr>
          <p:cNvPr id="4" name="Content Placeholder 3"/>
          <p:cNvSpPr>
            <a:spLocks noGrp="1"/>
          </p:cNvSpPr>
          <p:nvPr>
            <p:ph sz="half" idx="2"/>
          </p:nvPr>
        </p:nvSpPr>
        <p:spPr/>
        <p:txBody>
          <a:bodyPr>
            <a:normAutofit/>
          </a:bodyPr>
          <a:lstStyle/>
          <a:p>
            <a:r>
              <a:rPr lang="en-IE" dirty="0"/>
              <a:t>Obligation on Member State “to take all compensatory measures to ensure that the overall coherence of </a:t>
            </a:r>
            <a:r>
              <a:rPr lang="en-IE" i="1" dirty="0" err="1"/>
              <a:t>Natura</a:t>
            </a:r>
            <a:r>
              <a:rPr lang="en-IE" i="1" dirty="0"/>
              <a:t> </a:t>
            </a:r>
            <a:r>
              <a:rPr lang="en-IE" dirty="0"/>
              <a:t>2000 is protected”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Obligation to consult Commission</a:t>
            </a:r>
            <a:endParaRPr lang="en-IE" dirty="0"/>
          </a:p>
        </p:txBody>
      </p:sp>
      <p:sp>
        <p:nvSpPr>
          <p:cNvPr id="3" name="Content Placeholder 2"/>
          <p:cNvSpPr>
            <a:spLocks noGrp="1"/>
          </p:cNvSpPr>
          <p:nvPr>
            <p:ph sz="half" idx="1"/>
          </p:nvPr>
        </p:nvSpPr>
        <p:spPr/>
        <p:txBody>
          <a:bodyPr/>
          <a:lstStyle/>
          <a:p>
            <a:r>
              <a:rPr lang="en-IE" dirty="0"/>
              <a:t>Obligation to</a:t>
            </a:r>
            <a:r>
              <a:rPr lang="en-IE" dirty="0" smtClean="0"/>
              <a:t>  </a:t>
            </a:r>
            <a:r>
              <a:rPr lang="en-IE" dirty="0"/>
              <a:t>inform Commission of reasons for exemption from EIA under Art.</a:t>
            </a:r>
            <a:r>
              <a:rPr lang="en-IE" dirty="0" smtClean="0"/>
              <a:t>2.4 </a:t>
            </a:r>
            <a:endParaRPr lang="en-IE" dirty="0"/>
          </a:p>
        </p:txBody>
      </p:sp>
      <p:sp>
        <p:nvSpPr>
          <p:cNvPr id="4" name="Content Placeholder 3"/>
          <p:cNvSpPr>
            <a:spLocks noGrp="1"/>
          </p:cNvSpPr>
          <p:nvPr>
            <p:ph sz="half" idx="2"/>
          </p:nvPr>
        </p:nvSpPr>
        <p:spPr/>
        <p:txBody>
          <a:bodyPr/>
          <a:lstStyle/>
          <a:p>
            <a:r>
              <a:rPr lang="en-IE" dirty="0"/>
              <a:t>No obligation to justify negative screenings in Habitats Directive to Commission.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Procedures </a:t>
            </a:r>
            <a:endParaRPr lang="en-IE" dirty="0"/>
          </a:p>
        </p:txBody>
      </p:sp>
      <p:sp>
        <p:nvSpPr>
          <p:cNvPr id="3" name="Content Placeholder 2"/>
          <p:cNvSpPr>
            <a:spLocks noGrp="1"/>
          </p:cNvSpPr>
          <p:nvPr>
            <p:ph sz="half" idx="1"/>
          </p:nvPr>
        </p:nvSpPr>
        <p:spPr/>
        <p:txBody>
          <a:bodyPr/>
          <a:lstStyle/>
          <a:p>
            <a:r>
              <a:rPr lang="en-IE" dirty="0"/>
              <a:t>Procedures for EIS and EIA prescribed in detail</a:t>
            </a:r>
          </a:p>
          <a:p>
            <a:endParaRPr lang="en-IE" dirty="0"/>
          </a:p>
        </p:txBody>
      </p:sp>
      <p:sp>
        <p:nvSpPr>
          <p:cNvPr id="4" name="Content Placeholder 3"/>
          <p:cNvSpPr>
            <a:spLocks noGrp="1"/>
          </p:cNvSpPr>
          <p:nvPr>
            <p:ph sz="half" idx="2"/>
          </p:nvPr>
        </p:nvSpPr>
        <p:spPr/>
        <p:txBody>
          <a:bodyPr/>
          <a:lstStyle/>
          <a:p>
            <a:r>
              <a:rPr lang="en-IE" dirty="0"/>
              <a:t>No prescribed procedures  for AA</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Aarhus Convention is part of the </a:t>
            </a:r>
            <a:r>
              <a:rPr lang="en-US" dirty="0" err="1" smtClean="0"/>
              <a:t>acquis</a:t>
            </a:r>
            <a:r>
              <a:rPr lang="en-US" dirty="0" smtClean="0"/>
              <a:t> </a:t>
            </a:r>
            <a:endParaRPr lang="en-US" dirty="0"/>
          </a:p>
        </p:txBody>
      </p:sp>
      <p:sp>
        <p:nvSpPr>
          <p:cNvPr id="3" name="Content Placeholder 2"/>
          <p:cNvSpPr>
            <a:spLocks noGrp="1"/>
          </p:cNvSpPr>
          <p:nvPr>
            <p:ph sz="half" idx="1"/>
          </p:nvPr>
        </p:nvSpPr>
        <p:spPr/>
        <p:txBody>
          <a:bodyPr/>
          <a:lstStyle/>
          <a:p>
            <a:r>
              <a:rPr lang="en-US" dirty="0" smtClean="0"/>
              <a:t>Picture of a brown bear! </a:t>
            </a:r>
            <a:endParaRPr lang="en-US" dirty="0"/>
          </a:p>
        </p:txBody>
      </p:sp>
      <p:sp>
        <p:nvSpPr>
          <p:cNvPr id="4" name="Content Placeholder 3"/>
          <p:cNvSpPr>
            <a:spLocks noGrp="1"/>
          </p:cNvSpPr>
          <p:nvPr>
            <p:ph sz="half" idx="2"/>
          </p:nvPr>
        </p:nvSpPr>
        <p:spPr/>
        <p:txBody>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Transboundary</a:t>
            </a:r>
            <a:r>
              <a:rPr lang="en-GB" dirty="0" smtClean="0"/>
              <a:t> issues </a:t>
            </a:r>
            <a:endParaRPr lang="en-IE" dirty="0"/>
          </a:p>
        </p:txBody>
      </p:sp>
      <p:sp>
        <p:nvSpPr>
          <p:cNvPr id="3" name="Content Placeholder 2"/>
          <p:cNvSpPr>
            <a:spLocks noGrp="1"/>
          </p:cNvSpPr>
          <p:nvPr>
            <p:ph sz="half" idx="1"/>
          </p:nvPr>
        </p:nvSpPr>
        <p:spPr/>
        <p:txBody>
          <a:bodyPr>
            <a:normAutofit fontScale="92500" lnSpcReduction="20000"/>
          </a:bodyPr>
          <a:lstStyle/>
          <a:p>
            <a:r>
              <a:rPr lang="en-IE" dirty="0" smtClean="0"/>
              <a:t>EIA Directive requirement </a:t>
            </a:r>
            <a:r>
              <a:rPr lang="en-IE" dirty="0"/>
              <a:t>to involve other Member States significantly affected by </a:t>
            </a:r>
            <a:r>
              <a:rPr lang="en-IE" dirty="0" smtClean="0"/>
              <a:t>project</a:t>
            </a:r>
          </a:p>
          <a:p>
            <a:endParaRPr lang="en-IE" dirty="0" smtClean="0"/>
          </a:p>
          <a:p>
            <a:endParaRPr lang="en-IE" dirty="0" smtClean="0"/>
          </a:p>
          <a:p>
            <a:r>
              <a:rPr lang="en-IE" dirty="0" smtClean="0"/>
              <a:t>Aarhus rights of public participation, access to information and access to justice </a:t>
            </a:r>
          </a:p>
          <a:p>
            <a:endParaRPr lang="en-IE" dirty="0" smtClean="0"/>
          </a:p>
          <a:p>
            <a:r>
              <a:rPr lang="en-IE" smtClean="0"/>
              <a:t>Espoo</a:t>
            </a:r>
            <a:endParaRPr lang="en-IE" dirty="0"/>
          </a:p>
        </p:txBody>
      </p:sp>
      <p:sp>
        <p:nvSpPr>
          <p:cNvPr id="4" name="Content Placeholder 3"/>
          <p:cNvSpPr>
            <a:spLocks noGrp="1"/>
          </p:cNvSpPr>
          <p:nvPr>
            <p:ph sz="half" idx="2"/>
          </p:nvPr>
        </p:nvSpPr>
        <p:spPr/>
        <p:txBody>
          <a:bodyPr>
            <a:normAutofit fontScale="92500" lnSpcReduction="20000"/>
          </a:bodyPr>
          <a:lstStyle/>
          <a:p>
            <a:r>
              <a:rPr lang="en-IE" dirty="0"/>
              <a:t>No requirement </a:t>
            </a:r>
            <a:r>
              <a:rPr lang="en-IE" i="1" dirty="0" smtClean="0"/>
              <a:t>in Habitats </a:t>
            </a:r>
            <a:r>
              <a:rPr lang="en-IE" i="1" dirty="0"/>
              <a:t>Directive</a:t>
            </a:r>
            <a:r>
              <a:rPr lang="en-IE" dirty="0"/>
              <a:t> to involve other MS</a:t>
            </a:r>
            <a:r>
              <a:rPr lang="en-IE" dirty="0" smtClean="0"/>
              <a:t>. But..</a:t>
            </a:r>
          </a:p>
          <a:p>
            <a:endParaRPr lang="en-IE" dirty="0" smtClean="0"/>
          </a:p>
          <a:p>
            <a:pPr>
              <a:buNone/>
            </a:pPr>
            <a:endParaRPr lang="en-IE" dirty="0" smtClean="0"/>
          </a:p>
          <a:p>
            <a:pPr>
              <a:buNone/>
            </a:pPr>
            <a:endParaRPr lang="en-IE" dirty="0" smtClean="0"/>
          </a:p>
          <a:p>
            <a:pPr>
              <a:buNone/>
            </a:pPr>
            <a:endParaRPr lang="en-IE" dirty="0" smtClean="0"/>
          </a:p>
          <a:p>
            <a:pPr>
              <a:buNone/>
            </a:pPr>
            <a:r>
              <a:rPr lang="en-IE" dirty="0" smtClean="0"/>
              <a:t>Aarhus rights to be implied</a:t>
            </a:r>
          </a:p>
          <a:p>
            <a:endParaRPr lang="en-IE" dirty="0" smtClean="0"/>
          </a:p>
          <a:p>
            <a:endParaRPr lang="en-IE" dirty="0" smtClean="0"/>
          </a:p>
          <a:p>
            <a:pPr>
              <a:buNone/>
            </a:pPr>
            <a:r>
              <a:rPr lang="en-IE" dirty="0" smtClean="0"/>
              <a:t>  </a:t>
            </a:r>
            <a:endParaRPr lang="en-IE"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err="1" smtClean="0"/>
              <a:t>Cf</a:t>
            </a:r>
            <a:r>
              <a:rPr lang="en-GB" dirty="0" smtClean="0"/>
              <a:t> EIA to AA </a:t>
            </a:r>
            <a:endParaRPr lang="en-IE" dirty="0"/>
          </a:p>
        </p:txBody>
      </p:sp>
      <p:sp>
        <p:nvSpPr>
          <p:cNvPr id="3" name="Content Placeholder 2"/>
          <p:cNvSpPr>
            <a:spLocks noGrp="1"/>
          </p:cNvSpPr>
          <p:nvPr>
            <p:ph sz="half" idx="1"/>
          </p:nvPr>
        </p:nvSpPr>
        <p:spPr/>
        <p:txBody>
          <a:bodyPr>
            <a:normAutofit/>
          </a:bodyPr>
          <a:lstStyle/>
          <a:p>
            <a:endParaRPr lang="en-IE" dirty="0" smtClean="0"/>
          </a:p>
          <a:p>
            <a:r>
              <a:rPr lang="en-IE" dirty="0"/>
              <a:t>Requires EIA for </a:t>
            </a:r>
            <a:r>
              <a:rPr lang="en-IE" dirty="0">
                <a:solidFill>
                  <a:srgbClr val="FF0000"/>
                </a:solidFill>
              </a:rPr>
              <a:t>listed projects</a:t>
            </a:r>
            <a:r>
              <a:rPr lang="en-IE" dirty="0"/>
              <a:t> only.</a:t>
            </a:r>
          </a:p>
          <a:p>
            <a:pPr>
              <a:buNone/>
            </a:pPr>
            <a:endParaRPr lang="en-IE" dirty="0"/>
          </a:p>
        </p:txBody>
      </p:sp>
      <p:sp>
        <p:nvSpPr>
          <p:cNvPr id="4" name="Content Placeholder 3"/>
          <p:cNvSpPr>
            <a:spLocks noGrp="1"/>
          </p:cNvSpPr>
          <p:nvPr>
            <p:ph sz="half" idx="2"/>
          </p:nvPr>
        </p:nvSpPr>
        <p:spPr/>
        <p:txBody>
          <a:bodyPr>
            <a:normAutofit/>
          </a:bodyPr>
          <a:lstStyle/>
          <a:p>
            <a:r>
              <a:rPr lang="en-IE" dirty="0"/>
              <a:t>Can apply to</a:t>
            </a:r>
            <a:r>
              <a:rPr lang="en-IE" i="1" dirty="0"/>
              <a:t> </a:t>
            </a:r>
            <a:r>
              <a:rPr lang="en-IE" i="1" dirty="0">
                <a:solidFill>
                  <a:srgbClr val="FF0000"/>
                </a:solidFill>
              </a:rPr>
              <a:t>any</a:t>
            </a:r>
            <a:r>
              <a:rPr lang="en-IE" dirty="0"/>
              <a:t> kind of plan or project big or </a:t>
            </a:r>
            <a:r>
              <a:rPr lang="en-IE" dirty="0" smtClean="0"/>
              <a:t>small- </a:t>
            </a:r>
            <a:r>
              <a:rPr lang="en-IE" dirty="0"/>
              <a:t>including EIA projects</a:t>
            </a:r>
          </a:p>
          <a:p>
            <a:r>
              <a:rPr lang="en-IE" dirty="0"/>
              <a:t>Art.6.3.</a:t>
            </a:r>
          </a:p>
          <a:p>
            <a:endParaRPr lang="en-IE"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remedies</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solidFill>
                  <a:srgbClr val="FF0000"/>
                </a:solidFill>
              </a:rPr>
              <a:t>EIA Directive,</a:t>
            </a:r>
            <a:r>
              <a:rPr lang="en-US" dirty="0" smtClean="0"/>
              <a:t> </a:t>
            </a:r>
          </a:p>
          <a:p>
            <a:r>
              <a:rPr lang="en-US" dirty="0" smtClean="0"/>
              <a:t>Complaint against State to Espoo Compliance committee </a:t>
            </a:r>
            <a:r>
              <a:rPr lang="en-US" dirty="0" err="1" smtClean="0"/>
              <a:t>but..MOX</a:t>
            </a:r>
            <a:endParaRPr lang="en-US" dirty="0" smtClean="0"/>
          </a:p>
          <a:p>
            <a:pPr>
              <a:buNone/>
            </a:pPr>
            <a:endParaRPr lang="en-US" dirty="0" smtClean="0"/>
          </a:p>
          <a:p>
            <a:pPr>
              <a:buNone/>
            </a:pPr>
            <a:r>
              <a:rPr lang="en-US" dirty="0" smtClean="0"/>
              <a:t>Directive obligations can be enforced in domestic courts</a:t>
            </a:r>
          </a:p>
          <a:p>
            <a:pPr>
              <a:buNone/>
            </a:pPr>
            <a:endParaRPr lang="en-US" dirty="0" smtClean="0"/>
          </a:p>
          <a:p>
            <a:pPr>
              <a:buNone/>
            </a:pPr>
            <a:r>
              <a:rPr lang="en-US" dirty="0" smtClean="0"/>
              <a:t>Complaint to EU Commission</a:t>
            </a:r>
          </a:p>
          <a:p>
            <a:endParaRPr lang="en-US" dirty="0"/>
          </a:p>
        </p:txBody>
      </p:sp>
      <p:sp>
        <p:nvSpPr>
          <p:cNvPr id="4" name="Content Placeholder 3"/>
          <p:cNvSpPr>
            <a:spLocks noGrp="1"/>
          </p:cNvSpPr>
          <p:nvPr>
            <p:ph sz="half" idx="2"/>
          </p:nvPr>
        </p:nvSpPr>
        <p:spPr/>
        <p:txBody>
          <a:bodyPr>
            <a:normAutofit fontScale="92500" lnSpcReduction="10000"/>
          </a:bodyPr>
          <a:lstStyle/>
          <a:p>
            <a:r>
              <a:rPr lang="en-US" dirty="0" smtClean="0">
                <a:solidFill>
                  <a:srgbClr val="FF0000"/>
                </a:solidFill>
              </a:rPr>
              <a:t>Habitats</a:t>
            </a:r>
          </a:p>
          <a:p>
            <a:r>
              <a:rPr lang="en-US" dirty="0" smtClean="0"/>
              <a:t>Anyone in any State party or NGO can complain against another State party to Aarhus Compliance committee</a:t>
            </a:r>
          </a:p>
          <a:p>
            <a:r>
              <a:rPr lang="en-US" dirty="0" smtClean="0"/>
              <a:t>Directive obligations can be enforced in domestic courts</a:t>
            </a:r>
          </a:p>
          <a:p>
            <a:r>
              <a:rPr lang="en-US" dirty="0" smtClean="0"/>
              <a:t>Complaint  to Commission</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Publicity for decisions and reasons</a:t>
            </a:r>
            <a:endParaRPr lang="en-IE" dirty="0"/>
          </a:p>
        </p:txBody>
      </p:sp>
      <p:sp>
        <p:nvSpPr>
          <p:cNvPr id="3" name="Content Placeholder 2"/>
          <p:cNvSpPr>
            <a:spLocks noGrp="1"/>
          </p:cNvSpPr>
          <p:nvPr>
            <p:ph sz="half" idx="1"/>
          </p:nvPr>
        </p:nvSpPr>
        <p:spPr/>
        <p:txBody>
          <a:bodyPr/>
          <a:lstStyle/>
          <a:p>
            <a:r>
              <a:rPr lang="en-IE" dirty="0"/>
              <a:t>Obligation to publish screening decision, final decision and reasons and considerations for </a:t>
            </a:r>
            <a:r>
              <a:rPr lang="en-IE" dirty="0" smtClean="0"/>
              <a:t>it.</a:t>
            </a:r>
          </a:p>
          <a:p>
            <a:r>
              <a:rPr lang="en-IE" dirty="0" smtClean="0"/>
              <a:t>Aarhus and Art 10 A</a:t>
            </a:r>
          </a:p>
          <a:p>
            <a:endParaRPr lang="en-IE" dirty="0"/>
          </a:p>
        </p:txBody>
      </p:sp>
      <p:sp>
        <p:nvSpPr>
          <p:cNvPr id="4" name="Content Placeholder 3"/>
          <p:cNvSpPr>
            <a:spLocks noGrp="1"/>
          </p:cNvSpPr>
          <p:nvPr>
            <p:ph sz="half" idx="2"/>
          </p:nvPr>
        </p:nvSpPr>
        <p:spPr/>
        <p:txBody>
          <a:bodyPr/>
          <a:lstStyle/>
          <a:p>
            <a:r>
              <a:rPr lang="en-IE" dirty="0"/>
              <a:t>No express requirement to publish decisions but implied</a:t>
            </a:r>
            <a:r>
              <a:rPr lang="en-IE" dirty="0" smtClean="0"/>
              <a:t>.</a:t>
            </a:r>
          </a:p>
          <a:p>
            <a:endParaRPr lang="en-IE" dirty="0" smtClean="0"/>
          </a:p>
          <a:p>
            <a:r>
              <a:rPr lang="en-IE" smtClean="0"/>
              <a:t>Aarhus  </a:t>
            </a:r>
            <a:endParaRPr lang="en-IE"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Aarhus</a:t>
            </a:r>
            <a:endParaRPr lang="en-IE" dirty="0"/>
          </a:p>
        </p:txBody>
      </p:sp>
      <p:sp>
        <p:nvSpPr>
          <p:cNvPr id="3" name="Content Placeholder 2"/>
          <p:cNvSpPr>
            <a:spLocks noGrp="1"/>
          </p:cNvSpPr>
          <p:nvPr>
            <p:ph sz="half" idx="1"/>
          </p:nvPr>
        </p:nvSpPr>
        <p:spPr/>
        <p:txBody>
          <a:bodyPr/>
          <a:lstStyle/>
          <a:p>
            <a:r>
              <a:rPr lang="en-IE" dirty="0"/>
              <a:t>Obligation to implement Aarhus requirements on  access to justice</a:t>
            </a:r>
          </a:p>
          <a:p>
            <a:r>
              <a:rPr lang="en-US" dirty="0"/>
              <a:t>EIA Directive,  10A</a:t>
            </a:r>
            <a:endParaRPr lang="en-IE" dirty="0"/>
          </a:p>
          <a:p>
            <a:endParaRPr lang="en-IE" dirty="0"/>
          </a:p>
        </p:txBody>
      </p:sp>
      <p:sp>
        <p:nvSpPr>
          <p:cNvPr id="4" name="Content Placeholder 3"/>
          <p:cNvSpPr>
            <a:spLocks noGrp="1"/>
          </p:cNvSpPr>
          <p:nvPr>
            <p:ph sz="half" idx="2"/>
          </p:nvPr>
        </p:nvSpPr>
        <p:spPr/>
        <p:txBody>
          <a:bodyPr/>
          <a:lstStyle/>
          <a:p>
            <a:r>
              <a:rPr lang="en-GB" dirty="0" smtClean="0"/>
              <a:t>Aarhus doesn’t apply to Habitats but CJEU has stated that it should! </a:t>
            </a:r>
            <a:endParaRPr lang="en-IE"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EU Commission</a:t>
            </a:r>
            <a:endParaRPr lang="en-IE" dirty="0"/>
          </a:p>
        </p:txBody>
      </p:sp>
      <p:sp>
        <p:nvSpPr>
          <p:cNvPr id="3" name="Content Placeholder 2"/>
          <p:cNvSpPr>
            <a:spLocks noGrp="1"/>
          </p:cNvSpPr>
          <p:nvPr>
            <p:ph sz="half" idx="1"/>
          </p:nvPr>
        </p:nvSpPr>
        <p:spPr/>
        <p:txBody>
          <a:bodyPr/>
          <a:lstStyle/>
          <a:p>
            <a:r>
              <a:rPr lang="en-IE" dirty="0"/>
              <a:t>No </a:t>
            </a:r>
            <a:r>
              <a:rPr lang="en-IE" dirty="0" smtClean="0"/>
              <a:t>requirement to </a:t>
            </a:r>
            <a:r>
              <a:rPr lang="en-IE" dirty="0"/>
              <a:t>get Commission’s consent for permitting significant adverse effects on environment</a:t>
            </a:r>
          </a:p>
        </p:txBody>
      </p:sp>
      <p:sp>
        <p:nvSpPr>
          <p:cNvPr id="4" name="Content Placeholder 3"/>
          <p:cNvSpPr>
            <a:spLocks noGrp="1"/>
          </p:cNvSpPr>
          <p:nvPr>
            <p:ph sz="half" idx="2"/>
          </p:nvPr>
        </p:nvSpPr>
        <p:spPr/>
        <p:txBody>
          <a:bodyPr/>
          <a:lstStyle/>
          <a:p>
            <a:r>
              <a:rPr lang="en-US" dirty="0" smtClean="0"/>
              <a:t>Obligation to notify compensatory measures</a:t>
            </a:r>
            <a:endParaRPr lang="en-IE" dirty="0" smtClean="0"/>
          </a:p>
          <a:p>
            <a:r>
              <a:rPr lang="en-IE" dirty="0" smtClean="0"/>
              <a:t>Obligation </a:t>
            </a:r>
            <a:r>
              <a:rPr lang="en-IE" dirty="0"/>
              <a:t>to get EU Commission’s “opinion” on the reasons of OPI justifying plan or project affecting priority site </a:t>
            </a:r>
            <a:r>
              <a:rPr lang="en-IE" dirty="0" smtClean="0"/>
              <a:t>or priority </a:t>
            </a:r>
            <a:r>
              <a:rPr lang="en-IE" dirty="0"/>
              <a:t>species. </a:t>
            </a:r>
            <a:r>
              <a:rPr lang="en-US" dirty="0"/>
              <a:t>Art.6.4 </a:t>
            </a:r>
            <a:endParaRPr lang="en-US" dirty="0" smtClean="0"/>
          </a:p>
          <a:p>
            <a:endParaRPr lang="en-I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a:t>
            </a:r>
            <a:r>
              <a:rPr lang="en-GB" dirty="0" smtClean="0"/>
              <a:t>xemptions</a:t>
            </a:r>
            <a:endParaRPr lang="en-IE" dirty="0"/>
          </a:p>
        </p:txBody>
      </p:sp>
      <p:sp>
        <p:nvSpPr>
          <p:cNvPr id="3" name="Content Placeholder 2"/>
          <p:cNvSpPr>
            <a:spLocks noGrp="1"/>
          </p:cNvSpPr>
          <p:nvPr>
            <p:ph sz="half" idx="1"/>
          </p:nvPr>
        </p:nvSpPr>
        <p:spPr/>
        <p:txBody>
          <a:bodyPr>
            <a:normAutofit/>
          </a:bodyPr>
          <a:lstStyle/>
          <a:p>
            <a:r>
              <a:rPr lang="en-IE" dirty="0"/>
              <a:t>Exemptions for </a:t>
            </a:r>
            <a:r>
              <a:rPr lang="en-IE" dirty="0">
                <a:solidFill>
                  <a:srgbClr val="FF0000"/>
                </a:solidFill>
              </a:rPr>
              <a:t>defence projects, projects adopted by legislation and in exceptional </a:t>
            </a:r>
            <a:r>
              <a:rPr lang="en-IE" dirty="0" smtClean="0">
                <a:solidFill>
                  <a:srgbClr val="FF0000"/>
                </a:solidFill>
              </a:rPr>
              <a:t>cases </a:t>
            </a:r>
          </a:p>
          <a:p>
            <a:r>
              <a:rPr lang="en-US" dirty="0"/>
              <a:t>EIA Directive, Arts.1.3, 1.4, 2.4.</a:t>
            </a:r>
            <a:endParaRPr lang="en-IE" dirty="0"/>
          </a:p>
          <a:p>
            <a:endParaRPr lang="en-IE" dirty="0"/>
          </a:p>
        </p:txBody>
      </p:sp>
      <p:sp>
        <p:nvSpPr>
          <p:cNvPr id="4" name="Content Placeholder 3"/>
          <p:cNvSpPr>
            <a:spLocks noGrp="1"/>
          </p:cNvSpPr>
          <p:nvPr>
            <p:ph sz="half" idx="2"/>
          </p:nvPr>
        </p:nvSpPr>
        <p:spPr/>
        <p:txBody>
          <a:bodyPr>
            <a:normAutofit/>
          </a:bodyPr>
          <a:lstStyle/>
          <a:p>
            <a:r>
              <a:rPr lang="en-IE" dirty="0"/>
              <a:t>Only exemption is if the plan or programme </a:t>
            </a:r>
            <a:r>
              <a:rPr lang="en-IE" dirty="0" smtClean="0"/>
              <a:t>“is </a:t>
            </a:r>
            <a:r>
              <a:rPr lang="en-IE" dirty="0"/>
              <a:t>directly connected with or necessary to the management of the </a:t>
            </a:r>
            <a:r>
              <a:rPr lang="en-IE" dirty="0" smtClean="0"/>
              <a:t>site”</a:t>
            </a:r>
            <a:r>
              <a:rPr lang="en-GB" dirty="0" smtClean="0"/>
              <a:t>. Art 6.3</a:t>
            </a:r>
            <a:endParaRPr lang="en-IE" dirty="0"/>
          </a:p>
          <a:p>
            <a:endParaRPr lang="en-I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Publication requirements for screening </a:t>
            </a:r>
            <a:endParaRPr lang="en-IE" dirty="0"/>
          </a:p>
        </p:txBody>
      </p:sp>
      <p:sp>
        <p:nvSpPr>
          <p:cNvPr id="3" name="Content Placeholder 2"/>
          <p:cNvSpPr>
            <a:spLocks noGrp="1"/>
          </p:cNvSpPr>
          <p:nvPr>
            <p:ph sz="half" idx="1"/>
          </p:nvPr>
        </p:nvSpPr>
        <p:spPr/>
        <p:txBody>
          <a:bodyPr>
            <a:normAutofit/>
          </a:bodyPr>
          <a:lstStyle/>
          <a:p>
            <a:r>
              <a:rPr lang="en-IE" dirty="0"/>
              <a:t>Annex 11 screening decisions to be publicly available and</a:t>
            </a:r>
            <a:r>
              <a:rPr lang="en-IE" dirty="0" smtClean="0"/>
              <a:t> ECJ says reasons must be given </a:t>
            </a:r>
            <a:r>
              <a:rPr lang="en-IE" dirty="0"/>
              <a:t>for them if requested.</a:t>
            </a:r>
            <a:r>
              <a:rPr lang="en-IE" dirty="0" smtClean="0"/>
              <a:t> </a:t>
            </a:r>
            <a:endParaRPr lang="en-IE" dirty="0"/>
          </a:p>
          <a:p>
            <a:pPr>
              <a:buNone/>
            </a:pPr>
            <a:endParaRPr lang="en-IE" dirty="0"/>
          </a:p>
          <a:p>
            <a:endParaRPr lang="en-IE" dirty="0"/>
          </a:p>
        </p:txBody>
      </p:sp>
      <p:sp>
        <p:nvSpPr>
          <p:cNvPr id="4" name="Content Placeholder 3"/>
          <p:cNvSpPr>
            <a:spLocks noGrp="1"/>
          </p:cNvSpPr>
          <p:nvPr>
            <p:ph sz="half" idx="2"/>
          </p:nvPr>
        </p:nvSpPr>
        <p:spPr/>
        <p:txBody>
          <a:bodyPr>
            <a:normAutofit/>
          </a:bodyPr>
          <a:lstStyle/>
          <a:p>
            <a:r>
              <a:rPr lang="en-IE" dirty="0"/>
              <a:t>No </a:t>
            </a:r>
            <a:r>
              <a:rPr lang="en-IE" i="1" dirty="0"/>
              <a:t>explicit </a:t>
            </a:r>
            <a:r>
              <a:rPr lang="en-IE" dirty="0"/>
              <a:t>obligation to publish screening decisions but they must be available to requesting third parties</a:t>
            </a:r>
            <a:r>
              <a:rPr lang="en-IE" dirty="0" smtClean="0"/>
              <a:t>.</a:t>
            </a:r>
          </a:p>
          <a:p>
            <a:r>
              <a:rPr lang="en-IE" dirty="0" smtClean="0"/>
              <a:t>Methological Guidelines say reasoning and decision to be published </a:t>
            </a:r>
            <a:endParaRPr lang="en-IE" dirty="0"/>
          </a:p>
          <a:p>
            <a:endParaRPr lang="en-I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SCREENING &amp; MITIGATION</a:t>
            </a:r>
            <a:endParaRPr lang="en-IE" dirty="0"/>
          </a:p>
        </p:txBody>
      </p:sp>
      <p:sp>
        <p:nvSpPr>
          <p:cNvPr id="3" name="Content Placeholder 2"/>
          <p:cNvSpPr>
            <a:spLocks noGrp="1"/>
          </p:cNvSpPr>
          <p:nvPr>
            <p:ph sz="half" idx="1"/>
          </p:nvPr>
        </p:nvSpPr>
        <p:spPr/>
        <p:txBody>
          <a:bodyPr>
            <a:normAutofit/>
          </a:bodyPr>
          <a:lstStyle/>
          <a:p>
            <a:r>
              <a:rPr lang="en-IE" dirty="0"/>
              <a:t>Mitigation measures may/must be considered when screening for EIA subject to satisfying certain criteria. </a:t>
            </a:r>
          </a:p>
        </p:txBody>
      </p:sp>
      <p:sp>
        <p:nvSpPr>
          <p:cNvPr id="4" name="Content Placeholder 3"/>
          <p:cNvSpPr>
            <a:spLocks noGrp="1"/>
          </p:cNvSpPr>
          <p:nvPr>
            <p:ph sz="half" idx="2"/>
          </p:nvPr>
        </p:nvSpPr>
        <p:spPr/>
        <p:txBody>
          <a:bodyPr>
            <a:normAutofit/>
          </a:bodyPr>
          <a:lstStyle/>
          <a:p>
            <a:r>
              <a:rPr lang="en-IE" dirty="0" smtClean="0"/>
              <a:t>Methological Guidelines say no but argued mitigation measures can be considered but criteria </a:t>
            </a:r>
            <a:r>
              <a:rPr lang="en-IE" dirty="0"/>
              <a:t>for mitigation measures arguably somewhat stricter when screening for AA</a:t>
            </a:r>
          </a:p>
          <a:p>
            <a:pPr>
              <a:buNone/>
            </a:pPr>
            <a:endParaRPr lang="en-IE"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Screening tests </a:t>
            </a:r>
            <a:endParaRPr lang="en-IE" dirty="0"/>
          </a:p>
        </p:txBody>
      </p:sp>
      <p:sp>
        <p:nvSpPr>
          <p:cNvPr id="3" name="Content Placeholder 2"/>
          <p:cNvSpPr>
            <a:spLocks noGrp="1"/>
          </p:cNvSpPr>
          <p:nvPr>
            <p:ph sz="half" idx="1"/>
          </p:nvPr>
        </p:nvSpPr>
        <p:spPr/>
        <p:txBody>
          <a:bodyPr>
            <a:normAutofit fontScale="92500" lnSpcReduction="20000"/>
          </a:bodyPr>
          <a:lstStyle/>
          <a:p>
            <a:r>
              <a:rPr lang="en-IE" dirty="0"/>
              <a:t>Environmental features must be </a:t>
            </a:r>
            <a:r>
              <a:rPr lang="en-IE" i="1" dirty="0"/>
              <a:t>likely </a:t>
            </a:r>
            <a:r>
              <a:rPr lang="en-IE" dirty="0"/>
              <a:t>to be affected to  justify requiring EIA</a:t>
            </a:r>
            <a:r>
              <a:rPr lang="en-IE" i="1" dirty="0"/>
              <a:t> </a:t>
            </a:r>
            <a:endParaRPr lang="en-IE" i="1" dirty="0" smtClean="0"/>
          </a:p>
          <a:p>
            <a:r>
              <a:rPr lang="en-IE" dirty="0" smtClean="0"/>
              <a:t>Directive</a:t>
            </a:r>
            <a:r>
              <a:rPr lang="en-IE" dirty="0"/>
              <a:t>, Art.5.1.a</a:t>
            </a:r>
          </a:p>
          <a:p>
            <a:endParaRPr lang="en-IE" dirty="0"/>
          </a:p>
        </p:txBody>
      </p:sp>
      <p:sp>
        <p:nvSpPr>
          <p:cNvPr id="4" name="Content Placeholder 3"/>
          <p:cNvSpPr>
            <a:spLocks noGrp="1"/>
          </p:cNvSpPr>
          <p:nvPr>
            <p:ph sz="half" idx="2"/>
          </p:nvPr>
        </p:nvSpPr>
        <p:spPr/>
        <p:txBody>
          <a:bodyPr>
            <a:normAutofit fontScale="92500" lnSpcReduction="20000"/>
          </a:bodyPr>
          <a:lstStyle/>
          <a:p>
            <a:r>
              <a:rPr lang="en-IE" dirty="0"/>
              <a:t>If there is </a:t>
            </a:r>
            <a:r>
              <a:rPr lang="en-IE" i="1" dirty="0"/>
              <a:t>a mere probability</a:t>
            </a:r>
            <a:r>
              <a:rPr lang="en-IE" dirty="0"/>
              <a:t> that the plan or project will have effects, or </a:t>
            </a:r>
            <a:r>
              <a:rPr lang="en-IE" dirty="0" smtClean="0"/>
              <a:t>if there is a risk or doubt re significant effects or </a:t>
            </a:r>
            <a:r>
              <a:rPr lang="en-IE" dirty="0"/>
              <a:t>it cannot be excluded that there will be significant effects, AA required.</a:t>
            </a:r>
            <a:r>
              <a:rPr lang="en-IE" dirty="0" smtClean="0"/>
              <a:t> </a:t>
            </a:r>
            <a:endParaRPr lang="en-IE" dirty="0"/>
          </a:p>
          <a:p>
            <a:r>
              <a:rPr lang="en-US" i="1" dirty="0"/>
              <a:t>Waddenzee</a:t>
            </a:r>
            <a:r>
              <a:rPr lang="en-US" dirty="0"/>
              <a:t>, </a:t>
            </a:r>
            <a:r>
              <a:rPr lang="en-US" i="1" dirty="0" err="1"/>
              <a:t>para</a:t>
            </a:r>
            <a:r>
              <a:rPr lang="en-US" dirty="0"/>
              <a:t> </a:t>
            </a:r>
            <a:r>
              <a:rPr lang="en-US" dirty="0" smtClean="0"/>
              <a:t>45</a:t>
            </a:r>
          </a:p>
          <a:p>
            <a:r>
              <a:rPr lang="en-US" dirty="0" smtClean="0"/>
              <a:t>Pfizer – proportionality principle applies to risk assessment </a:t>
            </a:r>
            <a:endParaRPr lang="en-IE" dirty="0"/>
          </a:p>
          <a:p>
            <a:endParaRPr lang="en-IE"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HAS TO BE STUDIED?</a:t>
            </a:r>
            <a:endParaRPr lang="en-IE" dirty="0"/>
          </a:p>
        </p:txBody>
      </p:sp>
      <p:sp>
        <p:nvSpPr>
          <p:cNvPr id="3" name="Content Placeholder 2"/>
          <p:cNvSpPr>
            <a:spLocks noGrp="1"/>
          </p:cNvSpPr>
          <p:nvPr>
            <p:ph sz="half" idx="1"/>
          </p:nvPr>
        </p:nvSpPr>
        <p:spPr/>
        <p:txBody>
          <a:bodyPr>
            <a:normAutofit/>
          </a:bodyPr>
          <a:lstStyle/>
          <a:p>
            <a:r>
              <a:rPr lang="en-IE" dirty="0" smtClean="0">
                <a:solidFill>
                  <a:srgbClr val="FF0000"/>
                </a:solidFill>
              </a:rPr>
              <a:t>Likely </a:t>
            </a:r>
            <a:r>
              <a:rPr lang="en-IE" dirty="0" smtClean="0"/>
              <a:t>significant </a:t>
            </a:r>
            <a:r>
              <a:rPr lang="en-IE" dirty="0"/>
              <a:t>effects </a:t>
            </a:r>
            <a:r>
              <a:rPr lang="en-IE" i="1" dirty="0">
                <a:solidFill>
                  <a:srgbClr val="FF0000"/>
                </a:solidFill>
              </a:rPr>
              <a:t>on the environment </a:t>
            </a:r>
            <a:r>
              <a:rPr lang="en-IE" i="1" dirty="0"/>
              <a:t>as defined in the EIA Directive.</a:t>
            </a:r>
            <a:r>
              <a:rPr lang="en-IE" dirty="0"/>
              <a:t> Significant effects to be assessed (on all the environment) theoretically very extensive</a:t>
            </a:r>
          </a:p>
          <a:p>
            <a:endParaRPr lang="en-IE" dirty="0"/>
          </a:p>
        </p:txBody>
      </p:sp>
      <p:sp>
        <p:nvSpPr>
          <p:cNvPr id="4" name="Content Placeholder 3"/>
          <p:cNvSpPr>
            <a:spLocks noGrp="1"/>
          </p:cNvSpPr>
          <p:nvPr>
            <p:ph sz="half" idx="2"/>
          </p:nvPr>
        </p:nvSpPr>
        <p:spPr>
          <a:xfrm>
            <a:off x="4648200" y="1600200"/>
            <a:ext cx="4038600" cy="4525963"/>
          </a:xfrm>
        </p:spPr>
        <p:txBody>
          <a:bodyPr>
            <a:normAutofit/>
          </a:bodyPr>
          <a:lstStyle/>
          <a:p>
            <a:pPr>
              <a:buNone/>
            </a:pPr>
            <a:r>
              <a:rPr lang="en-IE" dirty="0" smtClean="0"/>
              <a:t>	Applies </a:t>
            </a:r>
            <a:r>
              <a:rPr lang="en-IE" dirty="0"/>
              <a:t>to plans and projects likely to have a significant effect </a:t>
            </a:r>
            <a:r>
              <a:rPr lang="en-IE" i="1" dirty="0"/>
              <a:t>on a site in view of the site’s conservation objectives</a:t>
            </a:r>
            <a:endParaRPr lang="en-IE"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CUMULATIVE EFFECTS </a:t>
            </a:r>
            <a:endParaRPr lang="en-IE" dirty="0"/>
          </a:p>
        </p:txBody>
      </p:sp>
      <p:sp>
        <p:nvSpPr>
          <p:cNvPr id="3" name="Content Placeholder 2"/>
          <p:cNvSpPr>
            <a:spLocks noGrp="1"/>
          </p:cNvSpPr>
          <p:nvPr>
            <p:ph sz="half" idx="1"/>
          </p:nvPr>
        </p:nvSpPr>
        <p:spPr/>
        <p:txBody>
          <a:bodyPr/>
          <a:lstStyle/>
          <a:p>
            <a:r>
              <a:rPr lang="en-IE" dirty="0"/>
              <a:t>Applies to cumulative effects of various</a:t>
            </a:r>
            <a:r>
              <a:rPr lang="en-IE" i="1" dirty="0"/>
              <a:t> projects.</a:t>
            </a:r>
            <a:endParaRPr lang="en-IE" dirty="0"/>
          </a:p>
        </p:txBody>
      </p:sp>
      <p:sp>
        <p:nvSpPr>
          <p:cNvPr id="4" name="Content Placeholder 3"/>
          <p:cNvSpPr>
            <a:spLocks noGrp="1"/>
          </p:cNvSpPr>
          <p:nvPr>
            <p:ph sz="half" idx="2"/>
          </p:nvPr>
        </p:nvSpPr>
        <p:spPr/>
        <p:txBody>
          <a:bodyPr/>
          <a:lstStyle/>
          <a:p>
            <a:r>
              <a:rPr lang="en-IE" dirty="0"/>
              <a:t>Applies to cumulative effects of </a:t>
            </a:r>
            <a:r>
              <a:rPr lang="en-IE" i="1" dirty="0"/>
              <a:t>plans or projects</a:t>
            </a:r>
            <a:r>
              <a:rPr lang="en-IE" dirty="0"/>
              <a:t> either alone or in combination with other </a:t>
            </a:r>
            <a:r>
              <a:rPr lang="en-IE" i="1" dirty="0"/>
              <a:t>plans</a:t>
            </a:r>
            <a:r>
              <a:rPr lang="en-IE" dirty="0"/>
              <a:t> </a:t>
            </a:r>
            <a:r>
              <a:rPr lang="en-IE" i="1" dirty="0"/>
              <a:t>or projects</a:t>
            </a:r>
            <a:r>
              <a:rPr lang="en-IE" dirty="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QUALITY OF INFORMATION REQUIRED</a:t>
            </a:r>
            <a:endParaRPr lang="en-IE" dirty="0"/>
          </a:p>
        </p:txBody>
      </p:sp>
      <p:sp>
        <p:nvSpPr>
          <p:cNvPr id="3" name="Content Placeholder 2"/>
          <p:cNvSpPr>
            <a:spLocks noGrp="1"/>
          </p:cNvSpPr>
          <p:nvPr>
            <p:ph sz="half" idx="1"/>
          </p:nvPr>
        </p:nvSpPr>
        <p:spPr/>
        <p:txBody>
          <a:bodyPr>
            <a:normAutofit/>
          </a:bodyPr>
          <a:lstStyle/>
          <a:p>
            <a:r>
              <a:rPr lang="en-IE" dirty="0"/>
              <a:t>Information required is having regard, </a:t>
            </a:r>
            <a:r>
              <a:rPr lang="en-IE" i="1" dirty="0"/>
              <a:t>inter alia</a:t>
            </a:r>
            <a:r>
              <a:rPr lang="en-IE" dirty="0"/>
              <a:t>, to “current knowledge and methods of assessment” in so far as it is </a:t>
            </a:r>
            <a:r>
              <a:rPr lang="en-IE" dirty="0">
                <a:solidFill>
                  <a:srgbClr val="FF0000"/>
                </a:solidFill>
              </a:rPr>
              <a:t>reasonable to ask developer to provide</a:t>
            </a:r>
            <a:r>
              <a:rPr lang="en-IE" dirty="0"/>
              <a:t>.</a:t>
            </a:r>
          </a:p>
          <a:p>
            <a:endParaRPr lang="en-IE" dirty="0"/>
          </a:p>
        </p:txBody>
      </p:sp>
      <p:sp>
        <p:nvSpPr>
          <p:cNvPr id="4" name="Content Placeholder 3"/>
          <p:cNvSpPr>
            <a:spLocks noGrp="1"/>
          </p:cNvSpPr>
          <p:nvPr>
            <p:ph sz="half" idx="2"/>
          </p:nvPr>
        </p:nvSpPr>
        <p:spPr/>
        <p:txBody>
          <a:bodyPr>
            <a:normAutofit/>
          </a:bodyPr>
          <a:lstStyle/>
          <a:p>
            <a:r>
              <a:rPr lang="en-IE" dirty="0"/>
              <a:t>Information for assessment to be based on </a:t>
            </a:r>
            <a:r>
              <a:rPr lang="en-IE" dirty="0">
                <a:solidFill>
                  <a:srgbClr val="FF0000"/>
                </a:solidFill>
              </a:rPr>
              <a:t>best scientific knowledge</a:t>
            </a:r>
            <a:r>
              <a:rPr lang="en-IE" dirty="0"/>
              <a:t>.</a:t>
            </a:r>
            <a:r>
              <a:rPr lang="en-IE" dirty="0" smtClean="0"/>
              <a:t> </a:t>
            </a:r>
            <a:endParaRPr lang="en-IE" dirty="0"/>
          </a:p>
          <a:p>
            <a:r>
              <a:rPr lang="en-GB" dirty="0" smtClean="0"/>
              <a:t>(Requirements “</a:t>
            </a:r>
            <a:r>
              <a:rPr lang="en-GB" dirty="0"/>
              <a:t>excellence, independence and </a:t>
            </a:r>
            <a:r>
              <a:rPr lang="en-GB"/>
              <a:t>transparency</a:t>
            </a:r>
            <a:r>
              <a:rPr lang="en-GB" smtClean="0"/>
              <a:t>.”)</a:t>
            </a:r>
            <a:endParaRPr lang="en-IE" dirty="0"/>
          </a:p>
          <a:p>
            <a:pPr>
              <a:buNone/>
            </a:pPr>
            <a:r>
              <a:rPr lang="en-GB" dirty="0" smtClean="0"/>
              <a:t> </a:t>
            </a:r>
            <a:endParaRPr lang="en-IE"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2258</Words>
  <Application>Microsoft Office PowerPoint</Application>
  <PresentationFormat>Bildschirmpräsentation (4:3)</PresentationFormat>
  <Paragraphs>153</Paragraphs>
  <Slides>23</Slides>
  <Notes>15</Notes>
  <HiddenSlides>0</HiddenSlides>
  <MMClips>0</MMClips>
  <ScaleCrop>false</ScaleCrop>
  <HeadingPairs>
    <vt:vector size="4" baseType="variant">
      <vt:variant>
        <vt:lpstr>Design</vt:lpstr>
      </vt:variant>
      <vt:variant>
        <vt:i4>1</vt:i4>
      </vt:variant>
      <vt:variant>
        <vt:lpstr>Folientitel</vt:lpstr>
      </vt:variant>
      <vt:variant>
        <vt:i4>23</vt:i4>
      </vt:variant>
    </vt:vector>
  </HeadingPairs>
  <TitlesOfParts>
    <vt:vector size="24" baseType="lpstr">
      <vt:lpstr>Office Theme</vt:lpstr>
      <vt:lpstr>Interaction between EIA and Articles 6.3 and 6.4 of Habitats Directive</vt:lpstr>
      <vt:lpstr>Cf EIA to AA </vt:lpstr>
      <vt:lpstr>Exemptions</vt:lpstr>
      <vt:lpstr>Publication requirements for screening </vt:lpstr>
      <vt:lpstr>SCREENING &amp; MITIGATION</vt:lpstr>
      <vt:lpstr>Screening tests </vt:lpstr>
      <vt:lpstr>WHAT HAS TO BE STUDIED?</vt:lpstr>
      <vt:lpstr>CUMULATIVE EFFECTS </vt:lpstr>
      <vt:lpstr>QUALITY OF INFORMATION REQUIRED</vt:lpstr>
      <vt:lpstr>Affected environment different for each </vt:lpstr>
      <vt:lpstr>Consultation </vt:lpstr>
      <vt:lpstr>Must the assessment be written?</vt:lpstr>
      <vt:lpstr>Outcomes of assessment</vt:lpstr>
      <vt:lpstr>Alternatives</vt:lpstr>
      <vt:lpstr>Compensatory measures </vt:lpstr>
      <vt:lpstr>Obligation to consult Commission</vt:lpstr>
      <vt:lpstr>Procedures </vt:lpstr>
      <vt:lpstr>Aarhus Convention is part of the acquis </vt:lpstr>
      <vt:lpstr>Transboundary issues </vt:lpstr>
      <vt:lpstr>Some remedies</vt:lpstr>
      <vt:lpstr>Publicity for decisions and reasons</vt:lpstr>
      <vt:lpstr>Aarhus</vt:lpstr>
      <vt:lpstr>EU Commission</vt:lpstr>
    </vt:vector>
  </TitlesOfParts>
  <Company>TCD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Schneider, Eva</cp:lastModifiedBy>
  <cp:revision>25</cp:revision>
  <dcterms:created xsi:type="dcterms:W3CDTF">2013-11-13T22:26:21Z</dcterms:created>
  <dcterms:modified xsi:type="dcterms:W3CDTF">2014-01-10T12:19:21Z</dcterms:modified>
</cp:coreProperties>
</file>