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91" r:id="rId2"/>
    <p:sldId id="257" r:id="rId3"/>
    <p:sldId id="296" r:id="rId4"/>
    <p:sldId id="297" r:id="rId5"/>
    <p:sldId id="292" r:id="rId6"/>
    <p:sldId id="301" r:id="rId7"/>
    <p:sldId id="293" r:id="rId8"/>
    <p:sldId id="299" r:id="rId9"/>
    <p:sldId id="294" r:id="rId10"/>
    <p:sldId id="300" r:id="rId11"/>
    <p:sldId id="302" r:id="rId12"/>
    <p:sldId id="295" r:id="rId13"/>
  </p:sldIdLst>
  <p:sldSz cx="9144000" cy="6858000" type="screen4x3"/>
  <p:notesSz cx="6669088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C8B"/>
    <a:srgbClr val="976F45"/>
    <a:srgbClr val="88827E"/>
    <a:srgbClr val="00003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6092" autoAdjust="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3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82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D743F-2339-49D2-80C4-93F4ABC24BC0}" type="datetimeFigureOut">
              <a:rPr lang="de-DE" smtClean="0"/>
              <a:pPr/>
              <a:t>13.01.2014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D9C54-3864-4CC5-9FF3-E19C3FE9EAE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247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739E1-9FD3-4B9D-B8CA-D1ED55063664}" type="datetimeFigureOut">
              <a:rPr lang="pl-PL" smtClean="0"/>
              <a:t>2014-01-13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064D9-5323-48F8-96D3-902546ECF180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16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064D9-5323-48F8-96D3-902546ECF180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0835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Difference between Articles 3 and 8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Admittedly, Article 8 of Directive 85/337 provides that the results of the consultations and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gathered pursuant to Articles 5 to 7 must be taken into consideration in the development</a:t>
            </a:r>
          </a:p>
          <a:p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consent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procedure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that obligation to take into consideration, at the conclusion of the decision-making process,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gathered by the competent environmental authority must not be confused with the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assessment obligation laid down in Article 3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Directive 85/337. Indeed, that assessment, which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 be carried out before the decision-making process (Case C-508/03 Commission v United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Kingdom [2006] ECR I-3969, paragraph 103), involves an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examination of the substance of the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gathered as well as a consideration of the expediency of supplementing it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appropriate, with additional data. That competent environmental authority must thus undertake both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investigation and an analysis to reach as complete an assessment as possible of the direct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indirect effects of the project concerned on the factors set out in the first three indents of Article 3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interaction between those factors.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follows therefore both from the wording of the provisions at issue of Directive 85/337 and from its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 scheme that Article 3 is a fundamental provision. The transposition of Articles 4 to 11 alone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cannot be regarded as automatically transposing Article 3.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regards section 173 of the PDA, according to which the planning authority, where it receives an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application for planning permission accompanied by an environmental impact statement, must take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statement into account as well as any additional information provided to it, it is clear from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very wording of that article that it is confined to laying down an obligation similar to that provided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Article 8 of Directive 85/337, namely that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taking the results of the consultations and the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gathered for the purposes of the consent procedure into consideration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That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obligation does not correspond to the broader one, imposed by Article 3 of Directive 85/337 on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competent environmental authority, to carry out itself an environmental impact assessment in the light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factors set out in that provision.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(C-50/09,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Commission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v.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Ireland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paragraphs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39-41, 44)</a:t>
            </a:r>
            <a:endParaRPr lang="pl-PL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Reasons for the competent authority’s decision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 6(9) of the Aarhus Convention and Article 9(1) of Directive 85/337 must be interpreted as not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requiring that the decision should itself contain the reasons for the competent authority’s decision that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was necessary. However, if an interested party so requests, the competent authority is obliged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communicate to him the reasons for that decision or the relevant information and documents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 to the request made.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(C-182/10, Solvay and Others, paragraph 64)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Publication of the decision to grant or refuse development consent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Article 9 of the EIA Directive the public is to be informed once the decision to grant or refuse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 consent has been taken. The purpose of issuing this information is not merely to inform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public but also to enable persons who consider themselves harmed by the project to exercise their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 of appeal within the appointed deadlines.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follows from the foregoing that the publication by a Member State of an environmental impact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statement issued by a competent administrative authority in environmental matters, an action not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required under Community law, is no substitute for the obligation, under Article 9 of Directive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85/337/EEC as amended, to inform the public of the granting or refusal of consent to proceed with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 under Article 1(2) of the Directive.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interpretation is supported by the purpose of Directive 85/337/EEC, in its original version, which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is, according to the first recital, to prevent the creation of pollution or nuisances at source, rather than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subsequently trying to counteract their effects. This purpose was confirmed by Directive 97/11/EC,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recalls, in its second recital, that, pursuant to Article 130r(2) of the EC Treaty (Article 174(2)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amended Treaty), Community policy on the environment is based on the precautionary principle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 principles that preventive action should be taken, that environmental damage should as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priority be rectified at source and that the polluter should pay.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imposing, in Article 9, the obligation on Member States to inform the public when a decision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granting or refusing development consent is adopted, the amended Directive 85/337/EEC is intended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involve the public concerned in supervising the implementation of these principles. Informing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 only of the content of the opinion which is to be taken into account by the competent authority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before adopting its decision is a less effective way of involving the public in supervision than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informing the public of the final decision which concludes the consent procedure.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Inasmuch as national law does not require the publication of the decision to grant or refuse consent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project, Article 9(1) of Directive 85/337/EEC as amended has not been correctly implemented.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(C-332/04,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Commission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v.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Spain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paragraphs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55-59)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064D9-5323-48F8-96D3-902546ECF180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0102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transposition of a directive into domestic law does not necessarily require the provisions of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directive to be enacted in precisely the same words in a specific, express provision of national law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general legal context may be sufficient if it actually ensures the full application of the directive in a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sufficiently clear and precise manner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provisions of a directive must be implemented with unquestionable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binding force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with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specificity, precision and clarity required in order to satisfy the need for legal certainty, which requires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that, in the case of a directive intended to confer rights on individuals, the persons concerned must be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enabled to ascertain the full extent of their rights.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(C-332/04,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Commission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v.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Spain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38; C-427/07,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Commission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v.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Ireland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paragraphs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54-55)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064D9-5323-48F8-96D3-902546ECF18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7326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purposive interpretation of the directive cannot, in any event, disregard the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clearly expressed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intention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legislature of the European Union.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(C-275/09, Brussels Hoofdstedelijk Gewest and Others, paragraph 29)</a:t>
            </a:r>
            <a:endParaRPr lang="pl-PL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Procedural</a:t>
            </a:r>
            <a:r>
              <a:rPr lang="pl-PL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nature</a:t>
            </a:r>
            <a:r>
              <a:rPr lang="pl-PL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pl-PL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eIA</a:t>
            </a:r>
            <a:endParaRPr lang="pl-PL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Nature of the rules set by the EIA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Directive 85/337 prescribes an assessment of the environmental impact of a public or private project,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does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lay down the substantive rules in relation to the balancing of the environmental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effects with other factors or prohibit the completion of projects which are liable to have negative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effects on the environment.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Those characteristics suggest that the breach of Article 3 of Directive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85/337, that is to say, in the present case, the failure to carry out the assessment prescribed by that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article, does not, in principle, by itself constitute the reason for the decrease in the value of a property.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(C-420/11,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Leth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46)</a:t>
            </a:r>
            <a:endParaRPr lang="pl-PL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obligation to remedy the failure to carry out an EIA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Article 10 EC [Article 4(3) TEU] the competent authorities are obliged to take, within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sphere of their competence, all general or particular measures for remedying the failure to carry out an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assessment of the environmental effects of a project as provided for in Article 2(1) of the EIA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Directive.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detailed procedural rules applicable in that context are a matter for the domestic legal order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Member State, under the principle of procedural autonomy of the Member States, provided that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are not less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favourable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than those governing similar domestic situations (principle of equivalence)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that they do not render impossible in practice or excessively difficult the exercise of rights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conferred by the Community legal order (principle of effectiveness).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that regard, it is for the national court to determine whether it is possible under domestic law for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consent already granted to be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revoked or suspended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order to subject the project to an assessment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its environmental effects, in accordance with the requirements of the EIA Directive, 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alternatively, if the individual so agrees, whether it is possible for the latter to claim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compensation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harm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suffered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(C-201/02, Wells, paragraph 70, operative part 3)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 Community law cannot preclude the applicable national rules from allowing, in certain cases,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regularisation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operations or measures which are unlawful in the light of Community law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 a possibility should be subject to the condition that it does not offer the persons concerned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opportunity to circumvent the Community rules or to dispense with applying them, and that it should</a:t>
            </a:r>
          </a:p>
          <a:p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remain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exception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the principle of cooperation in good faith laid down in Article 10 EC [Article 4(3) TEU],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 States are required to nullify the unlawful consequences of a breach of Community law.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competent authorities are therefore obliged to take the measures necessary to remedy failure to carry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 an environmental impact assessment, for example the revocation or suspension of a consent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already granted in order to carry out such an assessment, subject to the limits resulting from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procedural autonomy of the Member States.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(C-215/06, Commission v. Ireland, paragraphs 57 and 59)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064D9-5323-48F8-96D3-902546ECF18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4435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Court has given a broad interpretation of the concept of ‘construction’, accepting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works for the refurbishment of an existing road may be equivalent, due to their size and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manner in which they are carried out, to the construction of a new road (Case C-142/07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Ecologistas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Acción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-CODA [2008] ECR I-6097, paragraph 36). Similarly, the Court has interpreted point 13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Annex II, read in conjunction with point 7 of Annex I, to Directive 85/337 as also encompassing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works to alter the infrastructure of an existing airport, without extension of the runway, where they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be regarded, in particular because of their nature, extent and characteristics, as an alteration of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airport itself (Abraham and Others, paragraph 40)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it is clear from reading those judgments that each of the cases which gave rise to them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involved physical works, which is not the case in the main proceedings according to the information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provided by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Raad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State.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the Advocate General points out at point 28 of his Opinion, while it is established case-law that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scope of Directive 85/337 is wide and its purpose very broad (see, inter alia, Abraham and Others,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 32, and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Ecologistas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Acción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-CODA, paragraph 28), a purposive interpretation of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directive cannot, in any event, disregard the clearly expressed intention of the legislature of the</a:t>
            </a:r>
          </a:p>
          <a:p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European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Union.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follows that, in any event,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renewal of an existing consent to operate an airport cannot, in the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absence of any works or interventions involving alterations to the physical aspect of the site, be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classified as a ‘construction’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within the meaning of point 7(a) of Annex I to Directive 85/377.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(C-275/09, Brussels Hoofdstedelijk Gewest and Others, paragraphs 27-30)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definitive decision relating to the carrying on of operations at an existing landfill site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taken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basis of a conditioning plan, pursuant to Article 14(b) of Council Directive 1999/31/EC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 April 1999 on the landfill of waste, does not constitute a ‘consent’ within the meaning of Article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1(2) of Council Directive 85/337/EEC of 27 June 1985 on the assessment of the effects of certain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 and private projects on the environment, as amended by Directive 2003/35/EC of the European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Parliament and of the Council of 26 May 2003, unless that decision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authorises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change to 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extension of that installation or site, through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works or interventions involving alterations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its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physical aspect, which may have significant adverse effects on the environment within the meaning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13 of Annex II to Directive 85/337, and thus constitute a ‘project’ within the meaning of Article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1(2) of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Directive.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(C-121/11, Pro-Braine and Others, paragraph 38)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064D9-5323-48F8-96D3-902546ECF18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86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Criteria</a:t>
            </a:r>
            <a:r>
              <a:rPr lang="pl-PL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pl-PL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thresholds</a:t>
            </a:r>
            <a:endParaRPr lang="pl-PL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 a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small-scale project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have significant effects on the environment if it is in a location where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environmental factors set out in Article 3 of the EIA Directive, such as fauna and flora, soil, water,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climate or cultural heritage, are sensitive to the slightest alteration.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(C-392/96,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Commission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v.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Ireland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66)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regards the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cumulative effect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projects, it is to be remembered that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criteria and/or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thresholds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mentioned in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 4(2)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designed to facilitate the examination of the actual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characteristics exhibited by a given project in order to determine whether it is subject to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requirement to carry out an assessment, and not to exempt in advance from that obligation certain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whole classes of projects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listed in Annex II which may be envisaged on the territory of a Member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 (C-133/94, Commission v Belgium, paragraph 42; C-72/95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Kraaijeveld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Others, paragraph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51; and Case C-301/95 Commission v Germany, paragraph 45).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(C-392/96,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Commission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v.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Ireland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73)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Member State which has established thresholds and/or criteria at a level such that, in practice, all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projects of a certain type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would be exempted in advance from the requirement of an impact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assessment exceeds the limits of that discretion, unless all the projects excluded could, when viewed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a whole, be regarded as not likely to have significant effects on the environment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(C-392/96, Commission v. Ireland, paragraph 53; C-72/95,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Kraaijeveld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Others, paragraph 53; C-435/97,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WWF and Others, paragraph 38; C-392/96 Commission v. Ireland, paragraph 75; C-66/06, Commission v.</a:t>
            </a:r>
          </a:p>
          <a:p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Ireland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65; C-427/07,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Commission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v.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Ireland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42)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Member State which, on the basis of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 4(2)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EIA Directive, has established thresholds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and/or criteria taking account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only the size of projects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without taking into consideration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the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criteria listed in Annex III [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i.e. nature and location of projects], exceeds the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limits of its discretion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Articles 2(1) and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4(2)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EIA Directive.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(C-392/96,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Commission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v.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Ireland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paragraphs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65, 72; C-66/06,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Commission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v.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Ireland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64; C-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255/08,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Commission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v.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Netherlands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paragraphs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32-39)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limiting the environmental impact assessment for urban development projects exclusively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projects located on non-urban land, the Spanish Government is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confining itself to applying the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criterion of location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which is only one of three criteria set out in Article 2(1) of the EIA Directive,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is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failing to take account of the other two criteria, namely the nature and size of a project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Moreover, insofar as Spanish law provides for environmental impact assessment only in respect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urban development projects outside urban areas, it fails to apply completely the criterion of location.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Indeed, densely populated areas and landscapes of historical, cultural or archaeological significance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points 2(g) and (h) of Annex III of the EIA Directive are among the selection criteria to be taken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into account by Member States, under Article 4(3) of the Directive, in the event of a case-by-case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examination or of setting thresholds or criteria for the purpose of Article 4(2) to determine whether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 should be subject to an assessment. These selection criteria relate more often to urban areas.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(C-332/04,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Commission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v.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Spain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paragraphs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75-79)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064D9-5323-48F8-96D3-902546ECF18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7092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Link between Articles 2(1) and 3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 a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small-scale project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have significant effects on the environment if it is in a location where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environmental factors set out in Article 3 of the EIA Directive, such as fauna and flora, soil, water,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climate or cultural heritage, are sensitive to the slightest alteration.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(C-392/96,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Commission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v.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Ireland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66)</a:t>
            </a:r>
            <a:endParaRPr lang="pl-PL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Splitting of projects – cumulative effects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purpose of the EIA Directive cannot be circumvented by the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splitting of projects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 failure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take account of the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cumulative effect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several projects must not mean in practice that they all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escape the obligation to carry out an assessment when, taken together, they are likely to have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significant effects on the environment within the meaning of Article 2(1) of the EIA Directive.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(C-392/96,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Commission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v.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Ireland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paragraphs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76, 82; C-142/07,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Ecologistas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Acción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-CODA,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44 ;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C-205/08, Umweltanwalt von Kärnten,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53)</a:t>
            </a:r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of the screening decisions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decision by which the national competent authority takes the view that a project’s characteristics do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require it to be subjected to an assessment of its effects on the environment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 contain or be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accompanied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all the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makes it possible to check that it is based on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adequate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screening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carried out in accordance with the requirements of the EIA Directive.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(C-87/02,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Commission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v.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Italian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Republic,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49)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 4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EIA Directive must be interpreted as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requiring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a determination, that it 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unnecessary to subject a project falling within Annex II to that directive to an environmental impact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assessment, should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itself contain the reasons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competent authority’s decision that the latter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unnecessary. However, if an interested party so requests, the competent administrative authority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obliged to communicate to him the reasons for the determination or the relevant information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documents. If a negative screening decision of a Member State states the reasons on which it is based,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determination is sufficiently reasoned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the reasons which it contains (added to factors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have already been brought to the attention of interested parties, and supplemented by any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necessary additional information that the competent national administration is required to provide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those interested parties at their request) can enable the interested parties to decide whether to appeal</a:t>
            </a:r>
          </a:p>
          <a:p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against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(C-75/08, Mellor, paragraphs 61, 66, operative part 1-2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064D9-5323-48F8-96D3-902546ECF18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2497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apparent from settled case-law that an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authorisation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within the meaning of Directive 85/337 may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formed by the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combination of several distinct decisions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the national procedure which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allows the developer to be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authorised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start works to complete his project includes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several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consecutive steps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(see, to that effect, Case C-201/02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Wells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[2004] ECR I-723, paragraph 52, and Case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C-508/03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Commission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United Kingdom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[2006] ECR I-3969, paragraph 102). It follows that, in that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situation, the date on which the application for a permit for a project was formally lodged must be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fixed as the day on which the developer submitted an application seeking to initiate the first stage of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procedure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(C-416/10,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Križan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103)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err="1" smtClean="0"/>
              <a:t>Ned</a:t>
            </a:r>
            <a:r>
              <a:rPr lang="pl-PL" dirty="0" smtClean="0"/>
              <a:t> for </a:t>
            </a:r>
            <a:r>
              <a:rPr lang="pl-PL" dirty="0" err="1" smtClean="0"/>
              <a:t>repeating</a:t>
            </a:r>
            <a:r>
              <a:rPr lang="pl-PL" dirty="0" smtClean="0"/>
              <a:t> EIA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Articles 2(1)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4(2) of the EIA Directive are to be interpreted as requiring an environmental impact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assessment to be carried out if, in the case of grant of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consent comprising more than one stage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becomes apparent, in the course of the second stage, that the project is likely to have significant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effects on the environment by virtue inter alia of its nature, size or location.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(C-290/03,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Barker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pl-PL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Crystal</a:t>
            </a:r>
            <a:r>
              <a:rPr lang="pl-PL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Palace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49,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operative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part 2)</a:t>
            </a:r>
          </a:p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dirty="0" smtClean="0"/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Consent procedure comprising several stages and EIA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Articles 2(1)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4(2) of the EIA Directive are to be interpreted as requiring an environmental impact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assessment to be carried out if, in the case of grant of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consent comprising more than one stage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becomes apparent, in the course of the second stage, that the project is likely to have significant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effects on the environment by virtue inter alia of its nature, size or location.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(C-290/03,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Barker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pl-PL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Crystal</a:t>
            </a:r>
            <a:r>
              <a:rPr lang="pl-PL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Palace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49,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operative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part 2)</a:t>
            </a:r>
          </a:p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Concept</a:t>
            </a:r>
            <a:r>
              <a:rPr lang="pl-PL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development </a:t>
            </a:r>
            <a:r>
              <a:rPr lang="pl-PL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consent</a:t>
            </a:r>
            <a:endParaRPr lang="pl-PL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 the term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‘development consent’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modelled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certain elements of national law, it remains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Community concept which falls exclusively within Community law. According to settled case-law,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terms used in a provision of Community law which makes no express reference to the law of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 States for the purpose of determining its meaning and scope are normally to be given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throughout the Community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autonomous and uniform interpretation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must take into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account the context of the provision and the purpose of the legislation in question.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 the classification of a decision as a ‘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 consent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 within the meaning of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 1(2)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EIA Directive must be carried out pursuant to national law in a manner consistent with</a:t>
            </a:r>
          </a:p>
          <a:p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Community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law.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(C-290/03,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Barker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pl-PL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Crystal</a:t>
            </a:r>
            <a:r>
              <a:rPr lang="pl-PL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Palace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paragraphs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40-41)</a:t>
            </a:r>
            <a:endParaRPr lang="pl-PL" dirty="0" smtClean="0"/>
          </a:p>
          <a:p>
            <a:endParaRPr lang="pl-PL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agreement signed between the public authority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company in charge of the development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promotion of an airport and an air freight company which provides for certain modifications to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infrastructure of that airport in order to enable it to be used 24 hours per day and 365 days per year is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a project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within the meaning of the EIA Directive. However, it is for the national court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determine, on the basis of the applicable national legislation, whether such an agreement constitutes a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 consent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within the meaning of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 1(2)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EIA Directive. It is necessary, in that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context, to consider whether that consent forms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 of a procedure carried out in several stages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involving a principal decision and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implementing decisions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whether account is to be taken of the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cumulative effect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several projects whose impact on the environment must be assessed globally.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(C-2/07, Abraham and Others –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Liège airport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paragraph 28, operative part 1)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064D9-5323-48F8-96D3-902546ECF18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9101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Rights of individuals concerned to have the environmental effects of projects assessed and be</a:t>
            </a:r>
          </a:p>
          <a:p>
            <a:r>
              <a:rPr lang="pl-PL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consulted</a:t>
            </a:r>
            <a:endParaRPr lang="pl-PL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must therefore be held that the environmental impact assessment, as provided for in Article 3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Directive 85/337, does not include the assessment of the effects which the project under examination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on the value of material assets.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finding, however, does not necessarily imply that Article 3 of Directive 85/337 must be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interpreted as meaning that the fact that an environmental impact assessment has not been carried out,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contrary to the requirements of that directive, in particular an assessment of the effects on one or more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factors set out in that provision other than that of material assets, does not entitle an individual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any compensation for pecuniary damage which is attributable to a decrease in the value of his</a:t>
            </a:r>
          </a:p>
          <a:p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material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assets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must be recalled, from the outset, that the Court has already ruled that an individual may, where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appropriate, rely on the duty to carry out an environmental impact assessment under Article 2(1)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Directive 85/337, read in conjunction with Articles 1(2) and 4 thereof (see Case C-201/02 Wells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[2004] ECR I-723, paragraph 61). That directive thus confers on the individuals concerned a right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the environmental effects of the project under examination assessed by the competent services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to be consulted in that respect.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Accordingly, it is necessary to examine whether Article 3 of Directive 85/337, read in conjunction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Article 2 thereof, is intended, in the event of an omission to carry out an environmental impact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assessment, to confer on individuals a right to compensation for pecuniary damage such as that</a:t>
            </a:r>
          </a:p>
          <a:p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invoked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Ms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Leth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that respect, it follows from the third and eleventh recitals in the preamble to Directive 85/337 that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purpose of that directive is to achieve one of the European Union’s objectives in the sphere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protection of the environment and the quality of life and that the effects of a project on the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environment must be assessed in order to take account of the concerns to contribute by means of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better environment to the quality of life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circumstances where exposure to noise resulting from a project covered by Article 4 of Directive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85/337 has significant effects on individuals, in the sense that a home affected by that noise 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rendered less capable of fulfilling its function and the individuals’ environment, quality of life and,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potentially, health are affected, a decrease in the pecuniary value of that house may indeed be a direct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economic consequence of such effects on the environment, this being a matter which must be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examined on a case-by-case basis.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must therefore be concluded that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prevention of pecuniary damage,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so far as that damage 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direct economic consequence of the environmental effects of a public or private project,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covered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the objective of protection pursued by Directive 85/337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As such economic damage is a direct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consequence of such effects, it must be distinguished from economic damage which does not have its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 source in the environmental effects and which, therefore, is not covered by the objective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protection pursued by that directive, such as, inter alia, certain competitive disadvantages.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(C-420/11,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Leth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paragraphs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30-36)</a:t>
            </a:r>
          </a:p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 of individuals to rely on the EIA directive and invoke it before national courts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regards the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 of individuals to rely on a directive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of the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 court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take it into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consideration, it would be incompatible with the binding effect conferred on directives by that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provision to exclude, as a matter of principle, any possibility for those concerned to rely on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obligation which directives impose. Particularly where the Community authorities have, by directive,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imposed on Member States the obligation to pursue a particular course of conduct, the effectiveness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 an act would be diminished if individuals were prevented from relying on it in legal proceedings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if national courts were prevented from taking it into consideration as a matter of Community law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determining whether the national legislature, in exercising its choice as to the form and methods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implementing the directive, had kept within the limits of its discretion set by the directive.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(C-72/95,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Kraaijeveld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Others, paragraph 56: C-435/97, WWF and Others, paragraph 69; C-287/98,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Linster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32, C-201/02, Wells,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57)</a:t>
            </a:r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Aarhus Convention as an integral part of the EU legal order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Aarhus Convention was signed by the Community and subsequently approved by Decision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2005/370. Therefore, according to settled case-law, the provisions of that convention now form an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integral part of the legal order of the European Union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(see, by analogy, Case C-344/04 IATA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ELFAA [2006] ECR I-403, paragraph 36, and Case C-459/03 Commission v Ireland [2006] ECR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I-4635, paragraph 82). Within the framework of that legal order the Court therefore has jurisdiction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 preliminary rulings concerning the interpretation of such an agreement (see, inter alia, Case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181/73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Haegeman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[1974] ECR 449, paragraphs 4 to 6, and Case 12/86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Demirel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[1987] ECR 3719,</a:t>
            </a:r>
          </a:p>
          <a:p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7).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(C-240/09,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Lesoochranárske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zoskupenie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paragraphs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30-38, 43, 50-52)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Members of the “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 concerned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within the meaning of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 1(2)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10a of the EIA Directive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 be able to have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 to a review procedure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challenge the decision by which a body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attached to a court of law of a Member State has given a ruling on a request for development consent,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regardless of the role they might have played in the examination of that request by taking part in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procedure before that body and by expressing their views.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 10a of the EIA Directive leaves, by its reference to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 1(2)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thereof, to national legislatures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task of determining the conditions which may be required in order for a non governmental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which promotes environmental protection to have a right of appeal under the conditions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 out above, the national rules thus established must, first, ensure ‘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 access to justice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 and,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second, render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effective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provisions of the EIA Directive on judicial remedies. Accordingly, those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 rules must not be liable to nullify Community provisions which provide that parties who have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sufficient interest to challenge a project and those whose rights it impairs, which include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environmental protection associations, are to be entitled to bring actions before the competent courts.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that point of view, a national law may require that such an association, which intends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challenge a project covered by the EIA Directive through legal proceedings, has as its object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protection of nature and the environment. Furthermore, it is conceivable that the condition that an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environmental protection association must have a minimum number of members may be relevant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order to ensure that it does in fact exist and that it is active. However, the number of members required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cannot be fixed by national law at such a level that it runs counter to the objectives of Directive and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particular the objective of facilitating judicial review of projects which fall within its scope. Therefore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 10a of the EIA Directive precludes a provision of national law which reserves the right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bring an appeal against a decision on projects which fall within the scope of that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directivesolely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environmental NGOs which have at least 2.000 members.</a:t>
            </a:r>
          </a:p>
          <a:p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(C-263/08, Djurgården, paragraphs 39, 45-47, 52)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064D9-5323-48F8-96D3-902546ECF180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3084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 to justice for non-governmental </a:t>
            </a:r>
            <a:r>
              <a:rPr lang="en-US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organisations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(NGOs) which promote environmental</a:t>
            </a:r>
          </a:p>
          <a:p>
            <a:r>
              <a:rPr lang="pl-PL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protection</a:t>
            </a:r>
            <a:r>
              <a:rPr lang="pl-PL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pl-PL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interests</a:t>
            </a:r>
            <a:r>
              <a:rPr lang="pl-PL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protected</a:t>
            </a:r>
            <a:endParaRPr lang="pl-PL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Non-governmental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promoting environmental protection, as referred to in Article 1(2)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directive, can derive from the last sentence of the third paragraph of Article 10a of Directive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85/337 a right to rely before the courts, in an action contesting a decision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authorising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projects ‘likely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have significant effects on the environment’ for the purposes of Article 1(1) of Directive 85/337, 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infringement of the rules of national law flowing from Article 6 of the Habitats Directive, even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where, on the ground that the rules relied on protect only the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interests of the general public and not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interests of individuals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national procedural law does not permit this.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(C-115/09,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Trianel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Kohlekraftwerk Lünen,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59)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Absence of EU rules on actions for safeguarding rights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Where, in the absence of EU rules governing the matter,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for the legal system of each Member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designate the courts and tribunals having jurisdiction and to lay down the detailed procedural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rules governing actions for safeguarding rights which individuals derive from EU law, those detailed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rules must not be less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favourable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than those governing similar domestic actions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(principle of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equivalence)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must not make it in practice impossible or excessively difficult to exercise rights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conferred by EU law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(principle of effectiveness)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Thus, although it is for the Member States to determine, when their legal system so requires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within the limits laid down in Article 10a [11 as per codification] of Directive 85/337, what rights can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 rise, when infringed, to an action concerning the environment, they cannot, when making that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determination, deprive environmental protection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which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fulfil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conditions laid down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 1(2) of that directive of the opportunity of playing the role granted to them both by Directive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85/337 and by the Aarhus Convention.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(C-115/09,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Trianel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Kohlekraftwerk Lünen,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paragraphs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43-44)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‘Rights capable of being impaired’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sentence of the third paragraph of Article 10a [11 as per codification] of Directive 85/337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 be read as meaning that the ‘rights capable of being impaired’ which the environmental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protection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supposed to enjoy must necessarily include the rules of national law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implementing EU environment law and the rules of EU environment law having direct effect.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(C-115/09,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Trianel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Kohlekraftwerk Lünen,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48)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constitutes impairment of a right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 10a [11 as per codification] of Directive 85/337 leaves the Member States a significant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discretion both to determine what constitutes impairment of a right and, in particular, to determine the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conditions for the admissibility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actions and the bodies before which such actions may be brought.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same is not true, however, of the provisions laid down in the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last two sentences of the third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 of Article 10a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[11 as per codification] of Directive 85/337. By providing that the interest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any non-governmental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meeting the requirements referred to in Article 1(2)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Directive 85/337 are to be deemed sufficient and that such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also to be deemed to have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rights capable of being impaired,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those provisions lay down rules which are precise and not</a:t>
            </a:r>
          </a:p>
          <a:p>
            <a:r>
              <a:rPr lang="pl-PL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subject</a:t>
            </a:r>
            <a:r>
              <a:rPr lang="pl-P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pl-PL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</a:t>
            </a:r>
            <a:r>
              <a:rPr lang="pl-P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conditions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(C-115/09,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Trianel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Kohlekraftwerk Lünen,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paragraphs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55-57)</a:t>
            </a:r>
          </a:p>
          <a:p>
            <a:r>
              <a:rPr lang="pl-PL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Injunctive</a:t>
            </a:r>
            <a:r>
              <a:rPr lang="pl-PL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relief1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Injunctive relief is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recognised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the case-law of the Court of Justice as a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cornerstone to access to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justice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order to enhance the effectiveness of the legal protection of rights, it was specifically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referred to by the Court in case C-213/89,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Factortame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(see also case C-432/05,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Unibet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The courts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consistently held that the principle of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effective judicial protection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requires the national court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able to grant interim relief as necessary to ensure that rights derived from EU law are respected.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Thus, the right to apply for injunctions are considered inherent in the concept of effective access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justice, guaranteeing effective interim protection of rights.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Therefore, independently of Article 9(4) of the Aarhus Convention which requires injunctive relief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provided where appropriate,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injunctive relief can be considered an essential element for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ensuring effective judicial protection, to avoid irreversible damage to the environment amongst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reasons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This has been confirmed by AG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Kokott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case C-416/10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Križan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(paragraphs 170-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177), where she concluded that the right to effective access to justice under the Environmental Impact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Assessment Directive and the IPPC Directive also includes the right to apply for injunctive relief.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Court went on to follow the Advocate-General in its ruling delivered (paragraphs 105-110).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Court highlighted that by virtue of their procedural autonomy, the Member States have discretion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implementing Article 9 of the Aarhus Convention and Article 15a of Directive 96/61, subject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compliance with the principles of equivalence and effectiveness. It is for them, in particular,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determine, in so far as the abovementioned provisions are complied with, which court of law or which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independent and impartial body established by law is to have jurisdiction in respect of the review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procedure referred to in those provisions and what procedural rules are applicable. It must be added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the guarantee of effectiveness of the right to bring an action provided for in that Article 11 of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EIA Directive (also applicable by way of analogy to the access to justice provisions of the Industrial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Emissions Directive) requires that the members of the public concerned should have the right to ask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court or competent independent and impartial body to order interim measures such as to prevent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pollution, including, where necessary, by the temporary suspension of a disputed permit pending the</a:t>
            </a:r>
          </a:p>
          <a:p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final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Availability to the public of practical information on access to justice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must be borne in mind that one of the underlying principles of Directive 2003/35 is to promote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 to justice in environmental matters, along the lines of the Aarhus Convention on access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information, public participation in decision-making and access to justice in environmental matters.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that regard, the obligation to make available to the public practical information on access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administrative and judicial review procedures laid down in the sixth paragraph of Article 10a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Directive 85/337, inserted by Article 3(7) of Directive 2003/35, and in the sixth paragraph of Article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15a of Directive 96/61, inserted by Article 4(4) of Directive 2003/35, amounts to an obligation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obtain a precise result which the Member States must ensure is achieved.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absence of any specific statutory or regulatory provision concerning information on the rights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 offered to the public, the mere availability, through publications or on the internet, of rules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concerning access to administrative and judicial review procedures and the possibility of access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court decisions cannot be regarded as ensuring, in a sufficiently clear and precise manner, that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 concerned is in a position to be aware of its rights on access to justice in environmental matters.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(C-427/07,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Commission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v.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Ireland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paragraphs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96-98)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064D9-5323-48F8-96D3-902546ECF180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0325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8438" y="744538"/>
            <a:ext cx="1909762" cy="5351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5975" y="744538"/>
            <a:ext cx="5580063" cy="5351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975" y="744538"/>
            <a:ext cx="6702425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835025" y="1981200"/>
            <a:ext cx="3735388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3" y="1981200"/>
            <a:ext cx="373538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5025" y="1981200"/>
            <a:ext cx="37353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981200"/>
            <a:ext cx="37353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764704"/>
            <a:ext cx="67024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5025" y="1981200"/>
            <a:ext cx="76231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133C8B"/>
                </a:solidFill>
                <a:latin typeface="+mn-lt"/>
              </a:defRPr>
            </a:lvl1pPr>
          </a:lstStyle>
          <a:p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133C8B"/>
                </a:solidFill>
                <a:latin typeface="+mn-lt"/>
              </a:defRPr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060848"/>
            <a:ext cx="685800" cy="4797152"/>
          </a:xfrm>
          <a:prstGeom prst="rect">
            <a:avLst/>
          </a:prstGeom>
          <a:solidFill>
            <a:srgbClr val="88827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685800" cy="228600"/>
          </a:xfrm>
          <a:prstGeom prst="rect">
            <a:avLst/>
          </a:prstGeom>
          <a:solidFill>
            <a:srgbClr val="88827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85800" y="0"/>
            <a:ext cx="8458200" cy="228600"/>
          </a:xfrm>
          <a:prstGeom prst="rect">
            <a:avLst/>
          </a:prstGeom>
          <a:solidFill>
            <a:srgbClr val="133C8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687388" y="1811338"/>
            <a:ext cx="8456612" cy="0"/>
          </a:xfrm>
          <a:prstGeom prst="line">
            <a:avLst/>
          </a:prstGeom>
          <a:noFill/>
          <a:ln w="38100">
            <a:solidFill>
              <a:srgbClr val="133C8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276511"/>
            <a:ext cx="562331" cy="464857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6309368"/>
            <a:ext cx="623743" cy="43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33C8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133C8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133C8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133C8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140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Jerzy </a:t>
            </a:r>
            <a:r>
              <a:rPr lang="pl-PL" dirty="0" err="1" smtClean="0"/>
              <a:t>Jendrośka</a:t>
            </a:r>
            <a:r>
              <a:rPr lang="pl-PL" dirty="0"/>
              <a:t/>
            </a:r>
            <a:br>
              <a:rPr lang="pl-PL" dirty="0"/>
            </a:br>
            <a:r>
              <a:rPr lang="en-US" b="1" dirty="0"/>
              <a:t>The EIA Directive in the case law of CJEU</a:t>
            </a:r>
            <a:r>
              <a:rPr lang="en-US" b="1" dirty="0" smtClean="0"/>
              <a:t>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INTERACTION </a:t>
            </a:r>
            <a:r>
              <a:rPr lang="en-US" dirty="0"/>
              <a:t>BETWEEN </a:t>
            </a:r>
            <a:r>
              <a:rPr lang="en-US" dirty="0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ENVIRONMENTAL </a:t>
            </a:r>
            <a:r>
              <a:rPr lang="en-US" dirty="0"/>
              <a:t>IMPACT ASSESSMENT AND THE NATURE </a:t>
            </a:r>
            <a:r>
              <a:rPr lang="en-US" dirty="0" smtClean="0"/>
              <a:t>DIRECTIVES</a:t>
            </a:r>
            <a:endParaRPr lang="pl-PL" dirty="0" smtClean="0"/>
          </a:p>
          <a:p>
            <a:r>
              <a:rPr lang="en-US" sz="1600" dirty="0" smtClean="0"/>
              <a:t>ACADEMY </a:t>
            </a:r>
            <a:r>
              <a:rPr lang="en-US" sz="1600" dirty="0"/>
              <a:t>OF EUROPEAN LAW (ERA) ON BEHALF OF THE EUROPEAN COMMISSION (CONTRACTING AUTHORITY</a:t>
            </a:r>
            <a:r>
              <a:rPr lang="en-US" sz="1600"/>
              <a:t>) </a:t>
            </a:r>
            <a:endParaRPr lang="en-US" sz="1600" smtClean="0"/>
          </a:p>
          <a:p>
            <a:r>
              <a:rPr lang="de-DE" sz="1600" smtClean="0"/>
              <a:t>Bucharest</a:t>
            </a:r>
            <a:r>
              <a:rPr lang="pl-PL" sz="1600" dirty="0" smtClean="0"/>
              <a:t>, </a:t>
            </a:r>
            <a:r>
              <a:rPr lang="de-DE" sz="1600" dirty="0" smtClean="0"/>
              <a:t>22</a:t>
            </a:r>
            <a:r>
              <a:rPr lang="pl-PL" sz="1600" dirty="0" smtClean="0"/>
              <a:t>-</a:t>
            </a:r>
            <a:r>
              <a:rPr lang="de-DE" sz="1600" dirty="0" smtClean="0"/>
              <a:t>24</a:t>
            </a:r>
            <a:r>
              <a:rPr lang="pl-PL" sz="1600" dirty="0" smtClean="0"/>
              <a:t> </a:t>
            </a:r>
            <a:r>
              <a:rPr lang="de-DE" sz="1600" dirty="0" err="1" smtClean="0"/>
              <a:t>January</a:t>
            </a:r>
            <a:r>
              <a:rPr lang="pl-PL" sz="1600" dirty="0" smtClean="0"/>
              <a:t> 201</a:t>
            </a:r>
            <a:r>
              <a:rPr lang="de-DE" sz="1600" dirty="0" smtClean="0"/>
              <a:t>4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7394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Public </a:t>
            </a:r>
            <a:r>
              <a:rPr lang="pl-PL" dirty="0" err="1" smtClean="0"/>
              <a:t>participation</a:t>
            </a:r>
            <a:r>
              <a:rPr lang="pl-PL" dirty="0" smtClean="0"/>
              <a:t> and </a:t>
            </a:r>
            <a:r>
              <a:rPr lang="pl-PL" dirty="0" err="1" smtClean="0"/>
              <a:t>access</a:t>
            </a:r>
            <a:r>
              <a:rPr lang="pl-PL" dirty="0" smtClean="0"/>
              <a:t> to </a:t>
            </a:r>
            <a:r>
              <a:rPr lang="pl-PL" dirty="0" err="1" smtClean="0"/>
              <a:t>justice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Right to </a:t>
            </a:r>
            <a:r>
              <a:rPr lang="pl-PL" dirty="0" err="1" smtClean="0"/>
              <a:t>have</a:t>
            </a:r>
            <a:r>
              <a:rPr lang="pl-PL" dirty="0" smtClean="0"/>
              <a:t> the </a:t>
            </a:r>
            <a:r>
              <a:rPr lang="pl-PL" dirty="0" err="1" smtClean="0"/>
              <a:t>consequences</a:t>
            </a:r>
            <a:r>
              <a:rPr lang="pl-PL" dirty="0" smtClean="0"/>
              <a:t> </a:t>
            </a:r>
            <a:r>
              <a:rPr lang="pl-PL" dirty="0" err="1" smtClean="0"/>
              <a:t>assessed</a:t>
            </a:r>
            <a:r>
              <a:rPr lang="pl-PL" dirty="0" smtClean="0"/>
              <a:t> (</a:t>
            </a:r>
            <a:r>
              <a:rPr lang="pl-PL" kern="1200" dirty="0" smtClean="0">
                <a:solidFill>
                  <a:schemeClr val="tx1"/>
                </a:solidFill>
              </a:rPr>
              <a:t>C-420/11</a:t>
            </a:r>
            <a:r>
              <a:rPr lang="pl-PL" kern="1200" dirty="0">
                <a:solidFill>
                  <a:schemeClr val="tx1"/>
                </a:solidFill>
              </a:rPr>
              <a:t>, </a:t>
            </a:r>
            <a:r>
              <a:rPr lang="pl-PL" kern="1200" dirty="0" err="1">
                <a:solidFill>
                  <a:schemeClr val="tx1"/>
                </a:solidFill>
              </a:rPr>
              <a:t>Leth</a:t>
            </a:r>
            <a:endParaRPr lang="pl-PL" dirty="0" smtClean="0"/>
          </a:p>
          <a:p>
            <a:r>
              <a:rPr lang="pl-PL" dirty="0" smtClean="0"/>
              <a:t>R</a:t>
            </a:r>
            <a:r>
              <a:rPr lang="en-US" dirty="0" err="1" smtClean="0"/>
              <a:t>ight</a:t>
            </a:r>
            <a:r>
              <a:rPr lang="en-US" dirty="0" smtClean="0"/>
              <a:t> </a:t>
            </a:r>
            <a:r>
              <a:rPr lang="en-US" dirty="0"/>
              <a:t>of individuals to rely on a directive and of the national court to take it </a:t>
            </a:r>
            <a:r>
              <a:rPr lang="en-US" dirty="0" smtClean="0"/>
              <a:t>into</a:t>
            </a:r>
            <a:r>
              <a:rPr lang="pl-PL" dirty="0" smtClean="0"/>
              <a:t> </a:t>
            </a:r>
            <a:r>
              <a:rPr lang="en-US" dirty="0" smtClean="0"/>
              <a:t>consideration</a:t>
            </a:r>
            <a:r>
              <a:rPr lang="pl-PL" dirty="0" smtClean="0"/>
              <a:t> (</a:t>
            </a:r>
            <a:r>
              <a:rPr lang="en-US" kern="1200" dirty="0">
                <a:solidFill>
                  <a:schemeClr val="tx1"/>
                </a:solidFill>
              </a:rPr>
              <a:t>(C-72/95, </a:t>
            </a:r>
            <a:r>
              <a:rPr lang="en-US" kern="1200" dirty="0" err="1">
                <a:solidFill>
                  <a:schemeClr val="tx1"/>
                </a:solidFill>
              </a:rPr>
              <a:t>Kraaijeveld</a:t>
            </a:r>
            <a:r>
              <a:rPr lang="en-US" kern="1200" dirty="0">
                <a:solidFill>
                  <a:schemeClr val="tx1"/>
                </a:solidFill>
              </a:rPr>
              <a:t> and Others, </a:t>
            </a:r>
            <a:r>
              <a:rPr lang="en-US" kern="1200" dirty="0" smtClean="0">
                <a:solidFill>
                  <a:schemeClr val="tx1"/>
                </a:solidFill>
              </a:rPr>
              <a:t> </a:t>
            </a:r>
            <a:r>
              <a:rPr lang="en-US" kern="1200" dirty="0">
                <a:solidFill>
                  <a:schemeClr val="tx1"/>
                </a:solidFill>
              </a:rPr>
              <a:t>C-435/97, WWF and </a:t>
            </a:r>
            <a:r>
              <a:rPr lang="en-US" kern="1200" dirty="0" smtClean="0">
                <a:solidFill>
                  <a:schemeClr val="tx1"/>
                </a:solidFill>
              </a:rPr>
              <a:t>Others; </a:t>
            </a:r>
            <a:r>
              <a:rPr lang="en-US" kern="1200" dirty="0">
                <a:solidFill>
                  <a:schemeClr val="tx1"/>
                </a:solidFill>
              </a:rPr>
              <a:t>C-287/98, </a:t>
            </a:r>
            <a:r>
              <a:rPr lang="en-US" kern="1200" dirty="0" err="1" smtClean="0">
                <a:solidFill>
                  <a:schemeClr val="tx1"/>
                </a:solidFill>
              </a:rPr>
              <a:t>Linster</a:t>
            </a:r>
            <a:r>
              <a:rPr lang="de-DE" kern="1200" dirty="0" smtClean="0">
                <a:solidFill>
                  <a:schemeClr val="tx1"/>
                </a:solidFill>
              </a:rPr>
              <a:t>, </a:t>
            </a:r>
            <a:r>
              <a:rPr lang="de-DE" kern="1200" dirty="0">
                <a:solidFill>
                  <a:schemeClr val="tx1"/>
                </a:solidFill>
              </a:rPr>
              <a:t>C-201/02, </a:t>
            </a:r>
            <a:r>
              <a:rPr lang="de-DE" kern="1200" dirty="0" smtClean="0">
                <a:solidFill>
                  <a:schemeClr val="tx1"/>
                </a:solidFill>
              </a:rPr>
              <a:t>Wells)</a:t>
            </a:r>
            <a:endParaRPr lang="pl-PL" dirty="0" smtClean="0"/>
          </a:p>
          <a:p>
            <a:r>
              <a:rPr lang="pl-PL" dirty="0" err="1" smtClean="0"/>
              <a:t>Aarhus</a:t>
            </a:r>
            <a:r>
              <a:rPr lang="pl-PL" dirty="0" smtClean="0"/>
              <a:t> </a:t>
            </a:r>
            <a:r>
              <a:rPr lang="pl-PL" dirty="0" err="1" smtClean="0"/>
              <a:t>Convention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part of </a:t>
            </a:r>
            <a:r>
              <a:rPr lang="pl-PL" dirty="0" err="1" smtClean="0"/>
              <a:t>acquis</a:t>
            </a:r>
            <a:r>
              <a:rPr lang="pl-PL" dirty="0" smtClean="0"/>
              <a:t> </a:t>
            </a:r>
            <a:r>
              <a:rPr lang="pl-PL" kern="1200" dirty="0">
                <a:solidFill>
                  <a:schemeClr val="tx1"/>
                </a:solidFill>
              </a:rPr>
              <a:t>(C-240/09, </a:t>
            </a:r>
            <a:r>
              <a:rPr lang="pl-PL" kern="1200" dirty="0" err="1">
                <a:solidFill>
                  <a:schemeClr val="tx1"/>
                </a:solidFill>
              </a:rPr>
              <a:t>Lesoochranárske</a:t>
            </a:r>
            <a:r>
              <a:rPr lang="pl-PL" kern="1200" dirty="0">
                <a:solidFill>
                  <a:schemeClr val="tx1"/>
                </a:solidFill>
              </a:rPr>
              <a:t> </a:t>
            </a:r>
            <a:r>
              <a:rPr lang="pl-PL" kern="1200" dirty="0" err="1" smtClean="0">
                <a:solidFill>
                  <a:schemeClr val="tx1"/>
                </a:solidFill>
              </a:rPr>
              <a:t>zoskupenie</a:t>
            </a:r>
            <a:r>
              <a:rPr lang="pl-PL" kern="1200" dirty="0" smtClean="0">
                <a:solidFill>
                  <a:schemeClr val="tx1"/>
                </a:solidFill>
              </a:rPr>
              <a:t> – </a:t>
            </a:r>
            <a:r>
              <a:rPr lang="pl-PL" kern="1200" dirty="0" err="1" smtClean="0">
                <a:solidFill>
                  <a:schemeClr val="tx1"/>
                </a:solidFill>
              </a:rPr>
              <a:t>Slovak</a:t>
            </a:r>
            <a:r>
              <a:rPr lang="pl-PL" kern="1200" dirty="0" smtClean="0">
                <a:solidFill>
                  <a:schemeClr val="tx1"/>
                </a:solidFill>
              </a:rPr>
              <a:t> </a:t>
            </a:r>
            <a:r>
              <a:rPr lang="pl-PL" kern="1200" dirty="0" err="1" smtClean="0">
                <a:solidFill>
                  <a:schemeClr val="tx1"/>
                </a:solidFill>
              </a:rPr>
              <a:t>bear</a:t>
            </a:r>
            <a:r>
              <a:rPr lang="pl-PL" kern="1200" dirty="0" smtClean="0">
                <a:solidFill>
                  <a:schemeClr val="tx1"/>
                </a:solidFill>
              </a:rPr>
              <a:t> Case)</a:t>
            </a:r>
            <a:endParaRPr lang="pl-PL" dirty="0" smtClean="0"/>
          </a:p>
          <a:p>
            <a:r>
              <a:rPr lang="pl-PL" dirty="0" smtClean="0"/>
              <a:t>Access to </a:t>
            </a:r>
            <a:r>
              <a:rPr lang="pl-PL" dirty="0" err="1" smtClean="0"/>
              <a:t>justice</a:t>
            </a:r>
            <a:endParaRPr lang="pl-PL" dirty="0" smtClean="0"/>
          </a:p>
          <a:p>
            <a:pPr lvl="1"/>
            <a:r>
              <a:rPr lang="pl-PL" dirty="0" smtClean="0"/>
              <a:t>Not </a:t>
            </a:r>
            <a:r>
              <a:rPr lang="pl-PL" dirty="0" err="1" smtClean="0"/>
              <a:t>confined</a:t>
            </a:r>
            <a:r>
              <a:rPr lang="pl-PL" dirty="0" smtClean="0"/>
              <a:t> </a:t>
            </a:r>
            <a:r>
              <a:rPr lang="pl-PL" dirty="0" err="1" smtClean="0"/>
              <a:t>only</a:t>
            </a:r>
            <a:r>
              <a:rPr lang="pl-PL" dirty="0" smtClean="0"/>
              <a:t> to  </a:t>
            </a:r>
            <a:r>
              <a:rPr lang="pl-PL" dirty="0" err="1" smtClean="0"/>
              <a:t>participation</a:t>
            </a:r>
            <a:r>
              <a:rPr lang="pl-PL" dirty="0" smtClean="0"/>
              <a:t> in </a:t>
            </a:r>
            <a:r>
              <a:rPr lang="pl-PL" dirty="0" err="1" smtClean="0"/>
              <a:t>administrative</a:t>
            </a:r>
            <a:r>
              <a:rPr lang="pl-PL" dirty="0" smtClean="0"/>
              <a:t> </a:t>
            </a:r>
            <a:r>
              <a:rPr lang="pl-PL" dirty="0" err="1" smtClean="0"/>
              <a:t>procedure</a:t>
            </a:r>
            <a:r>
              <a:rPr lang="pl-PL" dirty="0" smtClean="0"/>
              <a:t> (</a:t>
            </a:r>
            <a:r>
              <a:rPr lang="sv-SE" kern="1200" dirty="0">
                <a:solidFill>
                  <a:schemeClr val="tx1"/>
                </a:solidFill>
              </a:rPr>
              <a:t>(C-263/08, </a:t>
            </a:r>
            <a:r>
              <a:rPr lang="sv-SE" kern="1200" dirty="0" smtClean="0">
                <a:solidFill>
                  <a:schemeClr val="tx1"/>
                </a:solidFill>
              </a:rPr>
              <a:t>Djurgården</a:t>
            </a:r>
            <a:r>
              <a:rPr lang="pl-PL" kern="1200" dirty="0" smtClean="0">
                <a:solidFill>
                  <a:schemeClr val="tx1"/>
                </a:solidFill>
              </a:rPr>
              <a:t>)</a:t>
            </a:r>
            <a:endParaRPr lang="pl-PL" dirty="0" smtClean="0"/>
          </a:p>
          <a:p>
            <a:pPr lvl="1"/>
            <a:r>
              <a:rPr lang="pl-PL" dirty="0" smtClean="0"/>
              <a:t>Vide </a:t>
            </a:r>
            <a:r>
              <a:rPr lang="pl-PL" dirty="0" err="1" smtClean="0"/>
              <a:t>acces</a:t>
            </a:r>
            <a:r>
              <a:rPr lang="pl-PL" dirty="0" smtClean="0"/>
              <a:t> to </a:t>
            </a:r>
            <a:r>
              <a:rPr lang="pl-PL" dirty="0" err="1" smtClean="0"/>
              <a:t>justice</a:t>
            </a:r>
            <a:r>
              <a:rPr lang="pl-PL" dirty="0" smtClean="0"/>
              <a:t> </a:t>
            </a:r>
            <a:r>
              <a:rPr lang="pl-PL" dirty="0" err="1" smtClean="0"/>
              <a:t>required</a:t>
            </a:r>
            <a:r>
              <a:rPr lang="pl-PL" dirty="0" smtClean="0"/>
              <a:t> (</a:t>
            </a:r>
            <a:r>
              <a:rPr lang="sv-SE" kern="1200" dirty="0">
                <a:solidFill>
                  <a:schemeClr val="tx1"/>
                </a:solidFill>
              </a:rPr>
              <a:t>(C-263/08, </a:t>
            </a:r>
            <a:r>
              <a:rPr lang="sv-SE" kern="1200" dirty="0" smtClean="0">
                <a:solidFill>
                  <a:schemeClr val="tx1"/>
                </a:solidFill>
              </a:rPr>
              <a:t>Djurgården</a:t>
            </a:r>
            <a:r>
              <a:rPr lang="pl-PL" kern="1200" dirty="0" smtClean="0">
                <a:solidFill>
                  <a:schemeClr val="tx1"/>
                </a:solidFill>
              </a:rPr>
              <a:t>)</a:t>
            </a:r>
            <a:endParaRPr lang="pl-PL" dirty="0"/>
          </a:p>
          <a:p>
            <a:r>
              <a:rPr lang="pl-PL" dirty="0" err="1" smtClean="0"/>
              <a:t>Fee</a:t>
            </a:r>
            <a:r>
              <a:rPr lang="pl-PL" dirty="0" smtClean="0"/>
              <a:t> for  public </a:t>
            </a:r>
            <a:r>
              <a:rPr lang="pl-PL" dirty="0" err="1" smtClean="0"/>
              <a:t>participation</a:t>
            </a:r>
            <a:r>
              <a:rPr lang="pl-PL" dirty="0" smtClean="0"/>
              <a:t> in </a:t>
            </a:r>
            <a:r>
              <a:rPr lang="pl-PL" dirty="0" err="1" smtClean="0"/>
              <a:t>line</a:t>
            </a:r>
            <a:r>
              <a:rPr lang="pl-PL" dirty="0" smtClean="0"/>
              <a:t> with EIA Directive – </a:t>
            </a:r>
            <a:r>
              <a:rPr lang="pl-PL" dirty="0" err="1" smtClean="0"/>
              <a:t>verdict</a:t>
            </a:r>
            <a:r>
              <a:rPr lang="pl-PL" dirty="0" smtClean="0"/>
              <a:t> </a:t>
            </a:r>
            <a:r>
              <a:rPr lang="pl-PL" dirty="0" err="1" smtClean="0"/>
              <a:t>controversial</a:t>
            </a:r>
            <a:r>
              <a:rPr lang="pl-PL" dirty="0" smtClean="0"/>
              <a:t> in </a:t>
            </a:r>
            <a:r>
              <a:rPr lang="pl-PL" dirty="0" err="1" smtClean="0"/>
              <a:t>light</a:t>
            </a:r>
            <a:r>
              <a:rPr lang="pl-PL" dirty="0" smtClean="0"/>
              <a:t> of </a:t>
            </a:r>
            <a:r>
              <a:rPr lang="pl-PL" dirty="0" err="1" smtClean="0"/>
              <a:t>Aarhus</a:t>
            </a:r>
            <a:r>
              <a:rPr lang="pl-PL" dirty="0" smtClean="0"/>
              <a:t> </a:t>
            </a:r>
            <a:r>
              <a:rPr lang="pl-PL" dirty="0" err="1" smtClean="0"/>
              <a:t>Convention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9561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Access to </a:t>
            </a:r>
            <a:r>
              <a:rPr lang="pl-PL" dirty="0" err="1" smtClean="0"/>
              <a:t>justice</a:t>
            </a:r>
            <a:r>
              <a:rPr lang="pl-PL" dirty="0" smtClean="0"/>
              <a:t> cd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Rights</a:t>
            </a:r>
            <a:r>
              <a:rPr lang="pl-PL" dirty="0" smtClean="0"/>
              <a:t> of </a:t>
            </a:r>
            <a:r>
              <a:rPr lang="pl-PL" dirty="0" err="1" smtClean="0"/>
              <a:t>Ngos</a:t>
            </a:r>
            <a:r>
              <a:rPr lang="pl-PL" dirty="0" smtClean="0"/>
              <a:t>  (</a:t>
            </a:r>
            <a:r>
              <a:rPr lang="sv-SE" kern="1200" dirty="0">
                <a:solidFill>
                  <a:schemeClr val="tx1"/>
                </a:solidFill>
              </a:rPr>
              <a:t>C-263/08, Djurgården </a:t>
            </a:r>
            <a:r>
              <a:rPr lang="pl-PL" kern="1200" dirty="0" smtClean="0">
                <a:solidFill>
                  <a:schemeClr val="tx1"/>
                </a:solidFill>
              </a:rPr>
              <a:t> and </a:t>
            </a:r>
            <a:r>
              <a:rPr lang="pl-PL" dirty="0" smtClean="0"/>
              <a:t>C-115/09</a:t>
            </a:r>
            <a:r>
              <a:rPr lang="pl-PL" dirty="0"/>
              <a:t>, </a:t>
            </a:r>
            <a:r>
              <a:rPr lang="pl-PL" dirty="0" err="1"/>
              <a:t>Trianel</a:t>
            </a:r>
            <a:r>
              <a:rPr lang="pl-PL" dirty="0"/>
              <a:t> </a:t>
            </a:r>
            <a:r>
              <a:rPr lang="pl-PL" dirty="0" err="1"/>
              <a:t>Kohlekraftwerk</a:t>
            </a:r>
            <a:r>
              <a:rPr lang="pl-PL" dirty="0"/>
              <a:t> </a:t>
            </a:r>
            <a:r>
              <a:rPr lang="pl-PL" dirty="0" err="1"/>
              <a:t>Lünen</a:t>
            </a:r>
            <a:endParaRPr lang="pl-PL" dirty="0" smtClean="0"/>
          </a:p>
          <a:p>
            <a:r>
              <a:rPr lang="pl-PL" dirty="0" err="1" smtClean="0"/>
              <a:t>Subjective</a:t>
            </a:r>
            <a:r>
              <a:rPr lang="pl-PL" dirty="0" smtClean="0"/>
              <a:t> </a:t>
            </a:r>
            <a:r>
              <a:rPr lang="pl-PL" dirty="0" err="1" smtClean="0"/>
              <a:t>rights</a:t>
            </a:r>
            <a:r>
              <a:rPr lang="pl-PL" dirty="0" smtClean="0"/>
              <a:t>  and </a:t>
            </a:r>
            <a:r>
              <a:rPr lang="pl-PL" dirty="0" err="1" smtClean="0"/>
              <a:t>protection</a:t>
            </a:r>
            <a:r>
              <a:rPr lang="pl-PL" dirty="0" smtClean="0"/>
              <a:t> of public </a:t>
            </a:r>
            <a:r>
              <a:rPr lang="pl-PL" dirty="0" err="1" smtClean="0"/>
              <a:t>intersest</a:t>
            </a:r>
            <a:r>
              <a:rPr lang="pl-PL" dirty="0" smtClean="0"/>
              <a:t> C-115/09</a:t>
            </a:r>
            <a:r>
              <a:rPr lang="pl-PL" dirty="0"/>
              <a:t>, </a:t>
            </a:r>
            <a:r>
              <a:rPr lang="pl-PL" dirty="0" err="1"/>
              <a:t>Trianel</a:t>
            </a:r>
            <a:r>
              <a:rPr lang="pl-PL" dirty="0"/>
              <a:t> </a:t>
            </a:r>
            <a:r>
              <a:rPr lang="pl-PL" dirty="0" err="1"/>
              <a:t>Kohlekraftwerk</a:t>
            </a:r>
            <a:r>
              <a:rPr lang="pl-PL" dirty="0"/>
              <a:t> </a:t>
            </a:r>
            <a:r>
              <a:rPr lang="pl-PL" dirty="0" err="1" smtClean="0"/>
              <a:t>Lünen</a:t>
            </a:r>
            <a:r>
              <a:rPr lang="pl-PL" dirty="0" smtClean="0"/>
              <a:t>)</a:t>
            </a:r>
          </a:p>
          <a:p>
            <a:r>
              <a:rPr lang="pl-PL" dirty="0" err="1"/>
              <a:t>I</a:t>
            </a:r>
            <a:r>
              <a:rPr lang="pl-PL" dirty="0" err="1" smtClean="0"/>
              <a:t>nterests</a:t>
            </a:r>
            <a:r>
              <a:rPr lang="pl-PL" dirty="0" smtClean="0"/>
              <a:t> </a:t>
            </a:r>
            <a:r>
              <a:rPr lang="pl-PL" dirty="0" err="1" smtClean="0"/>
              <a:t>capable</a:t>
            </a:r>
            <a:r>
              <a:rPr lang="pl-PL" dirty="0" smtClean="0"/>
              <a:t> of </a:t>
            </a:r>
            <a:r>
              <a:rPr lang="pl-PL" dirty="0" err="1" smtClean="0"/>
              <a:t>being</a:t>
            </a:r>
            <a:r>
              <a:rPr lang="pl-PL" dirty="0" smtClean="0"/>
              <a:t> </a:t>
            </a:r>
            <a:r>
              <a:rPr lang="pl-PL" dirty="0" err="1" smtClean="0"/>
              <a:t>impaired</a:t>
            </a:r>
            <a:r>
              <a:rPr lang="pl-PL" dirty="0" smtClean="0"/>
              <a:t> – </a:t>
            </a:r>
            <a:r>
              <a:rPr lang="pl-PL" dirty="0" err="1" smtClean="0"/>
              <a:t>under</a:t>
            </a:r>
            <a:r>
              <a:rPr lang="pl-PL" dirty="0" smtClean="0"/>
              <a:t> EU law and </a:t>
            </a:r>
            <a:r>
              <a:rPr lang="pl-PL" dirty="0" err="1" smtClean="0"/>
              <a:t>domestic</a:t>
            </a:r>
            <a:r>
              <a:rPr lang="pl-PL" dirty="0" smtClean="0"/>
              <a:t> law (C-115/09</a:t>
            </a:r>
            <a:r>
              <a:rPr lang="pl-PL" dirty="0"/>
              <a:t>, </a:t>
            </a:r>
            <a:r>
              <a:rPr lang="pl-PL" dirty="0" err="1"/>
              <a:t>Trianel</a:t>
            </a:r>
            <a:r>
              <a:rPr lang="pl-PL" dirty="0"/>
              <a:t> </a:t>
            </a:r>
            <a:r>
              <a:rPr lang="pl-PL" dirty="0" err="1"/>
              <a:t>Kohlekraftwerk</a:t>
            </a:r>
            <a:r>
              <a:rPr lang="pl-PL" dirty="0"/>
              <a:t> </a:t>
            </a:r>
            <a:r>
              <a:rPr lang="pl-PL" dirty="0" err="1"/>
              <a:t>Lünen</a:t>
            </a:r>
            <a:endParaRPr lang="pl-PL" dirty="0" smtClean="0"/>
          </a:p>
          <a:p>
            <a:r>
              <a:rPr lang="pl-PL" dirty="0" err="1" smtClean="0"/>
              <a:t>Injunctive</a:t>
            </a:r>
            <a:r>
              <a:rPr lang="pl-PL" dirty="0" smtClean="0"/>
              <a:t> relief – </a:t>
            </a:r>
            <a:r>
              <a:rPr lang="pl-PL" dirty="0" err="1" smtClean="0"/>
              <a:t>opinion</a:t>
            </a:r>
            <a:r>
              <a:rPr lang="pl-PL" dirty="0" smtClean="0"/>
              <a:t> AG </a:t>
            </a:r>
            <a:r>
              <a:rPr lang="pl-PL" dirty="0" err="1" smtClean="0"/>
              <a:t>Kokott</a:t>
            </a:r>
            <a:r>
              <a:rPr lang="pl-PL" dirty="0" smtClean="0"/>
              <a:t> in </a:t>
            </a:r>
            <a:r>
              <a:rPr lang="pl-PL" dirty="0"/>
              <a:t>C-416/10 </a:t>
            </a:r>
            <a:r>
              <a:rPr lang="pl-PL" dirty="0" err="1" smtClean="0"/>
              <a:t>Križan</a:t>
            </a:r>
            <a:endParaRPr lang="pl-PL" dirty="0" smtClean="0"/>
          </a:p>
          <a:p>
            <a:r>
              <a:rPr lang="pl-PL" dirty="0" smtClean="0"/>
              <a:t>Information on </a:t>
            </a:r>
            <a:r>
              <a:rPr lang="pl-PL" dirty="0" err="1" smtClean="0"/>
              <a:t>access</a:t>
            </a:r>
            <a:r>
              <a:rPr lang="pl-PL" dirty="0" smtClean="0"/>
              <a:t> to </a:t>
            </a:r>
            <a:r>
              <a:rPr lang="pl-PL" dirty="0" err="1" smtClean="0"/>
              <a:t>justice</a:t>
            </a:r>
            <a:r>
              <a:rPr lang="pl-PL" dirty="0" smtClean="0"/>
              <a:t> </a:t>
            </a:r>
            <a:r>
              <a:rPr lang="pl-PL" kern="1200" dirty="0">
                <a:solidFill>
                  <a:schemeClr val="tx1"/>
                </a:solidFill>
              </a:rPr>
              <a:t>C-427/07, </a:t>
            </a:r>
            <a:r>
              <a:rPr lang="pl-PL" kern="1200" dirty="0" err="1">
                <a:solidFill>
                  <a:schemeClr val="tx1"/>
                </a:solidFill>
              </a:rPr>
              <a:t>Commission</a:t>
            </a:r>
            <a:r>
              <a:rPr lang="pl-PL" kern="1200" dirty="0">
                <a:solidFill>
                  <a:schemeClr val="tx1"/>
                </a:solidFill>
              </a:rPr>
              <a:t> v. </a:t>
            </a:r>
            <a:r>
              <a:rPr lang="pl-PL" kern="1200" dirty="0" err="1">
                <a:solidFill>
                  <a:schemeClr val="tx1"/>
                </a:solidFill>
              </a:rPr>
              <a:t>Ireland</a:t>
            </a:r>
            <a:r>
              <a:rPr lang="pl-PL" kern="1200" dirty="0">
                <a:solidFill>
                  <a:schemeClr val="tx1"/>
                </a:solidFill>
              </a:rPr>
              <a:t>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5965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Decision</a:t>
            </a:r>
            <a:r>
              <a:rPr lang="pl-PL" dirty="0" smtClean="0"/>
              <a:t> on development </a:t>
            </a:r>
            <a:r>
              <a:rPr lang="pl-PL" dirty="0" err="1" smtClean="0"/>
              <a:t>consent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400" dirty="0" err="1" smtClean="0"/>
              <a:t>Assessment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under</a:t>
            </a:r>
            <a:r>
              <a:rPr lang="pl-PL" altLang="pl-PL" sz="2400" dirty="0" smtClean="0"/>
              <a:t> art.3 and </a:t>
            </a:r>
            <a:r>
              <a:rPr lang="pl-PL" altLang="pl-PL" sz="2400" dirty="0" err="1" smtClean="0"/>
              <a:t>consideration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under</a:t>
            </a:r>
            <a:r>
              <a:rPr lang="pl-PL" altLang="pl-PL" sz="2400" dirty="0" smtClean="0"/>
              <a:t> art.8 </a:t>
            </a:r>
            <a:r>
              <a:rPr lang="pl-PL" sz="2400" kern="1200" dirty="0">
                <a:solidFill>
                  <a:schemeClr val="tx1"/>
                </a:solidFill>
              </a:rPr>
              <a:t>(C-50/09, </a:t>
            </a:r>
            <a:r>
              <a:rPr lang="pl-PL" sz="2400" kern="1200" dirty="0" err="1">
                <a:solidFill>
                  <a:schemeClr val="tx1"/>
                </a:solidFill>
              </a:rPr>
              <a:t>Commission</a:t>
            </a:r>
            <a:r>
              <a:rPr lang="pl-PL" sz="2400" kern="1200" dirty="0">
                <a:solidFill>
                  <a:schemeClr val="tx1"/>
                </a:solidFill>
              </a:rPr>
              <a:t> v. </a:t>
            </a:r>
            <a:r>
              <a:rPr lang="pl-PL" sz="2400" kern="1200" dirty="0" err="1">
                <a:solidFill>
                  <a:schemeClr val="tx1"/>
                </a:solidFill>
              </a:rPr>
              <a:t>Ireland</a:t>
            </a:r>
            <a:r>
              <a:rPr lang="pl-PL" sz="2400" kern="1200" dirty="0" smtClean="0">
                <a:solidFill>
                  <a:schemeClr val="tx1"/>
                </a:solidFill>
              </a:rPr>
              <a:t>,)</a:t>
            </a:r>
            <a:endParaRPr lang="pl-PL" altLang="pl-PL" sz="2400" dirty="0" smtClean="0"/>
          </a:p>
          <a:p>
            <a:r>
              <a:rPr lang="pl-PL" altLang="pl-PL" sz="2400" dirty="0" smtClean="0"/>
              <a:t>Statement of </a:t>
            </a:r>
            <a:r>
              <a:rPr lang="pl-PL" altLang="pl-PL" sz="2400" dirty="0" err="1" smtClean="0"/>
              <a:t>reasons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must</a:t>
            </a:r>
            <a:r>
              <a:rPr lang="pl-PL" altLang="pl-PL" sz="2400" dirty="0" smtClean="0"/>
              <a:t> be </a:t>
            </a:r>
            <a:r>
              <a:rPr lang="pl-PL" altLang="pl-PL" sz="2400" dirty="0" err="1" smtClean="0"/>
              <a:t>prepared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only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if</a:t>
            </a:r>
            <a:r>
              <a:rPr lang="pl-PL" altLang="pl-PL" sz="2400" dirty="0" smtClean="0"/>
              <a:t> the </a:t>
            </a:r>
            <a:r>
              <a:rPr lang="pl-PL" altLang="pl-PL" sz="2400" dirty="0" err="1" smtClean="0"/>
              <a:t>interested</a:t>
            </a:r>
            <a:r>
              <a:rPr lang="pl-PL" altLang="pl-PL" sz="2400" dirty="0" smtClean="0"/>
              <a:t> party </a:t>
            </a:r>
            <a:r>
              <a:rPr lang="pl-PL" altLang="pl-PL" sz="2400" dirty="0" err="1" smtClean="0"/>
              <a:t>so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requests</a:t>
            </a:r>
            <a:r>
              <a:rPr lang="pl-PL" altLang="pl-PL" sz="2400" dirty="0" smtClean="0"/>
              <a:t>  </a:t>
            </a:r>
            <a:r>
              <a:rPr lang="pl-PL" sz="2400" dirty="0"/>
              <a:t>(C-182/10, Solvay and </a:t>
            </a:r>
            <a:r>
              <a:rPr lang="pl-PL" sz="2400" dirty="0" err="1" smtClean="0"/>
              <a:t>Others</a:t>
            </a:r>
            <a:r>
              <a:rPr lang="pl-PL" sz="2400" dirty="0" smtClean="0"/>
              <a:t>) </a:t>
            </a:r>
            <a:r>
              <a:rPr lang="pl-PL" sz="2400" dirty="0" err="1" smtClean="0"/>
              <a:t>verdict</a:t>
            </a:r>
            <a:r>
              <a:rPr lang="pl-PL" sz="2400" dirty="0" smtClean="0"/>
              <a:t> </a:t>
            </a:r>
            <a:r>
              <a:rPr lang="pl-PL" sz="2400" dirty="0" err="1" smtClean="0"/>
              <a:t>controversial</a:t>
            </a:r>
            <a:r>
              <a:rPr lang="pl-PL" sz="2400" dirty="0" smtClean="0"/>
              <a:t> in </a:t>
            </a:r>
            <a:r>
              <a:rPr lang="pl-PL" sz="2400" dirty="0" err="1" smtClean="0"/>
              <a:t>light</a:t>
            </a:r>
            <a:r>
              <a:rPr lang="pl-PL" sz="2400" dirty="0" smtClean="0"/>
              <a:t> of art.6.9 of the </a:t>
            </a:r>
            <a:r>
              <a:rPr lang="pl-PL" sz="2400" dirty="0" err="1" smtClean="0"/>
              <a:t>Aarhus</a:t>
            </a:r>
            <a:r>
              <a:rPr lang="pl-PL" sz="2400" dirty="0" smtClean="0"/>
              <a:t> </a:t>
            </a:r>
            <a:r>
              <a:rPr lang="pl-PL" sz="2400" dirty="0" err="1" smtClean="0"/>
              <a:t>Convention</a:t>
            </a:r>
            <a:endParaRPr lang="pl-PL" altLang="pl-PL" sz="2400" dirty="0" smtClean="0"/>
          </a:p>
          <a:p>
            <a:r>
              <a:rPr lang="pl-PL" altLang="pl-PL" sz="2400" dirty="0" smtClean="0"/>
              <a:t>The public </a:t>
            </a:r>
            <a:r>
              <a:rPr lang="pl-PL" altLang="pl-PL" sz="2400" dirty="0" err="1" smtClean="0"/>
              <a:t>must</a:t>
            </a:r>
            <a:r>
              <a:rPr lang="pl-PL" altLang="pl-PL" sz="2400" dirty="0" smtClean="0"/>
              <a:t> be </a:t>
            </a:r>
            <a:r>
              <a:rPr lang="pl-PL" altLang="pl-PL" sz="2400" dirty="0" err="1" smtClean="0"/>
              <a:t>informed</a:t>
            </a:r>
            <a:r>
              <a:rPr lang="pl-PL" altLang="pl-PL" sz="2400" dirty="0" smtClean="0"/>
              <a:t> (</a:t>
            </a:r>
            <a:r>
              <a:rPr lang="pl-PL" sz="2400" kern="1200" dirty="0">
                <a:solidFill>
                  <a:schemeClr val="tx1"/>
                </a:solidFill>
              </a:rPr>
              <a:t>(C-332/04, </a:t>
            </a:r>
            <a:r>
              <a:rPr lang="pl-PL" sz="2400" kern="1200" dirty="0" err="1">
                <a:solidFill>
                  <a:schemeClr val="tx1"/>
                </a:solidFill>
              </a:rPr>
              <a:t>Commission</a:t>
            </a:r>
            <a:r>
              <a:rPr lang="pl-PL" sz="2400" kern="1200" dirty="0">
                <a:solidFill>
                  <a:schemeClr val="tx1"/>
                </a:solidFill>
              </a:rPr>
              <a:t> v. </a:t>
            </a:r>
            <a:r>
              <a:rPr lang="pl-PL" sz="2400" kern="1200" dirty="0" err="1" smtClean="0">
                <a:solidFill>
                  <a:schemeClr val="tx1"/>
                </a:solidFill>
              </a:rPr>
              <a:t>Spain</a:t>
            </a:r>
            <a:r>
              <a:rPr lang="pl-PL" sz="2400" kern="1200" dirty="0" smtClean="0">
                <a:solidFill>
                  <a:schemeClr val="tx1"/>
                </a:solidFill>
              </a:rPr>
              <a:t>)</a:t>
            </a:r>
            <a:r>
              <a:rPr lang="pl-PL" altLang="pl-PL" sz="2400" dirty="0" smtClean="0"/>
              <a:t> </a:t>
            </a:r>
            <a:endParaRPr lang="pl-PL" alt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7545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643182"/>
            <a:ext cx="7623175" cy="2947998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err="1" smtClean="0"/>
              <a:t>Transposition</a:t>
            </a:r>
            <a:r>
              <a:rPr lang="pl-PL" dirty="0" smtClean="0"/>
              <a:t> of the Directive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err="1" smtClean="0"/>
              <a:t>Approach</a:t>
            </a:r>
            <a:r>
              <a:rPr lang="pl-PL" dirty="0" smtClean="0"/>
              <a:t> to </a:t>
            </a:r>
            <a:r>
              <a:rPr lang="pl-PL" dirty="0" err="1" smtClean="0"/>
              <a:t>applying</a:t>
            </a:r>
            <a:r>
              <a:rPr lang="pl-PL" dirty="0" smtClean="0"/>
              <a:t> the Directive and </a:t>
            </a:r>
            <a:r>
              <a:rPr lang="pl-PL" dirty="0" err="1" smtClean="0"/>
              <a:t>need</a:t>
            </a:r>
            <a:r>
              <a:rPr lang="pl-PL" dirty="0" smtClean="0"/>
              <a:t> for </a:t>
            </a:r>
            <a:r>
              <a:rPr lang="pl-PL" dirty="0" err="1" smtClean="0"/>
              <a:t>assessment</a:t>
            </a:r>
            <a:r>
              <a:rPr lang="pl-PL" dirty="0" smtClean="0"/>
              <a:t> </a:t>
            </a:r>
            <a:endParaRPr lang="pl-PL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Definition of a </a:t>
            </a:r>
            <a:r>
              <a:rPr lang="pl-PL" dirty="0" err="1" smtClean="0"/>
              <a:t>project</a:t>
            </a:r>
            <a:r>
              <a:rPr lang="pl-PL" dirty="0" smtClean="0"/>
              <a:t> and screening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Place in development </a:t>
            </a:r>
            <a:r>
              <a:rPr lang="pl-PL" dirty="0" err="1" smtClean="0"/>
              <a:t>control</a:t>
            </a:r>
            <a:r>
              <a:rPr lang="pl-PL" dirty="0" smtClean="0"/>
              <a:t> and </a:t>
            </a:r>
            <a:r>
              <a:rPr lang="pl-PL" dirty="0" err="1" smtClean="0"/>
              <a:t>concept</a:t>
            </a:r>
            <a:r>
              <a:rPr lang="pl-PL" dirty="0" smtClean="0"/>
              <a:t> of development </a:t>
            </a:r>
            <a:r>
              <a:rPr lang="pl-PL" dirty="0" err="1" smtClean="0"/>
              <a:t>consent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Public </a:t>
            </a:r>
            <a:r>
              <a:rPr lang="pl-PL" dirty="0" err="1" smtClean="0"/>
              <a:t>participation</a:t>
            </a:r>
            <a:r>
              <a:rPr lang="pl-PL" dirty="0" smtClean="0"/>
              <a:t> and </a:t>
            </a:r>
            <a:r>
              <a:rPr lang="pl-PL" dirty="0" err="1" smtClean="0"/>
              <a:t>access</a:t>
            </a:r>
            <a:r>
              <a:rPr lang="pl-PL" dirty="0" smtClean="0"/>
              <a:t> to </a:t>
            </a:r>
            <a:r>
              <a:rPr lang="pl-PL" dirty="0" err="1" smtClean="0"/>
              <a:t>justice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err="1" smtClean="0"/>
              <a:t>Transboundary</a:t>
            </a:r>
            <a:r>
              <a:rPr lang="pl-PL" dirty="0" smtClean="0"/>
              <a:t> </a:t>
            </a:r>
            <a:r>
              <a:rPr lang="pl-PL" dirty="0" err="1" smtClean="0"/>
              <a:t>procedure</a:t>
            </a:r>
            <a:endParaRPr lang="pl-PL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Publication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ENVIRONMENTAL IMPACT ASSESSMENT OF PROJECTS</a:t>
            </a:r>
          </a:p>
          <a:p>
            <a:r>
              <a:rPr lang="en-US" sz="2400" dirty="0"/>
              <a:t>RULINGS OF THE COURT OF</a:t>
            </a:r>
            <a:r>
              <a:rPr lang="en-US" dirty="0"/>
              <a:t> JUSTICE</a:t>
            </a:r>
          </a:p>
          <a:p>
            <a:r>
              <a:rPr lang="pl-PL" dirty="0" err="1" smtClean="0"/>
              <a:t>European</a:t>
            </a:r>
            <a:r>
              <a:rPr lang="pl-PL" dirty="0" smtClean="0"/>
              <a:t> </a:t>
            </a:r>
            <a:r>
              <a:rPr lang="pl-PL" dirty="0" err="1"/>
              <a:t>C</a:t>
            </a:r>
            <a:r>
              <a:rPr lang="pl-PL" dirty="0" err="1" smtClean="0"/>
              <a:t>ommission</a:t>
            </a:r>
            <a:r>
              <a:rPr lang="pl-PL" dirty="0" smtClean="0"/>
              <a:t> 2013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1458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Transposition</a:t>
            </a:r>
            <a:r>
              <a:rPr lang="pl-PL" dirty="0" smtClean="0"/>
              <a:t> of the Directive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err="1" smtClean="0"/>
              <a:t>Main</a:t>
            </a:r>
            <a:r>
              <a:rPr lang="pl-PL" sz="2400" dirty="0" smtClean="0"/>
              <a:t> </a:t>
            </a:r>
            <a:r>
              <a:rPr lang="pl-PL" sz="2400" dirty="0" err="1" smtClean="0"/>
              <a:t>principles</a:t>
            </a:r>
            <a:r>
              <a:rPr lang="pl-PL" sz="2400" dirty="0" smtClean="0"/>
              <a:t> – </a:t>
            </a:r>
            <a:r>
              <a:rPr lang="pl-PL" sz="2400" dirty="0" err="1" smtClean="0"/>
              <a:t>transposition</a:t>
            </a:r>
            <a:r>
              <a:rPr lang="pl-PL" sz="2400" dirty="0" smtClean="0"/>
              <a:t> </a:t>
            </a:r>
            <a:r>
              <a:rPr lang="pl-PL" sz="2400" dirty="0" err="1" smtClean="0"/>
              <a:t>must</a:t>
            </a:r>
            <a:r>
              <a:rPr lang="pl-PL" sz="2400" dirty="0" smtClean="0"/>
              <a:t> </a:t>
            </a:r>
          </a:p>
          <a:p>
            <a:pPr lvl="1"/>
            <a:r>
              <a:rPr lang="pl-PL" sz="2400" dirty="0" err="1" smtClean="0"/>
              <a:t>Assure</a:t>
            </a:r>
            <a:r>
              <a:rPr lang="pl-PL" sz="2400" dirty="0" smtClean="0"/>
              <a:t> </a:t>
            </a:r>
            <a:r>
              <a:rPr lang="en-US" sz="2400" dirty="0" smtClean="0"/>
              <a:t>full </a:t>
            </a:r>
            <a:r>
              <a:rPr lang="en-US" sz="2400" dirty="0"/>
              <a:t>application of the directive in </a:t>
            </a:r>
            <a:r>
              <a:rPr lang="en-US" sz="2400" dirty="0" smtClean="0"/>
              <a:t>a</a:t>
            </a:r>
            <a:r>
              <a:rPr lang="pl-PL" sz="2400" dirty="0" smtClean="0"/>
              <a:t> </a:t>
            </a:r>
            <a:r>
              <a:rPr lang="en-US" sz="2400" b="1" dirty="0" smtClean="0"/>
              <a:t>sufficiently </a:t>
            </a:r>
            <a:r>
              <a:rPr lang="en-US" sz="2400" b="1" dirty="0"/>
              <a:t>clear and precise </a:t>
            </a:r>
            <a:r>
              <a:rPr lang="en-US" sz="2400" b="1" dirty="0" smtClean="0"/>
              <a:t>manner</a:t>
            </a:r>
            <a:endParaRPr lang="pl-PL" sz="2400" dirty="0"/>
          </a:p>
          <a:p>
            <a:pPr lvl="1"/>
            <a:r>
              <a:rPr lang="pl-PL" sz="2400" dirty="0" smtClean="0"/>
              <a:t>Be in the </a:t>
            </a:r>
            <a:r>
              <a:rPr lang="pl-PL" sz="2400" dirty="0" err="1" smtClean="0"/>
              <a:t>act</a:t>
            </a:r>
            <a:r>
              <a:rPr lang="pl-PL" sz="2400" dirty="0" smtClean="0"/>
              <a:t> </a:t>
            </a:r>
            <a:r>
              <a:rPr lang="pl-PL" sz="2400" dirty="0"/>
              <a:t>with </a:t>
            </a:r>
            <a:r>
              <a:rPr lang="pl-PL" sz="2400" dirty="0" err="1"/>
              <a:t>unquestionable</a:t>
            </a:r>
            <a:r>
              <a:rPr lang="pl-PL" sz="2400" dirty="0"/>
              <a:t> </a:t>
            </a:r>
            <a:r>
              <a:rPr lang="pl-PL" sz="2400" b="1" dirty="0" err="1"/>
              <a:t>binding</a:t>
            </a:r>
            <a:r>
              <a:rPr lang="pl-PL" sz="2400" b="1" dirty="0"/>
              <a:t> </a:t>
            </a:r>
            <a:r>
              <a:rPr lang="pl-PL" sz="2400" b="1" dirty="0" err="1" smtClean="0"/>
              <a:t>force</a:t>
            </a:r>
            <a:endParaRPr lang="pl-PL" sz="2400" dirty="0" smtClean="0"/>
          </a:p>
          <a:p>
            <a:r>
              <a:rPr lang="pl-PL" sz="2400" dirty="0" err="1" smtClean="0"/>
              <a:t>Leading</a:t>
            </a:r>
            <a:r>
              <a:rPr lang="pl-PL" sz="2400" dirty="0" smtClean="0"/>
              <a:t> </a:t>
            </a:r>
            <a:r>
              <a:rPr lang="pl-PL" sz="2400" dirty="0" err="1" smtClean="0"/>
              <a:t>cases</a:t>
            </a:r>
            <a:endParaRPr lang="pl-PL" sz="2400" dirty="0" smtClean="0"/>
          </a:p>
          <a:p>
            <a:pPr lvl="1"/>
            <a:r>
              <a:rPr lang="pl-PL" sz="2400" kern="1200" dirty="0">
                <a:solidFill>
                  <a:schemeClr val="tx1"/>
                </a:solidFill>
              </a:rPr>
              <a:t>C-332/04, </a:t>
            </a:r>
            <a:r>
              <a:rPr lang="pl-PL" sz="2400" kern="1200" dirty="0" err="1">
                <a:solidFill>
                  <a:schemeClr val="tx1"/>
                </a:solidFill>
              </a:rPr>
              <a:t>Commission</a:t>
            </a:r>
            <a:r>
              <a:rPr lang="pl-PL" sz="2400" kern="1200" dirty="0">
                <a:solidFill>
                  <a:schemeClr val="tx1"/>
                </a:solidFill>
              </a:rPr>
              <a:t> v. </a:t>
            </a:r>
            <a:r>
              <a:rPr lang="pl-PL" sz="2400" kern="1200" dirty="0" err="1">
                <a:solidFill>
                  <a:schemeClr val="tx1"/>
                </a:solidFill>
              </a:rPr>
              <a:t>Spain</a:t>
            </a:r>
            <a:r>
              <a:rPr lang="pl-PL" sz="2400" kern="1200" dirty="0">
                <a:solidFill>
                  <a:schemeClr val="tx1"/>
                </a:solidFill>
              </a:rPr>
              <a:t>, </a:t>
            </a:r>
            <a:r>
              <a:rPr lang="pl-PL" sz="2400" kern="1200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pl-PL" sz="2400" kern="1200" dirty="0" smtClean="0">
                <a:solidFill>
                  <a:schemeClr val="tx1"/>
                </a:solidFill>
              </a:rPr>
              <a:t>C-427/07</a:t>
            </a:r>
            <a:r>
              <a:rPr lang="pl-PL" sz="2400" kern="1200" dirty="0">
                <a:solidFill>
                  <a:schemeClr val="tx1"/>
                </a:solidFill>
              </a:rPr>
              <a:t>, </a:t>
            </a:r>
            <a:r>
              <a:rPr lang="pl-PL" sz="2400" kern="1200" dirty="0" err="1">
                <a:solidFill>
                  <a:schemeClr val="tx1"/>
                </a:solidFill>
              </a:rPr>
              <a:t>Commission</a:t>
            </a:r>
            <a:r>
              <a:rPr lang="pl-PL" sz="2400" kern="1200" dirty="0">
                <a:solidFill>
                  <a:schemeClr val="tx1"/>
                </a:solidFill>
              </a:rPr>
              <a:t> v. </a:t>
            </a:r>
            <a:r>
              <a:rPr lang="pl-PL" sz="2400" kern="1200" dirty="0" err="1" smtClean="0">
                <a:solidFill>
                  <a:schemeClr val="tx1"/>
                </a:solidFill>
              </a:rPr>
              <a:t>Ireland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52755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Approach</a:t>
            </a:r>
            <a:r>
              <a:rPr lang="pl-PL" dirty="0"/>
              <a:t> to </a:t>
            </a:r>
            <a:r>
              <a:rPr lang="pl-PL" dirty="0" err="1"/>
              <a:t>applying</a:t>
            </a:r>
            <a:r>
              <a:rPr lang="pl-PL" dirty="0"/>
              <a:t> the Directive and </a:t>
            </a:r>
            <a:r>
              <a:rPr lang="pl-PL" dirty="0" err="1"/>
              <a:t>need</a:t>
            </a:r>
            <a:r>
              <a:rPr lang="pl-PL" dirty="0"/>
              <a:t> for </a:t>
            </a:r>
            <a:r>
              <a:rPr lang="pl-PL" dirty="0" err="1"/>
              <a:t>assessment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EIA </a:t>
            </a:r>
            <a:r>
              <a:rPr lang="en-US" b="1" dirty="0"/>
              <a:t>Directive </a:t>
            </a:r>
            <a:r>
              <a:rPr lang="en-US" dirty="0" smtClean="0"/>
              <a:t>has </a:t>
            </a:r>
            <a:r>
              <a:rPr lang="en-US" dirty="0"/>
              <a:t>a </a:t>
            </a:r>
            <a:r>
              <a:rPr lang="en-US" b="1" dirty="0"/>
              <a:t>wide scope </a:t>
            </a:r>
            <a:r>
              <a:rPr lang="en-US" dirty="0"/>
              <a:t>and a </a:t>
            </a:r>
            <a:r>
              <a:rPr lang="en-US" b="1" dirty="0"/>
              <a:t>broad </a:t>
            </a:r>
            <a:r>
              <a:rPr lang="en-US" b="1" dirty="0" smtClean="0"/>
              <a:t>purpose</a:t>
            </a:r>
            <a:endParaRPr lang="pl-PL" dirty="0" smtClean="0"/>
          </a:p>
          <a:p>
            <a:pPr lvl="1"/>
            <a:r>
              <a:rPr lang="en-US" sz="2000" dirty="0"/>
              <a:t>(C-72/95, </a:t>
            </a:r>
            <a:r>
              <a:rPr lang="en-US" sz="2000" dirty="0" err="1"/>
              <a:t>Kraaijeveld</a:t>
            </a:r>
            <a:r>
              <a:rPr lang="en-US" sz="2000" dirty="0"/>
              <a:t> and </a:t>
            </a:r>
            <a:r>
              <a:rPr lang="en-US" sz="2000" dirty="0" smtClean="0"/>
              <a:t>Others, </a:t>
            </a:r>
            <a:r>
              <a:rPr lang="en-US" sz="2000" dirty="0"/>
              <a:t>39; C-435/97, WWF and </a:t>
            </a:r>
            <a:r>
              <a:rPr lang="en-US" sz="2000" dirty="0" smtClean="0"/>
              <a:t>Others; C-2/07,</a:t>
            </a:r>
            <a:r>
              <a:rPr lang="pl-PL" sz="2000" dirty="0" smtClean="0"/>
              <a:t> </a:t>
            </a:r>
            <a:r>
              <a:rPr lang="en-US" sz="2000" dirty="0" smtClean="0"/>
              <a:t>Abraham </a:t>
            </a:r>
            <a:r>
              <a:rPr lang="en-US" sz="2000" dirty="0"/>
              <a:t>and Others – </a:t>
            </a:r>
            <a:r>
              <a:rPr lang="en-US" sz="2000" i="1" dirty="0"/>
              <a:t>Liège airport</a:t>
            </a:r>
            <a:r>
              <a:rPr lang="en-US" sz="2000" dirty="0"/>
              <a:t>, </a:t>
            </a:r>
            <a:r>
              <a:rPr lang="nl-NL" sz="2000" kern="1200" dirty="0">
                <a:solidFill>
                  <a:schemeClr val="tx1"/>
                </a:solidFill>
              </a:rPr>
              <a:t>C-275/09, Brussels Hoofdstedelijk Gewest and Others</a:t>
            </a:r>
            <a:r>
              <a:rPr lang="en-US" sz="2000" dirty="0" smtClean="0"/>
              <a:t>)</a:t>
            </a:r>
            <a:endParaRPr lang="pl-PL" altLang="pl-PL" sz="2000" dirty="0"/>
          </a:p>
          <a:p>
            <a:r>
              <a:rPr lang="pl-PL" dirty="0" err="1" smtClean="0"/>
              <a:t>Procedural</a:t>
            </a:r>
            <a:r>
              <a:rPr lang="pl-PL" dirty="0" smtClean="0"/>
              <a:t> </a:t>
            </a:r>
            <a:r>
              <a:rPr lang="pl-PL" dirty="0" err="1" smtClean="0"/>
              <a:t>nature</a:t>
            </a:r>
            <a:r>
              <a:rPr lang="pl-PL" dirty="0" smtClean="0"/>
              <a:t> of EIA (</a:t>
            </a:r>
            <a:r>
              <a:rPr lang="pl-PL" kern="1200" dirty="0">
                <a:solidFill>
                  <a:schemeClr val="tx1"/>
                </a:solidFill>
              </a:rPr>
              <a:t>(C-420/11, </a:t>
            </a:r>
            <a:r>
              <a:rPr lang="pl-PL" kern="1200" dirty="0" err="1" smtClean="0">
                <a:solidFill>
                  <a:schemeClr val="tx1"/>
                </a:solidFill>
              </a:rPr>
              <a:t>Leth</a:t>
            </a:r>
            <a:r>
              <a:rPr lang="pl-PL" kern="1200" dirty="0" smtClean="0">
                <a:solidFill>
                  <a:schemeClr val="tx1"/>
                </a:solidFill>
              </a:rPr>
              <a:t>)</a:t>
            </a:r>
            <a:r>
              <a:rPr lang="en-US" dirty="0" smtClean="0"/>
              <a:t> </a:t>
            </a:r>
            <a:endParaRPr lang="pl-PL" dirty="0" smtClean="0"/>
          </a:p>
          <a:p>
            <a:r>
              <a:rPr lang="pl-PL" dirty="0" err="1" smtClean="0"/>
              <a:t>Consent</a:t>
            </a:r>
            <a:r>
              <a:rPr lang="pl-PL" dirty="0" smtClean="0"/>
              <a:t> </a:t>
            </a:r>
            <a:r>
              <a:rPr lang="pl-PL" dirty="0" err="1" smtClean="0"/>
              <a:t>granted</a:t>
            </a:r>
            <a:r>
              <a:rPr lang="pl-PL" dirty="0" smtClean="0"/>
              <a:t> in </a:t>
            </a:r>
            <a:r>
              <a:rPr lang="pl-PL" dirty="0" err="1" smtClean="0"/>
              <a:t>breach</a:t>
            </a:r>
            <a:r>
              <a:rPr lang="pl-PL" dirty="0" smtClean="0"/>
              <a:t> of EIA Directive</a:t>
            </a:r>
          </a:p>
          <a:p>
            <a:pPr lvl="1"/>
            <a:r>
              <a:rPr lang="pl-PL" altLang="pl-PL" sz="2000" dirty="0" smtClean="0"/>
              <a:t>EIA </a:t>
            </a:r>
            <a:r>
              <a:rPr lang="pl-PL" altLang="pl-PL" sz="2000" dirty="0" err="1" smtClean="0"/>
              <a:t>must</a:t>
            </a:r>
            <a:r>
              <a:rPr lang="pl-PL" altLang="pl-PL" sz="2000" dirty="0" smtClean="0"/>
              <a:t> be </a:t>
            </a:r>
            <a:r>
              <a:rPr lang="pl-PL" altLang="pl-PL" sz="2000" dirty="0" err="1" smtClean="0"/>
              <a:t>carried</a:t>
            </a:r>
            <a:r>
              <a:rPr lang="pl-PL" altLang="pl-PL" sz="2000" dirty="0" smtClean="0"/>
              <a:t> out  </a:t>
            </a:r>
            <a:r>
              <a:rPr lang="pl-PL" altLang="pl-PL" sz="2000" dirty="0" err="1"/>
              <a:t>before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consent</a:t>
            </a:r>
            <a:r>
              <a:rPr lang="pl-PL" altLang="pl-PL" sz="2000" dirty="0"/>
              <a:t>!  - C-215/06 (EC vs </a:t>
            </a:r>
            <a:r>
              <a:rPr lang="pl-PL" altLang="pl-PL" sz="2000" dirty="0" err="1"/>
              <a:t>Ireland</a:t>
            </a:r>
            <a:r>
              <a:rPr lang="pl-PL" altLang="pl-PL" sz="2000" dirty="0" smtClean="0"/>
              <a:t>)</a:t>
            </a:r>
          </a:p>
          <a:p>
            <a:pPr lvl="1"/>
            <a:r>
              <a:rPr lang="pl-PL" altLang="pl-PL" sz="2000" dirty="0" smtClean="0"/>
              <a:t>In </a:t>
            </a:r>
            <a:r>
              <a:rPr lang="pl-PL" altLang="pl-PL" sz="2000" dirty="0" err="1" smtClean="0"/>
              <a:t>case</a:t>
            </a:r>
            <a:r>
              <a:rPr lang="pl-PL" altLang="pl-PL" sz="2000" dirty="0" smtClean="0"/>
              <a:t> of </a:t>
            </a:r>
            <a:r>
              <a:rPr lang="pl-PL" altLang="pl-PL" sz="2000" dirty="0" err="1" smtClean="0"/>
              <a:t>breach</a:t>
            </a:r>
            <a:r>
              <a:rPr lang="pl-PL" altLang="pl-PL" sz="2000" dirty="0" smtClean="0"/>
              <a:t> the </a:t>
            </a:r>
            <a:r>
              <a:rPr lang="pl-PL" altLang="pl-PL" sz="2000" dirty="0" err="1" smtClean="0"/>
              <a:t>national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court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shall</a:t>
            </a:r>
            <a:r>
              <a:rPr lang="pl-PL" altLang="pl-PL" sz="2000" dirty="0"/>
              <a:t> </a:t>
            </a:r>
            <a:r>
              <a:rPr lang="pl-PL" altLang="pl-PL" sz="2000" dirty="0" err="1" smtClean="0"/>
              <a:t>consider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if</a:t>
            </a:r>
            <a:r>
              <a:rPr lang="pl-PL" altLang="pl-PL" sz="2000" dirty="0" smtClean="0"/>
              <a:t> the </a:t>
            </a:r>
            <a:r>
              <a:rPr lang="pl-PL" altLang="pl-PL" sz="2000" dirty="0" err="1" smtClean="0"/>
              <a:t>consent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should</a:t>
            </a:r>
            <a:r>
              <a:rPr lang="pl-PL" altLang="pl-PL" sz="2000" dirty="0" smtClean="0"/>
              <a:t> be </a:t>
            </a:r>
            <a:r>
              <a:rPr lang="pl-PL" sz="2000" dirty="0" err="1"/>
              <a:t>be</a:t>
            </a:r>
            <a:r>
              <a:rPr lang="pl-PL" sz="2000" dirty="0"/>
              <a:t> </a:t>
            </a:r>
            <a:r>
              <a:rPr lang="pl-PL" sz="2000" b="1" dirty="0" err="1"/>
              <a:t>revoked</a:t>
            </a:r>
            <a:r>
              <a:rPr lang="pl-PL" sz="2000" b="1" dirty="0"/>
              <a:t> </a:t>
            </a:r>
            <a:r>
              <a:rPr lang="pl-PL" sz="2000" b="1" dirty="0" err="1"/>
              <a:t>or</a:t>
            </a:r>
            <a:r>
              <a:rPr lang="pl-PL" sz="2000" b="1" dirty="0"/>
              <a:t> </a:t>
            </a:r>
            <a:r>
              <a:rPr lang="pl-PL" sz="2000" b="1" dirty="0" err="1" smtClean="0"/>
              <a:t>suspended</a:t>
            </a:r>
            <a:r>
              <a:rPr lang="pl-PL" sz="2000" b="1" dirty="0" smtClean="0"/>
              <a:t> – </a:t>
            </a:r>
            <a:r>
              <a:rPr lang="pl-PL" sz="2000" b="1" dirty="0" err="1" smtClean="0"/>
              <a:t>or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alternatively</a:t>
            </a:r>
            <a:r>
              <a:rPr lang="pl-PL" sz="2000" b="1" dirty="0" smtClean="0"/>
              <a:t> the </a:t>
            </a:r>
            <a:r>
              <a:rPr lang="pl-PL" sz="2000" b="1" dirty="0" err="1" smtClean="0"/>
              <a:t>harm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compensated</a:t>
            </a:r>
            <a:r>
              <a:rPr lang="pl-PL" sz="2000" b="1" dirty="0" smtClean="0"/>
              <a:t> - </a:t>
            </a:r>
            <a:r>
              <a:rPr lang="pl-PL" sz="2000" dirty="0"/>
              <a:t>(C-201/02, </a:t>
            </a:r>
            <a:r>
              <a:rPr lang="pl-PL" sz="2000" dirty="0" smtClean="0"/>
              <a:t>Wells, </a:t>
            </a:r>
            <a:r>
              <a:rPr lang="pl-PL" altLang="pl-PL" sz="2000" dirty="0"/>
              <a:t>C-215/06 </a:t>
            </a:r>
            <a:r>
              <a:rPr lang="pl-PL" altLang="pl-PL" sz="2000" dirty="0" smtClean="0"/>
              <a:t>EC </a:t>
            </a:r>
            <a:r>
              <a:rPr lang="pl-PL" altLang="pl-PL" sz="2000" dirty="0"/>
              <a:t>vs </a:t>
            </a:r>
            <a:r>
              <a:rPr lang="pl-PL" altLang="pl-PL" sz="2000" dirty="0" err="1"/>
              <a:t>Ireland</a:t>
            </a:r>
            <a:r>
              <a:rPr lang="pl-PL" altLang="pl-PL" sz="2000" dirty="0"/>
              <a:t>)</a:t>
            </a:r>
            <a:endParaRPr lang="en-US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0164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Concept</a:t>
            </a:r>
            <a:r>
              <a:rPr lang="pl-PL" dirty="0" smtClean="0"/>
              <a:t> of </a:t>
            </a:r>
            <a:r>
              <a:rPr lang="pl-PL" dirty="0" err="1" smtClean="0"/>
              <a:t>project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Broad</a:t>
            </a:r>
            <a:r>
              <a:rPr lang="pl-PL" dirty="0" smtClean="0"/>
              <a:t> </a:t>
            </a:r>
            <a:r>
              <a:rPr lang="pl-PL" dirty="0" err="1" smtClean="0"/>
              <a:t>definition</a:t>
            </a:r>
            <a:r>
              <a:rPr lang="pl-PL" dirty="0" smtClean="0"/>
              <a:t> of „</a:t>
            </a:r>
            <a:r>
              <a:rPr lang="pl-PL" dirty="0" err="1" smtClean="0"/>
              <a:t>construction</a:t>
            </a:r>
            <a:r>
              <a:rPr lang="pl-PL" dirty="0" smtClean="0"/>
              <a:t>”</a:t>
            </a:r>
          </a:p>
          <a:p>
            <a:pPr lvl="1"/>
            <a:r>
              <a:rPr lang="pl-PL" altLang="pl-PL" dirty="0" err="1" smtClean="0"/>
              <a:t>modernisation</a:t>
            </a:r>
            <a:r>
              <a:rPr lang="pl-PL" altLang="pl-PL" dirty="0" smtClean="0"/>
              <a:t> </a:t>
            </a:r>
            <a:r>
              <a:rPr lang="pl-PL" altLang="pl-PL" dirty="0"/>
              <a:t>of </a:t>
            </a:r>
            <a:r>
              <a:rPr lang="pl-PL" altLang="pl-PL" dirty="0" err="1"/>
              <a:t>existing</a:t>
            </a:r>
            <a:r>
              <a:rPr lang="pl-PL" altLang="pl-PL" dirty="0"/>
              <a:t> </a:t>
            </a:r>
            <a:r>
              <a:rPr lang="pl-PL" altLang="pl-PL" dirty="0" err="1"/>
              <a:t>road</a:t>
            </a:r>
            <a:r>
              <a:rPr lang="pl-PL" altLang="pl-PL" dirty="0"/>
              <a:t>  </a:t>
            </a:r>
            <a:r>
              <a:rPr lang="pl-PL" altLang="pl-PL" dirty="0" smtClean="0"/>
              <a:t>i </a:t>
            </a:r>
            <a:r>
              <a:rPr lang="pl-PL" altLang="pl-PL" dirty="0"/>
              <a:t>C-142/07 (CODA</a:t>
            </a:r>
            <a:r>
              <a:rPr lang="pl-PL" altLang="pl-PL" dirty="0" smtClean="0"/>
              <a:t>)</a:t>
            </a:r>
            <a:endParaRPr lang="pl-PL" dirty="0" smtClean="0"/>
          </a:p>
          <a:p>
            <a:pPr lvl="1"/>
            <a:r>
              <a:rPr lang="pl-PL" dirty="0" err="1" smtClean="0"/>
              <a:t>Modernisation</a:t>
            </a:r>
            <a:r>
              <a:rPr lang="pl-PL" dirty="0" smtClean="0"/>
              <a:t> of </a:t>
            </a:r>
            <a:r>
              <a:rPr lang="pl-PL" dirty="0" err="1" smtClean="0"/>
              <a:t>existing</a:t>
            </a:r>
            <a:r>
              <a:rPr lang="pl-PL" dirty="0" smtClean="0"/>
              <a:t> runway (</a:t>
            </a:r>
            <a:r>
              <a:rPr lang="pl-PL" dirty="0"/>
              <a:t>Abraham and </a:t>
            </a:r>
            <a:r>
              <a:rPr lang="pl-PL" dirty="0" err="1"/>
              <a:t>Others</a:t>
            </a:r>
            <a:r>
              <a:rPr lang="pl-PL" dirty="0" smtClean="0"/>
              <a:t>,)</a:t>
            </a:r>
          </a:p>
          <a:p>
            <a:pPr lvl="1"/>
            <a:r>
              <a:rPr lang="pl-PL" dirty="0" err="1" smtClean="0"/>
              <a:t>Demolition</a:t>
            </a:r>
            <a:r>
              <a:rPr lang="pl-PL" dirty="0" smtClean="0"/>
              <a:t> </a:t>
            </a:r>
            <a:r>
              <a:rPr lang="pl-PL" dirty="0" err="1" smtClean="0"/>
              <a:t>works</a:t>
            </a:r>
            <a:r>
              <a:rPr lang="pl-PL" dirty="0" smtClean="0"/>
              <a:t>  </a:t>
            </a:r>
            <a:r>
              <a:rPr lang="pl-PL" dirty="0"/>
              <a:t>(C-50/09, </a:t>
            </a:r>
            <a:r>
              <a:rPr lang="pl-PL" dirty="0" err="1"/>
              <a:t>Commission</a:t>
            </a:r>
            <a:r>
              <a:rPr lang="pl-PL" dirty="0"/>
              <a:t> v. </a:t>
            </a:r>
            <a:r>
              <a:rPr lang="pl-PL" dirty="0" err="1"/>
              <a:t>Ireland</a:t>
            </a:r>
            <a:r>
              <a:rPr lang="pl-PL" dirty="0" smtClean="0"/>
              <a:t>,)</a:t>
            </a:r>
          </a:p>
          <a:p>
            <a:r>
              <a:rPr lang="pl-PL" dirty="0" err="1" smtClean="0"/>
              <a:t>Current</a:t>
            </a:r>
            <a:r>
              <a:rPr lang="pl-PL" dirty="0" smtClean="0"/>
              <a:t> </a:t>
            </a:r>
            <a:r>
              <a:rPr lang="pl-PL" dirty="0" err="1" smtClean="0"/>
              <a:t>tendency</a:t>
            </a:r>
            <a:r>
              <a:rPr lang="pl-PL" dirty="0" smtClean="0"/>
              <a:t> to  </a:t>
            </a:r>
            <a:r>
              <a:rPr lang="pl-PL" dirty="0" err="1" smtClean="0"/>
              <a:t>restrictive</a:t>
            </a:r>
            <a:r>
              <a:rPr lang="pl-PL" dirty="0" smtClean="0"/>
              <a:t> </a:t>
            </a:r>
            <a:r>
              <a:rPr lang="pl-PL" dirty="0" err="1" smtClean="0"/>
              <a:t>interpretation</a:t>
            </a:r>
            <a:r>
              <a:rPr lang="pl-PL" dirty="0" smtClean="0"/>
              <a:t> of the </a:t>
            </a:r>
            <a:r>
              <a:rPr lang="pl-PL" dirty="0" err="1" smtClean="0"/>
              <a:t>concept</a:t>
            </a:r>
            <a:r>
              <a:rPr lang="pl-PL" dirty="0" smtClean="0"/>
              <a:t> of </a:t>
            </a:r>
            <a:r>
              <a:rPr lang="pl-PL" dirty="0" err="1" smtClean="0"/>
              <a:t>project</a:t>
            </a:r>
            <a:endParaRPr lang="pl-PL" dirty="0" smtClean="0"/>
          </a:p>
          <a:p>
            <a:pPr lvl="1"/>
            <a:r>
              <a:rPr lang="pl-PL" dirty="0" smtClean="0"/>
              <a:t>Extension </a:t>
            </a:r>
            <a:r>
              <a:rPr lang="pl-PL" dirty="0"/>
              <a:t>of </a:t>
            </a:r>
            <a:r>
              <a:rPr lang="pl-PL" dirty="0" err="1"/>
              <a:t>consent</a:t>
            </a:r>
            <a:r>
              <a:rPr lang="pl-PL" dirty="0"/>
              <a:t> for </a:t>
            </a:r>
            <a:r>
              <a:rPr lang="pl-PL" dirty="0" err="1"/>
              <a:t>operation</a:t>
            </a:r>
            <a:r>
              <a:rPr lang="pl-PL" dirty="0"/>
              <a:t> </a:t>
            </a:r>
            <a:r>
              <a:rPr lang="pl-PL" dirty="0" smtClean="0"/>
              <a:t>of </a:t>
            </a:r>
            <a:r>
              <a:rPr lang="pl-PL" dirty="0"/>
              <a:t>the </a:t>
            </a:r>
            <a:r>
              <a:rPr lang="pl-PL" dirty="0" err="1" smtClean="0"/>
              <a:t>landfill</a:t>
            </a:r>
            <a:r>
              <a:rPr lang="pl-PL" dirty="0" smtClean="0"/>
              <a:t> (</a:t>
            </a:r>
            <a:r>
              <a:rPr lang="pl-PL" dirty="0"/>
              <a:t>(C-121/11, Pro-</a:t>
            </a:r>
            <a:r>
              <a:rPr lang="pl-PL" dirty="0" err="1"/>
              <a:t>Braine</a:t>
            </a:r>
            <a:r>
              <a:rPr lang="pl-PL" dirty="0"/>
              <a:t> and </a:t>
            </a:r>
            <a:r>
              <a:rPr lang="pl-PL" dirty="0" err="1" smtClean="0"/>
              <a:t>Others</a:t>
            </a:r>
            <a:r>
              <a:rPr lang="pl-PL" dirty="0"/>
              <a:t>)</a:t>
            </a:r>
            <a:endParaRPr lang="pl-PL" dirty="0" smtClean="0"/>
          </a:p>
          <a:p>
            <a:pPr lvl="1"/>
            <a:r>
              <a:rPr lang="pl-PL" dirty="0" smtClean="0"/>
              <a:t>Extension of </a:t>
            </a:r>
            <a:r>
              <a:rPr lang="pl-PL" dirty="0" err="1" smtClean="0"/>
              <a:t>consent</a:t>
            </a:r>
            <a:r>
              <a:rPr lang="pl-PL" dirty="0" smtClean="0"/>
              <a:t> for </a:t>
            </a:r>
            <a:r>
              <a:rPr lang="pl-PL" dirty="0" err="1" smtClean="0"/>
              <a:t>operation</a:t>
            </a:r>
            <a:r>
              <a:rPr lang="pl-PL" dirty="0" smtClean="0"/>
              <a:t> of the </a:t>
            </a:r>
            <a:r>
              <a:rPr lang="pl-PL" dirty="0" err="1" smtClean="0"/>
              <a:t>airport</a:t>
            </a:r>
            <a:r>
              <a:rPr lang="pl-PL" dirty="0" smtClean="0"/>
              <a:t> (</a:t>
            </a:r>
            <a:r>
              <a:rPr lang="nl-NL" dirty="0"/>
              <a:t>(C-275/09, Brussels Hoofdstedelijk Gewest and Others</a:t>
            </a:r>
            <a:r>
              <a:rPr lang="nl-NL" dirty="0" smtClean="0"/>
              <a:t>,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8830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S</a:t>
            </a:r>
            <a:r>
              <a:rPr lang="pl-PL" altLang="pl-PL" dirty="0" smtClean="0"/>
              <a:t>creening</a:t>
            </a:r>
            <a:r>
              <a:rPr lang="pl-PL" altLang="pl-PL" dirty="0"/>
              <a:t/>
            </a:r>
            <a:br>
              <a:rPr lang="pl-PL" alt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400" dirty="0" err="1" smtClean="0"/>
              <a:t>need</a:t>
            </a:r>
            <a:r>
              <a:rPr lang="pl-PL" altLang="pl-PL" sz="2400" dirty="0" smtClean="0"/>
              <a:t> for </a:t>
            </a:r>
            <a:r>
              <a:rPr lang="pl-PL" altLang="pl-PL" sz="2400" dirty="0" err="1" smtClean="0"/>
              <a:t>cumulative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assesment</a:t>
            </a:r>
            <a:r>
              <a:rPr lang="pl-PL" altLang="pl-PL" sz="2400" dirty="0" smtClean="0"/>
              <a:t> and no </a:t>
            </a:r>
            <a:r>
              <a:rPr lang="pl-PL" altLang="pl-PL" sz="2400" dirty="0"/>
              <a:t>for salami-</a:t>
            </a:r>
            <a:r>
              <a:rPr lang="pl-PL" altLang="pl-PL" sz="2400" dirty="0" err="1"/>
              <a:t>slicing</a:t>
            </a:r>
            <a:r>
              <a:rPr lang="pl-PL" altLang="pl-PL" sz="2400" dirty="0"/>
              <a:t> - </a:t>
            </a:r>
            <a:r>
              <a:rPr lang="en-US" altLang="pl-PL" sz="2400" dirty="0"/>
              <a:t>C-392/96 (</a:t>
            </a:r>
            <a:r>
              <a:rPr lang="pl-PL" altLang="pl-PL" sz="2400" dirty="0"/>
              <a:t>EC</a:t>
            </a:r>
            <a:r>
              <a:rPr lang="en-US" altLang="pl-PL" sz="2400" dirty="0"/>
              <a:t> </a:t>
            </a:r>
            <a:r>
              <a:rPr lang="en-US" altLang="pl-PL" sz="2400" dirty="0" err="1"/>
              <a:t>vs</a:t>
            </a:r>
            <a:r>
              <a:rPr lang="en-US" altLang="pl-PL" sz="2400" dirty="0"/>
              <a:t> Ireland) or C-227/01 </a:t>
            </a:r>
            <a:r>
              <a:rPr lang="pl-PL" altLang="pl-PL" sz="2400" dirty="0"/>
              <a:t>(EC vs </a:t>
            </a:r>
            <a:r>
              <a:rPr lang="pl-PL" altLang="pl-PL" sz="2400" dirty="0" err="1"/>
              <a:t>Spain</a:t>
            </a:r>
            <a:r>
              <a:rPr lang="pl-PL" altLang="pl-PL" sz="2400" dirty="0" smtClean="0"/>
              <a:t>)</a:t>
            </a:r>
          </a:p>
          <a:p>
            <a:r>
              <a:rPr lang="pl-PL" altLang="pl-PL" sz="2400" dirty="0"/>
              <a:t>Not </a:t>
            </a:r>
            <a:r>
              <a:rPr lang="pl-PL" altLang="pl-PL" sz="2400" dirty="0" err="1"/>
              <a:t>whole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class</a:t>
            </a:r>
            <a:r>
              <a:rPr lang="pl-PL" altLang="pl-PL" sz="2400" dirty="0"/>
              <a:t> to be </a:t>
            </a:r>
            <a:r>
              <a:rPr lang="pl-PL" altLang="pl-PL" sz="2400" dirty="0" err="1"/>
              <a:t>excluded</a:t>
            </a:r>
            <a:r>
              <a:rPr lang="pl-PL" altLang="pl-PL" sz="2400" dirty="0"/>
              <a:t> (Case C-133/94 Com. </a:t>
            </a:r>
            <a:r>
              <a:rPr lang="pl-PL" altLang="pl-PL" sz="2400" dirty="0" err="1"/>
              <a:t>v.Belgium</a:t>
            </a:r>
            <a:r>
              <a:rPr lang="pl-PL" altLang="pl-PL" sz="2400" dirty="0"/>
              <a:t> and  </a:t>
            </a:r>
            <a:r>
              <a:rPr lang="pl-PL" altLang="pl-PL" sz="2400" dirty="0" err="1"/>
              <a:t>Grosskrotzenburg</a:t>
            </a:r>
            <a:r>
              <a:rPr lang="pl-PL" altLang="pl-PL" sz="2400" dirty="0"/>
              <a:t> Case C-301/95 Com. </a:t>
            </a:r>
            <a:r>
              <a:rPr lang="pl-PL" altLang="pl-PL" sz="2400" dirty="0" err="1"/>
              <a:t>V.Germany</a:t>
            </a:r>
            <a:r>
              <a:rPr lang="pl-PL" altLang="pl-PL" sz="2400" dirty="0"/>
              <a:t>)</a:t>
            </a:r>
          </a:p>
          <a:p>
            <a:endParaRPr lang="pl-PL" alt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8785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Screening cd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l-PL" altLang="pl-PL" sz="2400" dirty="0" err="1"/>
              <a:t>all</a:t>
            </a:r>
            <a:r>
              <a:rPr lang="pl-PL" altLang="pl-PL" sz="2400" dirty="0"/>
              <a:t> </a:t>
            </a:r>
            <a:r>
              <a:rPr lang="pl-PL" altLang="pl-PL" sz="2400" dirty="0" err="1"/>
              <a:t>Annex</a:t>
            </a:r>
            <a:r>
              <a:rPr lang="pl-PL" altLang="pl-PL" sz="2400" dirty="0"/>
              <a:t> III </a:t>
            </a:r>
            <a:r>
              <a:rPr lang="pl-PL" altLang="pl-PL" sz="2400" dirty="0" err="1"/>
              <a:t>criteria</a:t>
            </a:r>
            <a:r>
              <a:rPr lang="pl-PL" altLang="pl-PL" sz="2400" dirty="0"/>
              <a:t> to be </a:t>
            </a:r>
            <a:r>
              <a:rPr lang="pl-PL" altLang="pl-PL" sz="2400" dirty="0" err="1"/>
              <a:t>used</a:t>
            </a:r>
            <a:r>
              <a:rPr lang="pl-PL" altLang="pl-PL" sz="2400" dirty="0"/>
              <a:t> </a:t>
            </a:r>
          </a:p>
          <a:p>
            <a:pPr lvl="2"/>
            <a:r>
              <a:rPr lang="pl-PL" altLang="pl-PL" sz="2400" dirty="0"/>
              <a:t>not </a:t>
            </a:r>
            <a:r>
              <a:rPr lang="pl-PL" altLang="pl-PL" sz="2400" dirty="0" err="1"/>
              <a:t>only</a:t>
            </a:r>
            <a:r>
              <a:rPr lang="pl-PL" altLang="pl-PL" sz="2400" dirty="0"/>
              <a:t> </a:t>
            </a:r>
            <a:r>
              <a:rPr lang="pl-PL" altLang="pl-PL" sz="2400" dirty="0" err="1"/>
              <a:t>size</a:t>
            </a:r>
            <a:r>
              <a:rPr lang="pl-PL" altLang="pl-PL" sz="2400" dirty="0"/>
              <a:t> of </a:t>
            </a:r>
            <a:r>
              <a:rPr lang="pl-PL" altLang="pl-PL" sz="2400" dirty="0" err="1"/>
              <a:t>project</a:t>
            </a:r>
            <a:r>
              <a:rPr lang="pl-PL" altLang="pl-PL" sz="2400" dirty="0"/>
              <a:t> C-392/96 (EC vs </a:t>
            </a:r>
            <a:r>
              <a:rPr lang="pl-PL" altLang="pl-PL" sz="2400" dirty="0" err="1"/>
              <a:t>Ireland</a:t>
            </a:r>
            <a:r>
              <a:rPr lang="pl-PL" altLang="pl-PL" sz="2400" dirty="0"/>
              <a:t>)  and </a:t>
            </a:r>
            <a:r>
              <a:rPr lang="en-GB" altLang="pl-PL" sz="2400" dirty="0"/>
              <a:t>Crystal Palace/White City</a:t>
            </a:r>
            <a:r>
              <a:rPr lang="pl-PL" altLang="pl-PL" sz="2400" dirty="0"/>
              <a:t> (C-508/03)</a:t>
            </a:r>
          </a:p>
          <a:p>
            <a:pPr lvl="2"/>
            <a:r>
              <a:rPr lang="pl-PL" altLang="pl-PL" sz="2400" dirty="0"/>
              <a:t>in </a:t>
            </a:r>
            <a:r>
              <a:rPr lang="pl-PL" altLang="pl-PL" sz="2400" dirty="0" err="1"/>
              <a:t>all</a:t>
            </a:r>
            <a:r>
              <a:rPr lang="pl-PL" altLang="pl-PL" sz="2400" dirty="0"/>
              <a:t> screening </a:t>
            </a:r>
            <a:r>
              <a:rPr lang="pl-PL" altLang="pl-PL" sz="2400" dirty="0" err="1"/>
              <a:t>methods</a:t>
            </a:r>
            <a:r>
              <a:rPr lang="pl-PL" altLang="pl-PL" sz="2400" dirty="0"/>
              <a:t> -  C-156/07 (</a:t>
            </a:r>
            <a:r>
              <a:rPr lang="pl-PL" altLang="pl-PL" sz="2400" dirty="0" err="1"/>
              <a:t>Aiello</a:t>
            </a:r>
            <a:r>
              <a:rPr lang="pl-PL" altLang="pl-PL" sz="2400" dirty="0"/>
              <a:t>)</a:t>
            </a:r>
          </a:p>
          <a:p>
            <a:pPr lvl="1"/>
            <a:r>
              <a:rPr lang="pl-PL" altLang="pl-PL" sz="2400" dirty="0" err="1"/>
              <a:t>negative</a:t>
            </a:r>
            <a:r>
              <a:rPr lang="pl-PL" altLang="pl-PL" sz="2400" dirty="0"/>
              <a:t> screening </a:t>
            </a:r>
            <a:r>
              <a:rPr lang="pl-PL" altLang="pl-PL" sz="2400" dirty="0" err="1"/>
              <a:t>require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justification</a:t>
            </a:r>
            <a:r>
              <a:rPr lang="pl-PL" altLang="pl-PL" sz="2400" dirty="0"/>
              <a:t> – C-87/02 (EC vs </a:t>
            </a:r>
            <a:r>
              <a:rPr lang="pl-PL" altLang="pl-PL" sz="2400" dirty="0" err="1"/>
              <a:t>Italy</a:t>
            </a:r>
            <a:r>
              <a:rPr lang="pl-PL" altLang="pl-PL" sz="2400" dirty="0" smtClean="0"/>
              <a:t>)</a:t>
            </a:r>
          </a:p>
          <a:p>
            <a:pPr lvl="2"/>
            <a:r>
              <a:rPr lang="pl-PL" altLang="pl-PL" sz="2400" dirty="0"/>
              <a:t>b</a:t>
            </a:r>
            <a:r>
              <a:rPr lang="pl-PL" altLang="pl-PL" sz="2400" dirty="0" smtClean="0"/>
              <a:t>ut </a:t>
            </a:r>
            <a:r>
              <a:rPr lang="pl-PL" altLang="pl-PL" sz="2400" dirty="0" err="1" smtClean="0"/>
              <a:t>only</a:t>
            </a:r>
            <a:r>
              <a:rPr lang="pl-PL" altLang="pl-PL" sz="2400" dirty="0" smtClean="0"/>
              <a:t> upon </a:t>
            </a:r>
            <a:r>
              <a:rPr lang="pl-PL" altLang="pl-PL" sz="2400" dirty="0" err="1" smtClean="0"/>
              <a:t>request</a:t>
            </a:r>
            <a:r>
              <a:rPr lang="pl-PL" altLang="pl-PL" sz="2400" dirty="0" smtClean="0"/>
              <a:t>  (</a:t>
            </a:r>
            <a:r>
              <a:rPr lang="pl-PL" sz="2400" dirty="0" smtClean="0"/>
              <a:t>C-75/08 </a:t>
            </a:r>
            <a:r>
              <a:rPr lang="pl-PL" altLang="pl-PL" sz="2400" dirty="0" err="1" smtClean="0"/>
              <a:t>Mellor</a:t>
            </a:r>
            <a:r>
              <a:rPr lang="pl-PL" altLang="pl-PL" sz="2400" dirty="0" smtClean="0"/>
              <a:t>)</a:t>
            </a:r>
            <a:endParaRPr lang="pl-PL" alt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5812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Place in development </a:t>
            </a:r>
            <a:r>
              <a:rPr lang="pl-PL" dirty="0" err="1"/>
              <a:t>control</a:t>
            </a:r>
            <a:r>
              <a:rPr lang="pl-PL" dirty="0"/>
              <a:t> and </a:t>
            </a:r>
            <a:r>
              <a:rPr lang="pl-PL" dirty="0" err="1"/>
              <a:t>concept</a:t>
            </a:r>
            <a:r>
              <a:rPr lang="pl-PL" dirty="0"/>
              <a:t> of development </a:t>
            </a:r>
            <a:r>
              <a:rPr lang="pl-PL" dirty="0" err="1"/>
              <a:t>consent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dirty="0" smtClean="0"/>
              <a:t>Place in development </a:t>
            </a:r>
            <a:r>
              <a:rPr lang="pl-PL" altLang="pl-PL" dirty="0" err="1" smtClean="0"/>
              <a:t>control</a:t>
            </a:r>
            <a:endParaRPr lang="pl-PL" altLang="pl-PL" dirty="0" smtClean="0"/>
          </a:p>
          <a:p>
            <a:pPr lvl="1"/>
            <a:r>
              <a:rPr lang="pl-PL" altLang="pl-PL" sz="2000" dirty="0" err="1" smtClean="0"/>
              <a:t>Multiple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decison-making</a:t>
            </a:r>
            <a:r>
              <a:rPr lang="pl-PL" altLang="pl-PL" sz="2000" dirty="0" smtClean="0"/>
              <a:t> (</a:t>
            </a:r>
            <a:r>
              <a:rPr lang="pl-PL" sz="2000" kern="1200" dirty="0">
                <a:solidFill>
                  <a:schemeClr val="tx1"/>
                </a:solidFill>
              </a:rPr>
              <a:t>C-416/10, </a:t>
            </a:r>
            <a:r>
              <a:rPr lang="pl-PL" sz="2000" kern="1200" dirty="0" err="1" smtClean="0">
                <a:solidFill>
                  <a:schemeClr val="tx1"/>
                </a:solidFill>
              </a:rPr>
              <a:t>Križan</a:t>
            </a:r>
            <a:r>
              <a:rPr lang="pl-PL" sz="2000" kern="1200" dirty="0" smtClean="0">
                <a:solidFill>
                  <a:schemeClr val="tx1"/>
                </a:solidFill>
              </a:rPr>
              <a:t>)</a:t>
            </a:r>
            <a:endParaRPr lang="pl-PL" altLang="pl-PL" sz="2000" dirty="0" smtClean="0"/>
          </a:p>
          <a:p>
            <a:pPr lvl="1"/>
            <a:r>
              <a:rPr lang="pl-PL" altLang="pl-PL" sz="2000" dirty="0" err="1" smtClean="0"/>
              <a:t>main</a:t>
            </a:r>
            <a:r>
              <a:rPr lang="pl-PL" altLang="pl-PL" sz="2000" dirty="0" smtClean="0"/>
              <a:t> </a:t>
            </a:r>
            <a:r>
              <a:rPr lang="pl-PL" altLang="pl-PL" sz="2000" dirty="0"/>
              <a:t>and </a:t>
            </a:r>
            <a:r>
              <a:rPr lang="pl-PL" altLang="pl-PL" sz="2000" dirty="0" err="1"/>
              <a:t>implementing</a:t>
            </a:r>
            <a:r>
              <a:rPr lang="pl-PL" altLang="pl-PL" sz="2000" dirty="0"/>
              <a:t> </a:t>
            </a:r>
            <a:r>
              <a:rPr lang="pl-PL" altLang="pl-PL" sz="2000" dirty="0" err="1"/>
              <a:t>decision</a:t>
            </a:r>
            <a:r>
              <a:rPr lang="pl-PL" altLang="pl-PL" sz="2000" dirty="0"/>
              <a:t> - C-201/02 (</a:t>
            </a:r>
            <a:r>
              <a:rPr lang="pl-PL" altLang="pl-PL" sz="2000" dirty="0" err="1"/>
              <a:t>Delena</a:t>
            </a:r>
            <a:r>
              <a:rPr lang="pl-PL" altLang="pl-PL" sz="2000" dirty="0"/>
              <a:t> Wells) 	</a:t>
            </a:r>
          </a:p>
          <a:p>
            <a:pPr lvl="1"/>
            <a:r>
              <a:rPr lang="pl-PL" altLang="pl-PL" sz="2000" dirty="0" err="1"/>
              <a:t>need</a:t>
            </a:r>
            <a:r>
              <a:rPr lang="pl-PL" altLang="pl-PL" sz="2000" dirty="0"/>
              <a:t> for </a:t>
            </a:r>
            <a:r>
              <a:rPr lang="pl-PL" altLang="pl-PL" sz="2000" dirty="0" err="1"/>
              <a:t>repeating</a:t>
            </a:r>
            <a:r>
              <a:rPr lang="pl-PL" altLang="pl-PL" sz="2000" dirty="0"/>
              <a:t> EIA - </a:t>
            </a:r>
            <a:r>
              <a:rPr lang="en-GB" altLang="pl-PL" sz="2000" dirty="0"/>
              <a:t>Crystal Palace/White City</a:t>
            </a:r>
            <a:r>
              <a:rPr lang="pl-PL" altLang="pl-PL" sz="2000" dirty="0"/>
              <a:t> (C-508/03), </a:t>
            </a:r>
            <a:r>
              <a:rPr lang="pl-PL" altLang="pl-PL" sz="2000" dirty="0" err="1"/>
              <a:t>Barker</a:t>
            </a:r>
            <a:r>
              <a:rPr lang="pl-PL" altLang="pl-PL" sz="2000" dirty="0"/>
              <a:t> (C-290/03)</a:t>
            </a:r>
            <a:r>
              <a:rPr lang="ar-SA" altLang="pl-PL" sz="2000" dirty="0">
                <a:cs typeface="Times New Roman" pitchFamily="18" charset="0"/>
              </a:rPr>
              <a:t>‏</a:t>
            </a:r>
            <a:endParaRPr lang="pl-PL" altLang="pl-PL" sz="2000" dirty="0"/>
          </a:p>
          <a:p>
            <a:pPr marL="0" indent="0">
              <a:buNone/>
            </a:pPr>
            <a:endParaRPr lang="pl-PL" altLang="pl-PL" dirty="0"/>
          </a:p>
          <a:p>
            <a:r>
              <a:rPr lang="pl-PL" altLang="pl-PL" dirty="0" err="1" smtClean="0"/>
              <a:t>Concept</a:t>
            </a:r>
            <a:r>
              <a:rPr lang="pl-PL" altLang="pl-PL" dirty="0" smtClean="0"/>
              <a:t> of development </a:t>
            </a:r>
            <a:r>
              <a:rPr lang="pl-PL" altLang="pl-PL" dirty="0" err="1" smtClean="0"/>
              <a:t>control</a:t>
            </a:r>
            <a:endParaRPr lang="pl-PL" altLang="pl-PL" dirty="0" smtClean="0"/>
          </a:p>
          <a:p>
            <a:pPr lvl="1"/>
            <a:r>
              <a:rPr lang="pl-PL" altLang="pl-PL" dirty="0" err="1" smtClean="0"/>
              <a:t>Binding</a:t>
            </a:r>
            <a:r>
              <a:rPr lang="pl-PL" altLang="pl-PL" dirty="0" smtClean="0"/>
              <a:t> </a:t>
            </a:r>
            <a:r>
              <a:rPr lang="pl-PL" altLang="pl-PL" dirty="0"/>
              <a:t>(Case 96/81 </a:t>
            </a:r>
            <a:r>
              <a:rPr lang="pl-PL" altLang="pl-PL" dirty="0" err="1"/>
              <a:t>Commission</a:t>
            </a:r>
            <a:r>
              <a:rPr lang="pl-PL" altLang="pl-PL" dirty="0"/>
              <a:t> v. </a:t>
            </a:r>
            <a:r>
              <a:rPr lang="pl-PL" altLang="pl-PL" dirty="0" err="1"/>
              <a:t>Netherlands</a:t>
            </a:r>
            <a:r>
              <a:rPr lang="pl-PL" altLang="pl-PL" dirty="0" smtClean="0"/>
              <a:t>)</a:t>
            </a:r>
          </a:p>
          <a:p>
            <a:pPr lvl="1"/>
            <a:r>
              <a:rPr lang="pl-PL" altLang="pl-PL" sz="2000" dirty="0"/>
              <a:t>no </a:t>
            </a:r>
            <a:r>
              <a:rPr lang="pl-PL" altLang="pl-PL" sz="2000" dirty="0" err="1"/>
              <a:t>tacit</a:t>
            </a:r>
            <a:r>
              <a:rPr lang="pl-PL" altLang="pl-PL" sz="2000" dirty="0"/>
              <a:t> </a:t>
            </a:r>
            <a:r>
              <a:rPr lang="pl-PL" altLang="pl-PL" sz="2000" dirty="0" err="1"/>
              <a:t>agreement</a:t>
            </a:r>
            <a:r>
              <a:rPr lang="pl-PL" altLang="pl-PL" sz="2000" dirty="0"/>
              <a:t> -C-360/87 and C-230/00 (EC vs </a:t>
            </a:r>
            <a:r>
              <a:rPr lang="pl-PL" altLang="pl-PL" sz="2000" dirty="0" err="1"/>
              <a:t>Belgium</a:t>
            </a:r>
            <a:r>
              <a:rPr lang="pl-PL" altLang="pl-PL" sz="2000" dirty="0"/>
              <a:t>)</a:t>
            </a:r>
          </a:p>
          <a:p>
            <a:endParaRPr lang="pl-PL" alt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823314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ERA PP Vorlage neu</Template>
  <TotalTime>0</TotalTime>
  <Words>7178</Words>
  <Application>Microsoft Office PowerPoint</Application>
  <PresentationFormat>Bildschirmpräsentation (4:3)</PresentationFormat>
  <Paragraphs>519</Paragraphs>
  <Slides>12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Standarddesign</vt:lpstr>
      <vt:lpstr>Jerzy Jendrośka The EIA Directive in the case law of CJEU </vt:lpstr>
      <vt:lpstr>Content</vt:lpstr>
      <vt:lpstr>Publication</vt:lpstr>
      <vt:lpstr>Transposition of the Directive</vt:lpstr>
      <vt:lpstr>Approach to applying the Directive and need for assessment</vt:lpstr>
      <vt:lpstr>Concept of project</vt:lpstr>
      <vt:lpstr>Screening </vt:lpstr>
      <vt:lpstr>Screening cd</vt:lpstr>
      <vt:lpstr>Place in development control and concept of development consent </vt:lpstr>
      <vt:lpstr>Public participation and access to justice</vt:lpstr>
      <vt:lpstr>Access to justice cd</vt:lpstr>
      <vt:lpstr>Decision on development consent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lawyers for Europe:   The Academy of European Law</dc:title>
  <dc:creator>Windows User</dc:creator>
  <cp:lastModifiedBy>Schneider, Eva</cp:lastModifiedBy>
  <cp:revision>134</cp:revision>
  <dcterms:created xsi:type="dcterms:W3CDTF">2010-08-05T12:57:03Z</dcterms:created>
  <dcterms:modified xsi:type="dcterms:W3CDTF">2014-01-13T09:44:03Z</dcterms:modified>
</cp:coreProperties>
</file>