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handoutMasterIdLst>
    <p:handoutMasterId r:id="rId38"/>
  </p:handoutMasterIdLst>
  <p:sldIdLst>
    <p:sldId id="291" r:id="rId2"/>
    <p:sldId id="257" r:id="rId3"/>
    <p:sldId id="258" r:id="rId4"/>
    <p:sldId id="292" r:id="rId5"/>
    <p:sldId id="259" r:id="rId6"/>
    <p:sldId id="293" r:id="rId7"/>
    <p:sldId id="294" r:id="rId8"/>
    <p:sldId id="295" r:id="rId9"/>
    <p:sldId id="296" r:id="rId10"/>
    <p:sldId id="297" r:id="rId11"/>
    <p:sldId id="298" r:id="rId12"/>
    <p:sldId id="263" r:id="rId13"/>
    <p:sldId id="266" r:id="rId14"/>
    <p:sldId id="267" r:id="rId15"/>
    <p:sldId id="270" r:id="rId16"/>
    <p:sldId id="299" r:id="rId17"/>
    <p:sldId id="268" r:id="rId18"/>
    <p:sldId id="269" r:id="rId19"/>
    <p:sldId id="274" r:id="rId20"/>
    <p:sldId id="300" r:id="rId21"/>
    <p:sldId id="279" r:id="rId22"/>
    <p:sldId id="277" r:id="rId23"/>
    <p:sldId id="280" r:id="rId24"/>
    <p:sldId id="281" r:id="rId25"/>
    <p:sldId id="302" r:id="rId26"/>
    <p:sldId id="282" r:id="rId27"/>
    <p:sldId id="285" r:id="rId28"/>
    <p:sldId id="301" r:id="rId29"/>
    <p:sldId id="303" r:id="rId30"/>
    <p:sldId id="308" r:id="rId31"/>
    <p:sldId id="304" r:id="rId32"/>
    <p:sldId id="305" r:id="rId33"/>
    <p:sldId id="307" r:id="rId34"/>
    <p:sldId id="287" r:id="rId35"/>
    <p:sldId id="311" r:id="rId36"/>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976F45"/>
    <a:srgbClr val="88827E"/>
    <a:srgbClr val="00003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6092" autoAdjust="0"/>
  </p:normalViewPr>
  <p:slideViewPr>
    <p:cSldViewPr>
      <p:cViewPr>
        <p:scale>
          <a:sx n="107" d="100"/>
          <a:sy n="107" d="100"/>
        </p:scale>
        <p:origin x="-90" y="-72"/>
      </p:cViewPr>
      <p:guideLst>
        <p:guide orient="horz" pos="2160"/>
        <p:guide pos="2880"/>
      </p:guideLst>
    </p:cSldViewPr>
  </p:slideViewPr>
  <p:outlineViewPr>
    <p:cViewPr>
      <p:scale>
        <a:sx n="33" d="100"/>
        <a:sy n="33" d="100"/>
      </p:scale>
      <p:origin x="0" y="6936"/>
    </p:cViewPr>
  </p:outlineViewPr>
  <p:notesTextViewPr>
    <p:cViewPr>
      <p:scale>
        <a:sx n="100" d="100"/>
        <a:sy n="100" d="100"/>
      </p:scale>
      <p:origin x="0" y="0"/>
    </p:cViewPr>
  </p:notesTextViewPr>
  <p:notesViewPr>
    <p:cSldViewPr>
      <p:cViewPr varScale="1">
        <p:scale>
          <a:sx n="51" d="100"/>
          <a:sy n="51" d="100"/>
        </p:scale>
        <p:origin x="-2982" y="-108"/>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FCD743F-2339-49D2-80C4-93F4ABC24BC0}" type="datetimeFigureOut">
              <a:rPr lang="de-DE" smtClean="0"/>
              <a:pPr/>
              <a:t>13.01.2014</a:t>
            </a:fld>
            <a:endParaRPr lang="de-DE"/>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BCD9C54-3864-4CC5-9FF3-E19C3FE9EAEA}" type="slidenum">
              <a:rPr lang="de-DE" smtClean="0"/>
              <a:pPr/>
              <a:t>‹Nr.›</a:t>
            </a:fld>
            <a:endParaRPr lang="de-DE"/>
          </a:p>
        </p:txBody>
      </p:sp>
    </p:spTree>
    <p:extLst>
      <p:ext uri="{BB962C8B-B14F-4D97-AF65-F5344CB8AC3E}">
        <p14:creationId xmlns:p14="http://schemas.microsoft.com/office/powerpoint/2010/main" val="941247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599739E1-9FD3-4B9D-B8CA-D1ED55063664}" type="datetimeFigureOut">
              <a:rPr lang="pl-PL" smtClean="0"/>
              <a:t>2014-01-13</a:t>
            </a:fld>
            <a:endParaRPr lang="pl-PL"/>
          </a:p>
        </p:txBody>
      </p:sp>
      <p:sp>
        <p:nvSpPr>
          <p:cNvPr id="4" name="Symbol zastępczy obrazu slajd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08A064D9-5323-48F8-96D3-902546ECF180}" type="slidenum">
              <a:rPr lang="pl-PL" smtClean="0"/>
              <a:t>‹Nr.›</a:t>
            </a:fld>
            <a:endParaRPr lang="pl-PL"/>
          </a:p>
        </p:txBody>
      </p:sp>
    </p:spTree>
    <p:extLst>
      <p:ext uri="{BB962C8B-B14F-4D97-AF65-F5344CB8AC3E}">
        <p14:creationId xmlns:p14="http://schemas.microsoft.com/office/powerpoint/2010/main" val="176161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1</a:t>
            </a:fld>
            <a:endParaRPr lang="pl-PL"/>
          </a:p>
        </p:txBody>
      </p:sp>
    </p:spTree>
    <p:extLst>
      <p:ext uri="{BB962C8B-B14F-4D97-AF65-F5344CB8AC3E}">
        <p14:creationId xmlns:p14="http://schemas.microsoft.com/office/powerpoint/2010/main" val="3170835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altLang="pl-PL" dirty="0" err="1" smtClean="0"/>
              <a:t>Projects</a:t>
            </a:r>
            <a:r>
              <a:rPr lang="pl-PL" altLang="pl-PL" dirty="0" smtClean="0"/>
              <a:t> in </a:t>
            </a:r>
            <a:r>
              <a:rPr lang="pl-PL" altLang="pl-PL" dirty="0" err="1" smtClean="0"/>
              <a:t>Annex</a:t>
            </a:r>
            <a:r>
              <a:rPr lang="pl-PL" altLang="pl-PL" dirty="0" smtClean="0"/>
              <a:t> II </a:t>
            </a:r>
            <a:r>
              <a:rPr lang="pl-PL" altLang="pl-PL" dirty="0" err="1" smtClean="0"/>
              <a:t>include</a:t>
            </a:r>
            <a:r>
              <a:rPr lang="pl-PL" altLang="pl-PL" dirty="0" smtClean="0"/>
              <a:t> for </a:t>
            </a:r>
            <a:r>
              <a:rPr lang="pl-PL" altLang="pl-PL" dirty="0" err="1" smtClean="0"/>
              <a:t>example</a:t>
            </a:r>
            <a:r>
              <a:rPr lang="pl-PL" altLang="pl-PL" dirty="0" smtClean="0"/>
              <a:t>: </a:t>
            </a:r>
            <a:r>
              <a:rPr lang="pl-PL" altLang="pl-PL" dirty="0" err="1" smtClean="0"/>
              <a:t>afforestation</a:t>
            </a:r>
            <a:r>
              <a:rPr lang="pl-PL" altLang="pl-PL" dirty="0" smtClean="0"/>
              <a:t>, </a:t>
            </a:r>
            <a:r>
              <a:rPr lang="pl-PL" altLang="pl-PL" dirty="0" err="1" smtClean="0"/>
              <a:t>storage</a:t>
            </a:r>
            <a:r>
              <a:rPr lang="pl-PL" altLang="pl-PL" dirty="0" smtClean="0"/>
              <a:t> of </a:t>
            </a:r>
            <a:r>
              <a:rPr lang="pl-PL" altLang="pl-PL" dirty="0" err="1" smtClean="0"/>
              <a:t>scrap</a:t>
            </a:r>
            <a:r>
              <a:rPr lang="pl-PL" altLang="pl-PL" dirty="0" smtClean="0"/>
              <a:t> iron, </a:t>
            </a:r>
            <a:r>
              <a:rPr lang="pl-PL" altLang="pl-PL" dirty="0" err="1" smtClean="0"/>
              <a:t>intensive</a:t>
            </a:r>
            <a:r>
              <a:rPr lang="pl-PL" altLang="pl-PL" dirty="0" smtClean="0"/>
              <a:t> </a:t>
            </a:r>
            <a:r>
              <a:rPr lang="pl-PL" altLang="pl-PL" dirty="0" err="1" smtClean="0"/>
              <a:t>fish</a:t>
            </a:r>
            <a:r>
              <a:rPr lang="pl-PL" altLang="pl-PL" dirty="0" smtClean="0"/>
              <a:t> </a:t>
            </a:r>
            <a:r>
              <a:rPr lang="pl-PL" altLang="pl-PL" dirty="0" err="1" smtClean="0"/>
              <a:t>farming</a:t>
            </a:r>
            <a:endParaRPr lang="pl-PL" altLang="pl-PL" dirty="0" smtClean="0"/>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16</a:t>
            </a:fld>
            <a:endParaRPr lang="pl-PL"/>
          </a:p>
        </p:txBody>
      </p:sp>
    </p:spTree>
    <p:extLst>
      <p:ext uri="{BB962C8B-B14F-4D97-AF65-F5344CB8AC3E}">
        <p14:creationId xmlns:p14="http://schemas.microsoft.com/office/powerpoint/2010/main" val="355933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eaLnBrk="1" hangingPunct="1">
              <a:lnSpc>
                <a:spcPct val="90000"/>
              </a:lnSpc>
            </a:pPr>
            <a:r>
              <a:rPr lang="pl-PL" altLang="pl-PL" dirty="0" smtClean="0"/>
              <a:t>Screening </a:t>
            </a:r>
            <a:r>
              <a:rPr lang="pl-PL" altLang="pl-PL" dirty="0" err="1" smtClean="0"/>
              <a:t>results</a:t>
            </a:r>
            <a:r>
              <a:rPr lang="pl-PL" altLang="pl-PL" dirty="0" smtClean="0"/>
              <a:t> </a:t>
            </a:r>
            <a:r>
              <a:rPr lang="pl-PL" altLang="pl-PL" dirty="0" err="1" smtClean="0"/>
              <a:t>often</a:t>
            </a:r>
            <a:r>
              <a:rPr lang="pl-PL" altLang="pl-PL" dirty="0" smtClean="0"/>
              <a:t> with a </a:t>
            </a:r>
            <a:r>
              <a:rPr lang="pl-PL" altLang="pl-PL" dirty="0" err="1" smtClean="0"/>
              <a:t>special</a:t>
            </a:r>
            <a:r>
              <a:rPr lang="pl-PL" altLang="pl-PL" dirty="0" smtClean="0"/>
              <a:t> „screening </a:t>
            </a:r>
            <a:r>
              <a:rPr lang="pl-PL" altLang="pl-PL" dirty="0" err="1" smtClean="0"/>
              <a:t>decision</a:t>
            </a:r>
            <a:r>
              <a:rPr lang="pl-PL" altLang="pl-PL" dirty="0" smtClean="0"/>
              <a:t>” </a:t>
            </a:r>
            <a:r>
              <a:rPr lang="pl-PL" altLang="pl-PL" dirty="0" err="1" smtClean="0"/>
              <a:t>which</a:t>
            </a:r>
            <a:r>
              <a:rPr lang="pl-PL" altLang="pl-PL" dirty="0" smtClean="0"/>
              <a:t> in </a:t>
            </a:r>
            <a:r>
              <a:rPr lang="pl-PL" altLang="pl-PL" dirty="0" err="1" smtClean="0"/>
              <a:t>some</a:t>
            </a:r>
            <a:r>
              <a:rPr lang="pl-PL" altLang="pl-PL" dirty="0" smtClean="0"/>
              <a:t> </a:t>
            </a:r>
            <a:r>
              <a:rPr lang="pl-PL" altLang="pl-PL" dirty="0" err="1" smtClean="0"/>
              <a:t>Member</a:t>
            </a:r>
            <a:r>
              <a:rPr lang="pl-PL" altLang="pl-PL" dirty="0" smtClean="0"/>
              <a:t> </a:t>
            </a:r>
            <a:r>
              <a:rPr lang="pl-PL" altLang="pl-PL" dirty="0" err="1" smtClean="0"/>
              <a:t>States</a:t>
            </a:r>
            <a:r>
              <a:rPr lang="pl-PL" altLang="pl-PL" dirty="0" smtClean="0"/>
              <a:t> </a:t>
            </a:r>
            <a:r>
              <a:rPr lang="pl-PL" altLang="pl-PL" dirty="0" err="1" smtClean="0"/>
              <a:t>is</a:t>
            </a:r>
            <a:r>
              <a:rPr lang="pl-PL" altLang="pl-PL" dirty="0" smtClean="0"/>
              <a:t> a </a:t>
            </a:r>
            <a:r>
              <a:rPr lang="pl-PL" altLang="pl-PL" dirty="0" err="1" smtClean="0"/>
              <a:t>separate</a:t>
            </a:r>
            <a:r>
              <a:rPr lang="pl-PL" altLang="pl-PL" dirty="0" smtClean="0"/>
              <a:t> </a:t>
            </a:r>
            <a:r>
              <a:rPr lang="pl-PL" altLang="pl-PL" dirty="0" err="1" smtClean="0"/>
              <a:t>administrative</a:t>
            </a:r>
            <a:r>
              <a:rPr lang="pl-PL" altLang="pl-PL" dirty="0" smtClean="0"/>
              <a:t> </a:t>
            </a:r>
            <a:r>
              <a:rPr lang="pl-PL" altLang="pl-PL" dirty="0" err="1" smtClean="0"/>
              <a:t>decision</a:t>
            </a:r>
            <a:r>
              <a:rPr lang="pl-PL" altLang="pl-PL" baseline="0" dirty="0" smtClean="0"/>
              <a:t> and in </a:t>
            </a:r>
            <a:r>
              <a:rPr lang="pl-PL" altLang="pl-PL" baseline="0" dirty="0" err="1" smtClean="0"/>
              <a:t>some</a:t>
            </a:r>
            <a:r>
              <a:rPr lang="pl-PL" altLang="pl-PL" baseline="0" dirty="0" smtClean="0"/>
              <a:t> </a:t>
            </a:r>
            <a:r>
              <a:rPr lang="pl-PL" altLang="pl-PL" baseline="0" dirty="0" err="1" smtClean="0"/>
              <a:t>is</a:t>
            </a:r>
            <a:r>
              <a:rPr lang="pl-PL" altLang="pl-PL" baseline="0" dirty="0" smtClean="0"/>
              <a:t> a part of the development </a:t>
            </a:r>
            <a:r>
              <a:rPr lang="pl-PL" altLang="pl-PL" baseline="0" dirty="0" err="1" smtClean="0"/>
              <a:t>consent</a:t>
            </a:r>
            <a:r>
              <a:rPr lang="pl-PL" altLang="pl-PL" baseline="0" dirty="0" smtClean="0"/>
              <a:t>.</a:t>
            </a:r>
          </a:p>
          <a:p>
            <a:pPr eaLnBrk="1" hangingPunct="1">
              <a:lnSpc>
                <a:spcPct val="90000"/>
              </a:lnSpc>
            </a:pPr>
            <a:r>
              <a:rPr lang="pl-PL" altLang="pl-PL" baseline="0" dirty="0" smtClean="0"/>
              <a:t>Screening </a:t>
            </a:r>
            <a:r>
              <a:rPr lang="pl-PL" altLang="pl-PL" baseline="0" dirty="0" err="1" smtClean="0"/>
              <a:t>procedure</a:t>
            </a:r>
            <a:r>
              <a:rPr lang="pl-PL" altLang="pl-PL" baseline="0" dirty="0" smtClean="0"/>
              <a:t> </a:t>
            </a:r>
            <a:r>
              <a:rPr lang="pl-PL" altLang="pl-PL" baseline="0" dirty="0" err="1" smtClean="0"/>
              <a:t>resulting</a:t>
            </a:r>
            <a:r>
              <a:rPr lang="pl-PL" altLang="pl-PL" baseline="0" dirty="0" smtClean="0"/>
              <a:t> in </a:t>
            </a:r>
            <a:r>
              <a:rPr lang="pl-PL" altLang="pl-PL" baseline="0" dirty="0" err="1" smtClean="0"/>
              <a:t>positive</a:t>
            </a:r>
            <a:r>
              <a:rPr lang="pl-PL" altLang="pl-PL" baseline="0" dirty="0" smtClean="0"/>
              <a:t> screening </a:t>
            </a:r>
            <a:r>
              <a:rPr lang="pl-PL" altLang="pl-PL" baseline="0" dirty="0" err="1" smtClean="0"/>
              <a:t>is</a:t>
            </a:r>
            <a:r>
              <a:rPr lang="pl-PL" altLang="pl-PL" baseline="0" dirty="0" smtClean="0"/>
              <a:t> </a:t>
            </a:r>
            <a:r>
              <a:rPr lang="pl-PL" altLang="pl-PL" baseline="0" dirty="0" err="1" smtClean="0"/>
              <a:t>often</a:t>
            </a:r>
            <a:r>
              <a:rPr lang="pl-PL" altLang="pl-PL" baseline="0" dirty="0" smtClean="0"/>
              <a:t> </a:t>
            </a:r>
            <a:r>
              <a:rPr lang="pl-PL" altLang="pl-PL" baseline="0" dirty="0" err="1" smtClean="0"/>
              <a:t>combined</a:t>
            </a:r>
            <a:r>
              <a:rPr lang="pl-PL" altLang="pl-PL" baseline="0" dirty="0" smtClean="0"/>
              <a:t> with </a:t>
            </a:r>
            <a:r>
              <a:rPr lang="pl-PL" altLang="pl-PL" baseline="0" dirty="0" err="1" smtClean="0"/>
              <a:t>scoping</a:t>
            </a:r>
            <a:r>
              <a:rPr lang="pl-PL" altLang="pl-PL" baseline="0" dirty="0" smtClean="0"/>
              <a:t>.</a:t>
            </a:r>
            <a:endParaRPr lang="pl-PL" altLang="pl-PL" dirty="0" smtClean="0"/>
          </a:p>
          <a:p>
            <a:pPr eaLnBrk="1" hangingPunct="1">
              <a:lnSpc>
                <a:spcPct val="90000"/>
              </a:lnSpc>
            </a:pPr>
            <a:endParaRPr lang="pl-PL" altLang="pl-PL" dirty="0" smtClean="0"/>
          </a:p>
          <a:p>
            <a:pPr eaLnBrk="1" hangingPunct="1">
              <a:lnSpc>
                <a:spcPct val="90000"/>
              </a:lnSpc>
            </a:pPr>
            <a:endParaRPr lang="pl-PL" altLang="pl-PL" dirty="0" smtClean="0"/>
          </a:p>
          <a:p>
            <a:pPr eaLnBrk="1" hangingPunct="1">
              <a:lnSpc>
                <a:spcPct val="90000"/>
              </a:lnSpc>
            </a:pPr>
            <a:endParaRPr lang="pl-PL" altLang="pl-PL" dirty="0" smtClean="0"/>
          </a:p>
          <a:p>
            <a:pPr eaLnBrk="1" hangingPunct="1">
              <a:lnSpc>
                <a:spcPct val="90000"/>
              </a:lnSpc>
            </a:pPr>
            <a:endParaRPr lang="pl-PL" altLang="pl-PL" dirty="0" smtClean="0"/>
          </a:p>
          <a:p>
            <a:pPr eaLnBrk="1" hangingPunct="1">
              <a:lnSpc>
                <a:spcPct val="90000"/>
              </a:lnSpc>
            </a:pPr>
            <a:r>
              <a:rPr lang="pl-PL" altLang="pl-PL" dirty="0" smtClean="0"/>
              <a:t>Screening </a:t>
            </a:r>
            <a:r>
              <a:rPr lang="pl-PL" altLang="pl-PL" dirty="0" err="1" smtClean="0"/>
              <a:t>methods</a:t>
            </a:r>
            <a:r>
              <a:rPr lang="pl-PL" altLang="pl-PL" dirty="0" smtClean="0"/>
              <a:t> – </a:t>
            </a:r>
            <a:r>
              <a:rPr lang="pl-PL" altLang="pl-PL" dirty="0" err="1" smtClean="0"/>
              <a:t>approaches</a:t>
            </a:r>
            <a:r>
              <a:rPr lang="pl-PL" altLang="pl-PL" dirty="0" smtClean="0"/>
              <a:t> in </a:t>
            </a:r>
            <a:r>
              <a:rPr lang="pl-PL" altLang="pl-PL" dirty="0" err="1" smtClean="0"/>
              <a:t>Member</a:t>
            </a:r>
            <a:r>
              <a:rPr lang="pl-PL" altLang="pl-PL" dirty="0" smtClean="0"/>
              <a:t> </a:t>
            </a:r>
            <a:r>
              <a:rPr lang="pl-PL" altLang="pl-PL" dirty="0" err="1" smtClean="0"/>
              <a:t>States</a:t>
            </a:r>
            <a:endParaRPr lang="pl-PL" altLang="pl-PL" dirty="0" smtClean="0"/>
          </a:p>
          <a:p>
            <a:pPr eaLnBrk="1" hangingPunct="1">
              <a:lnSpc>
                <a:spcPct val="90000"/>
              </a:lnSpc>
            </a:pPr>
            <a:endParaRPr lang="pl-PL" altLang="pl-PL" dirty="0" smtClean="0"/>
          </a:p>
          <a:p>
            <a:pPr eaLnBrk="1" hangingPunct="1">
              <a:lnSpc>
                <a:spcPct val="90000"/>
              </a:lnSpc>
            </a:pPr>
            <a:endParaRPr lang="pl-PL" altLang="pl-PL" dirty="0" smtClean="0"/>
          </a:p>
          <a:p>
            <a:pPr eaLnBrk="1" hangingPunct="1">
              <a:lnSpc>
                <a:spcPct val="90000"/>
              </a:lnSpc>
            </a:pPr>
            <a:r>
              <a:rPr lang="pl-PL" altLang="pl-PL" dirty="0" err="1" smtClean="0"/>
              <a:t>Including</a:t>
            </a:r>
            <a:r>
              <a:rPr lang="pl-PL" altLang="pl-PL" dirty="0" smtClean="0"/>
              <a:t> </a:t>
            </a:r>
            <a:r>
              <a:rPr lang="pl-PL" altLang="pl-PL" dirty="0" err="1" smtClean="0"/>
              <a:t>Annex</a:t>
            </a:r>
            <a:r>
              <a:rPr lang="pl-PL" altLang="pl-PL" dirty="0" smtClean="0"/>
              <a:t> II </a:t>
            </a:r>
            <a:r>
              <a:rPr lang="pl-PL" altLang="pl-PL" dirty="0" err="1" smtClean="0"/>
              <a:t>projects</a:t>
            </a:r>
            <a:r>
              <a:rPr lang="pl-PL" altLang="pl-PL" dirty="0" smtClean="0"/>
              <a:t> to </a:t>
            </a:r>
            <a:r>
              <a:rPr lang="pl-PL" altLang="pl-PL" dirty="0" err="1" smtClean="0"/>
              <a:t>mandatory</a:t>
            </a:r>
            <a:r>
              <a:rPr lang="pl-PL" altLang="pl-PL" dirty="0" smtClean="0"/>
              <a:t> EIA</a:t>
            </a:r>
          </a:p>
          <a:p>
            <a:pPr eaLnBrk="1" hangingPunct="1">
              <a:lnSpc>
                <a:spcPct val="90000"/>
              </a:lnSpc>
            </a:pPr>
            <a:r>
              <a:rPr lang="pl-PL" altLang="pl-PL" dirty="0" err="1" smtClean="0"/>
              <a:t>Tresholds</a:t>
            </a:r>
            <a:r>
              <a:rPr lang="pl-PL" altLang="pl-PL" dirty="0" smtClean="0"/>
              <a:t> </a:t>
            </a:r>
            <a:r>
              <a:rPr lang="pl-PL" altLang="pl-PL" dirty="0" err="1" smtClean="0"/>
              <a:t>or</a:t>
            </a:r>
            <a:r>
              <a:rPr lang="pl-PL" altLang="pl-PL" dirty="0" smtClean="0"/>
              <a:t> </a:t>
            </a:r>
            <a:r>
              <a:rPr lang="pl-PL" altLang="pl-PL" dirty="0" err="1" smtClean="0"/>
              <a:t>criteria</a:t>
            </a:r>
            <a:r>
              <a:rPr lang="pl-PL" altLang="pl-PL" dirty="0" smtClean="0"/>
              <a:t> set in law for </a:t>
            </a:r>
            <a:r>
              <a:rPr lang="pl-PL" altLang="pl-PL" dirty="0" err="1" smtClean="0"/>
              <a:t>Annex</a:t>
            </a:r>
            <a:r>
              <a:rPr lang="pl-PL" altLang="pl-PL" dirty="0" smtClean="0"/>
              <a:t> II </a:t>
            </a:r>
            <a:r>
              <a:rPr lang="pl-PL" altLang="pl-PL" dirty="0" err="1" smtClean="0"/>
              <a:t>projects</a:t>
            </a:r>
            <a:r>
              <a:rPr lang="pl-PL" altLang="pl-PL" dirty="0" smtClean="0"/>
              <a:t> to be </a:t>
            </a:r>
            <a:r>
              <a:rPr lang="pl-PL" altLang="pl-PL" dirty="0" err="1" smtClean="0"/>
              <a:t>mandatory</a:t>
            </a:r>
            <a:endParaRPr lang="pl-PL" altLang="pl-PL" dirty="0" smtClean="0"/>
          </a:p>
          <a:p>
            <a:pPr lvl="1" eaLnBrk="1" hangingPunct="1">
              <a:lnSpc>
                <a:spcPct val="90000"/>
              </a:lnSpc>
            </a:pPr>
            <a:r>
              <a:rPr lang="pl-PL" altLang="pl-PL" dirty="0" smtClean="0"/>
              <a:t>Inclusive (</a:t>
            </a:r>
            <a:r>
              <a:rPr lang="pl-PL" altLang="pl-PL" dirty="0" err="1" smtClean="0"/>
              <a:t>above</a:t>
            </a:r>
            <a:r>
              <a:rPr lang="pl-PL" altLang="pl-PL" dirty="0" smtClean="0"/>
              <a:t> – YES)</a:t>
            </a:r>
          </a:p>
          <a:p>
            <a:pPr lvl="1" eaLnBrk="1" hangingPunct="1">
              <a:lnSpc>
                <a:spcPct val="90000"/>
              </a:lnSpc>
            </a:pPr>
            <a:r>
              <a:rPr lang="pl-PL" altLang="pl-PL" dirty="0" err="1" smtClean="0"/>
              <a:t>Exclusive</a:t>
            </a:r>
            <a:r>
              <a:rPr lang="pl-PL" altLang="pl-PL" dirty="0" smtClean="0"/>
              <a:t> (</a:t>
            </a:r>
            <a:r>
              <a:rPr lang="pl-PL" altLang="pl-PL" dirty="0" err="1" smtClean="0"/>
              <a:t>below</a:t>
            </a:r>
            <a:r>
              <a:rPr lang="pl-PL" altLang="pl-PL" dirty="0" smtClean="0"/>
              <a:t> – NO)</a:t>
            </a:r>
          </a:p>
          <a:p>
            <a:pPr lvl="1" eaLnBrk="1" hangingPunct="1">
              <a:lnSpc>
                <a:spcPct val="90000"/>
              </a:lnSpc>
            </a:pPr>
            <a:r>
              <a:rPr lang="pl-PL" altLang="pl-PL" dirty="0" smtClean="0"/>
              <a:t>Mixed </a:t>
            </a:r>
            <a:r>
              <a:rPr lang="pl-PL" altLang="pl-PL" dirty="0" err="1" smtClean="0"/>
              <a:t>approach</a:t>
            </a:r>
            <a:r>
              <a:rPr lang="pl-PL" altLang="pl-PL" dirty="0" smtClean="0"/>
              <a:t> („</a:t>
            </a:r>
            <a:r>
              <a:rPr lang="pl-PL" altLang="pl-PL" dirty="0" err="1" smtClean="0"/>
              <a:t>Traffic</a:t>
            </a:r>
            <a:r>
              <a:rPr lang="pl-PL" altLang="pl-PL" dirty="0" smtClean="0"/>
              <a:t> </a:t>
            </a:r>
            <a:r>
              <a:rPr lang="pl-PL" altLang="pl-PL" dirty="0" err="1" smtClean="0"/>
              <a:t>Light</a:t>
            </a:r>
            <a:r>
              <a:rPr lang="pl-PL" altLang="pl-PL" dirty="0" smtClean="0"/>
              <a:t>”)</a:t>
            </a:r>
          </a:p>
          <a:p>
            <a:pPr eaLnBrk="1" hangingPunct="1">
              <a:lnSpc>
                <a:spcPct val="90000"/>
              </a:lnSpc>
            </a:pPr>
            <a:r>
              <a:rPr lang="pl-PL" altLang="pl-PL" dirty="0" err="1" smtClean="0"/>
              <a:t>Indicative</a:t>
            </a:r>
            <a:r>
              <a:rPr lang="pl-PL" altLang="pl-PL" dirty="0" smtClean="0"/>
              <a:t> </a:t>
            </a:r>
            <a:r>
              <a:rPr lang="pl-PL" altLang="pl-PL" dirty="0" err="1" smtClean="0"/>
              <a:t>or</a:t>
            </a:r>
            <a:r>
              <a:rPr lang="pl-PL" altLang="pl-PL" dirty="0" smtClean="0"/>
              <a:t> </a:t>
            </a:r>
            <a:r>
              <a:rPr lang="pl-PL" altLang="pl-PL" dirty="0" err="1" smtClean="0"/>
              <a:t>guidance</a:t>
            </a:r>
            <a:r>
              <a:rPr lang="pl-PL" altLang="pl-PL" dirty="0" smtClean="0"/>
              <a:t> </a:t>
            </a:r>
            <a:r>
              <a:rPr lang="pl-PL" altLang="pl-PL" dirty="0" err="1" smtClean="0"/>
              <a:t>tresholds</a:t>
            </a:r>
            <a:r>
              <a:rPr lang="pl-PL" altLang="pl-PL" dirty="0" smtClean="0"/>
              <a:t> </a:t>
            </a:r>
            <a:r>
              <a:rPr lang="pl-PL" altLang="pl-PL" dirty="0" err="1" smtClean="0"/>
              <a:t>or</a:t>
            </a:r>
            <a:r>
              <a:rPr lang="pl-PL" altLang="pl-PL" dirty="0" smtClean="0"/>
              <a:t> </a:t>
            </a:r>
            <a:r>
              <a:rPr lang="pl-PL" altLang="pl-PL" dirty="0" err="1" smtClean="0"/>
              <a:t>criteria</a:t>
            </a:r>
            <a:endParaRPr lang="pl-PL" altLang="pl-PL" dirty="0" smtClean="0"/>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18</a:t>
            </a:fld>
            <a:endParaRPr lang="pl-PL"/>
          </a:p>
        </p:txBody>
      </p:sp>
    </p:spTree>
    <p:extLst>
      <p:ext uri="{BB962C8B-B14F-4D97-AF65-F5344CB8AC3E}">
        <p14:creationId xmlns:p14="http://schemas.microsoft.com/office/powerpoint/2010/main" val="1600359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eaLnBrk="1" hangingPunct="1"/>
            <a:endParaRPr lang="pl-PL" alt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altLang="pl-PL" dirty="0" err="1" smtClean="0"/>
              <a:t>Proposed</a:t>
            </a:r>
            <a:r>
              <a:rPr lang="pl-PL" altLang="pl-PL" dirty="0" smtClean="0"/>
              <a:t> as </a:t>
            </a:r>
            <a:r>
              <a:rPr lang="pl-PL" altLang="pl-PL" dirty="0" err="1" smtClean="0"/>
              <a:t>mandatory</a:t>
            </a:r>
            <a:r>
              <a:rPr lang="pl-PL" altLang="pl-PL" dirty="0" smtClean="0"/>
              <a:t> in the 2012 </a:t>
            </a:r>
            <a:r>
              <a:rPr lang="pl-PL" altLang="pl-PL" dirty="0" err="1" smtClean="0"/>
              <a:t>Commission</a:t>
            </a:r>
            <a:r>
              <a:rPr lang="pl-PL" altLang="pl-PL" dirty="0" smtClean="0"/>
              <a:t> </a:t>
            </a:r>
            <a:r>
              <a:rPr lang="pl-PL" altLang="pl-PL" dirty="0" err="1" smtClean="0"/>
              <a:t>proposal</a:t>
            </a:r>
            <a:r>
              <a:rPr lang="pl-PL" dirty="0" smtClean="0"/>
              <a:t> </a:t>
            </a:r>
          </a:p>
          <a:p>
            <a:pPr eaLnBrk="1" hangingPunct="1"/>
            <a:endParaRPr lang="pl-PL" altLang="pl-PL" dirty="0" smtClean="0"/>
          </a:p>
          <a:p>
            <a:pPr eaLnBrk="1" hangingPunct="1"/>
            <a:endParaRPr lang="pl-PL" altLang="pl-PL" dirty="0" smtClean="0"/>
          </a:p>
          <a:p>
            <a:pPr eaLnBrk="1" hangingPunct="1"/>
            <a:endParaRPr lang="pl-PL" altLang="pl-PL" dirty="0" smtClean="0"/>
          </a:p>
          <a:p>
            <a:pPr eaLnBrk="1" hangingPunct="1"/>
            <a:r>
              <a:rPr lang="pl-PL" altLang="pl-PL" dirty="0" err="1" smtClean="0"/>
              <a:t>Usual</a:t>
            </a:r>
            <a:r>
              <a:rPr lang="pl-PL" altLang="pl-PL" dirty="0" smtClean="0"/>
              <a:t> </a:t>
            </a:r>
            <a:r>
              <a:rPr lang="pl-PL" altLang="pl-PL" dirty="0" err="1" smtClean="0"/>
              <a:t>content</a:t>
            </a:r>
            <a:r>
              <a:rPr lang="pl-PL" altLang="pl-PL" dirty="0" smtClean="0"/>
              <a:t> of </a:t>
            </a:r>
            <a:r>
              <a:rPr lang="pl-PL" altLang="pl-PL" dirty="0" err="1" smtClean="0"/>
              <a:t>scoping</a:t>
            </a:r>
            <a:r>
              <a:rPr lang="pl-PL" altLang="pl-PL" dirty="0" smtClean="0"/>
              <a:t> </a:t>
            </a:r>
            <a:r>
              <a:rPr lang="pl-PL" altLang="pl-PL" dirty="0" err="1" smtClean="0"/>
              <a:t>decision</a:t>
            </a:r>
            <a:endParaRPr lang="pl-PL" altLang="pl-PL" dirty="0" smtClean="0"/>
          </a:p>
          <a:p>
            <a:pPr lvl="1" eaLnBrk="1" hangingPunct="1"/>
            <a:r>
              <a:rPr lang="pl-PL" altLang="pl-PL" sz="2400" dirty="0" err="1" smtClean="0"/>
              <a:t>alternatives</a:t>
            </a:r>
            <a:r>
              <a:rPr lang="pl-PL" altLang="pl-PL" sz="2400" dirty="0" smtClean="0"/>
              <a:t> </a:t>
            </a:r>
          </a:p>
          <a:p>
            <a:pPr lvl="1" eaLnBrk="1" hangingPunct="1"/>
            <a:r>
              <a:rPr lang="pl-PL" altLang="pl-PL" sz="2400" dirty="0" err="1" smtClean="0"/>
              <a:t>methods</a:t>
            </a:r>
            <a:r>
              <a:rPr lang="pl-PL" altLang="pl-PL" sz="2400" dirty="0" smtClean="0"/>
              <a:t> of </a:t>
            </a:r>
            <a:r>
              <a:rPr lang="pl-PL" altLang="pl-PL" sz="2400" dirty="0" err="1" smtClean="0"/>
              <a:t>assessment</a:t>
            </a:r>
            <a:endParaRPr lang="pl-PL" altLang="pl-PL" sz="2400" dirty="0" smtClean="0"/>
          </a:p>
          <a:p>
            <a:pPr lvl="1" eaLnBrk="1" hangingPunct="1"/>
            <a:r>
              <a:rPr lang="pl-PL" altLang="pl-PL" sz="2400" dirty="0" err="1" smtClean="0"/>
              <a:t>mitigation</a:t>
            </a:r>
            <a:r>
              <a:rPr lang="pl-PL" altLang="pl-PL" sz="2400" dirty="0" smtClean="0"/>
              <a:t> </a:t>
            </a:r>
            <a:r>
              <a:rPr lang="pl-PL" altLang="pl-PL" sz="2400" dirty="0" err="1" smtClean="0"/>
              <a:t>measures</a:t>
            </a:r>
            <a:endParaRPr lang="pl-PL" altLang="pl-PL" sz="2400" dirty="0" smtClean="0"/>
          </a:p>
          <a:p>
            <a:pPr eaLnBrk="1" hangingPunct="1"/>
            <a:endParaRPr lang="pl-PL" altLang="pl-PL" dirty="0" smtClean="0"/>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19</a:t>
            </a:fld>
            <a:endParaRPr lang="pl-PL"/>
          </a:p>
        </p:txBody>
      </p:sp>
    </p:spTree>
    <p:extLst>
      <p:ext uri="{BB962C8B-B14F-4D97-AF65-F5344CB8AC3E}">
        <p14:creationId xmlns:p14="http://schemas.microsoft.com/office/powerpoint/2010/main" val="2473268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eaLnBrk="1" hangingPunct="1"/>
            <a:r>
              <a:rPr lang="pl-PL" altLang="pl-PL" sz="2400" dirty="0" err="1" smtClean="0"/>
              <a:t>Alternatives</a:t>
            </a:r>
            <a:r>
              <a:rPr lang="pl-PL" altLang="pl-PL" sz="2400" dirty="0" smtClean="0"/>
              <a:t> </a:t>
            </a:r>
            <a:r>
              <a:rPr lang="pl-PL" altLang="pl-PL" sz="2400" dirty="0" err="1" smtClean="0"/>
              <a:t>actually</a:t>
            </a:r>
            <a:r>
              <a:rPr lang="pl-PL" altLang="pl-PL" sz="2400" dirty="0" smtClean="0"/>
              <a:t> </a:t>
            </a:r>
            <a:r>
              <a:rPr lang="pl-PL" altLang="pl-PL" sz="2400" dirty="0" err="1" smtClean="0"/>
              <a:t>studied</a:t>
            </a:r>
            <a:r>
              <a:rPr lang="pl-PL" altLang="pl-PL" sz="2400" dirty="0" smtClean="0"/>
              <a:t> by the developer</a:t>
            </a:r>
          </a:p>
          <a:p>
            <a:pPr lvl="1" eaLnBrk="1" hangingPunct="1"/>
            <a:r>
              <a:rPr lang="pl-PL" altLang="pl-PL" sz="2000" dirty="0" err="1" smtClean="0"/>
              <a:t>approach</a:t>
            </a:r>
            <a:r>
              <a:rPr lang="pl-PL" altLang="pl-PL" sz="2000" dirty="0" smtClean="0"/>
              <a:t> </a:t>
            </a:r>
            <a:r>
              <a:rPr lang="pl-PL" altLang="pl-PL" sz="2000" dirty="0" err="1" smtClean="0"/>
              <a:t>historically</a:t>
            </a:r>
            <a:r>
              <a:rPr lang="pl-PL" altLang="pl-PL" sz="2000" dirty="0" smtClean="0"/>
              <a:t> </a:t>
            </a:r>
            <a:r>
              <a:rPr lang="pl-PL" altLang="pl-PL" sz="2000" dirty="0" err="1" smtClean="0"/>
              <a:t>agreed</a:t>
            </a:r>
            <a:r>
              <a:rPr lang="pl-PL" altLang="pl-PL" sz="2000" dirty="0" smtClean="0"/>
              <a:t>  by </a:t>
            </a:r>
            <a:r>
              <a:rPr lang="pl-PL" altLang="pl-PL" sz="2000" dirty="0" err="1" smtClean="0"/>
              <a:t>Member</a:t>
            </a:r>
            <a:r>
              <a:rPr lang="pl-PL" altLang="pl-PL" sz="2000" dirty="0" smtClean="0"/>
              <a:t> </a:t>
            </a:r>
            <a:r>
              <a:rPr lang="pl-PL" altLang="pl-PL" sz="2000" dirty="0" err="1" smtClean="0"/>
              <a:t>States</a:t>
            </a:r>
            <a:endParaRPr lang="pl-PL" altLang="pl-PL" sz="2000" dirty="0" smtClean="0"/>
          </a:p>
          <a:p>
            <a:pPr lvl="1" eaLnBrk="1" hangingPunct="1"/>
            <a:r>
              <a:rPr lang="pl-PL" altLang="pl-PL" sz="2000" dirty="0" smtClean="0"/>
              <a:t>pros and </a:t>
            </a:r>
            <a:r>
              <a:rPr lang="pl-PL" altLang="pl-PL" sz="2000" dirty="0" err="1" smtClean="0"/>
              <a:t>cons</a:t>
            </a:r>
            <a:endParaRPr lang="pl-PL" altLang="pl-PL" sz="2000" dirty="0" smtClean="0"/>
          </a:p>
          <a:p>
            <a:pPr lvl="2" eaLnBrk="1" hangingPunct="1"/>
            <a:r>
              <a:rPr lang="pl-PL" altLang="pl-PL" sz="2000" dirty="0" smtClean="0"/>
              <a:t>pros: </a:t>
            </a:r>
            <a:r>
              <a:rPr lang="pl-PL" altLang="pl-PL" sz="2000" dirty="0" err="1" smtClean="0"/>
              <a:t>realistic</a:t>
            </a:r>
            <a:r>
              <a:rPr lang="pl-PL" altLang="pl-PL" sz="2000" dirty="0" smtClean="0"/>
              <a:t> </a:t>
            </a:r>
            <a:r>
              <a:rPr lang="pl-PL" altLang="pl-PL" sz="2000" dirty="0" err="1" smtClean="0"/>
              <a:t>alternatives</a:t>
            </a:r>
            <a:r>
              <a:rPr lang="pl-PL" altLang="pl-PL" sz="2000" dirty="0" smtClean="0"/>
              <a:t> </a:t>
            </a:r>
            <a:r>
              <a:rPr lang="pl-PL" altLang="pl-PL" sz="2000" dirty="0" err="1" smtClean="0"/>
              <a:t>examined</a:t>
            </a:r>
            <a:r>
              <a:rPr lang="pl-PL" altLang="pl-PL" sz="2000" dirty="0" smtClean="0"/>
              <a:t> </a:t>
            </a:r>
            <a:r>
              <a:rPr lang="pl-PL" altLang="pl-PL" sz="2000" dirty="0" err="1" smtClean="0"/>
              <a:t>during</a:t>
            </a:r>
            <a:r>
              <a:rPr lang="pl-PL" altLang="pl-PL" sz="2000" dirty="0" smtClean="0"/>
              <a:t> EIA</a:t>
            </a:r>
          </a:p>
          <a:p>
            <a:pPr lvl="2" eaLnBrk="1" hangingPunct="1"/>
            <a:r>
              <a:rPr lang="pl-PL" altLang="pl-PL" sz="2000" dirty="0" err="1" smtClean="0"/>
              <a:t>cons</a:t>
            </a:r>
            <a:r>
              <a:rPr lang="pl-PL" altLang="pl-PL" sz="2000" dirty="0" smtClean="0"/>
              <a:t>: </a:t>
            </a:r>
            <a:r>
              <a:rPr lang="pl-PL" altLang="pl-PL" sz="2000" dirty="0" err="1" smtClean="0"/>
              <a:t>possibility</a:t>
            </a:r>
            <a:r>
              <a:rPr lang="pl-PL" altLang="pl-PL" sz="2000" dirty="0" smtClean="0"/>
              <a:t> of no </a:t>
            </a:r>
            <a:r>
              <a:rPr lang="pl-PL" altLang="pl-PL" sz="2000" dirty="0" err="1" smtClean="0"/>
              <a:t>alternatives</a:t>
            </a:r>
            <a:r>
              <a:rPr lang="pl-PL" altLang="pl-PL" sz="2000" dirty="0" smtClean="0"/>
              <a:t> </a:t>
            </a:r>
            <a:r>
              <a:rPr lang="pl-PL" altLang="pl-PL" sz="2000" dirty="0" err="1" smtClean="0"/>
              <a:t>examined</a:t>
            </a:r>
            <a:r>
              <a:rPr lang="pl-PL" altLang="pl-PL" sz="2000" dirty="0" smtClean="0"/>
              <a:t> </a:t>
            </a:r>
            <a:r>
              <a:rPr lang="pl-PL" altLang="pl-PL" sz="2000" dirty="0" err="1" smtClean="0"/>
              <a:t>at</a:t>
            </a:r>
            <a:r>
              <a:rPr lang="pl-PL" altLang="pl-PL" sz="2000" dirty="0" smtClean="0"/>
              <a:t> </a:t>
            </a:r>
            <a:r>
              <a:rPr lang="pl-PL" altLang="pl-PL" sz="2000" dirty="0" err="1" smtClean="0"/>
              <a:t>all</a:t>
            </a:r>
            <a:r>
              <a:rPr lang="pl-PL" altLang="pl-PL" sz="2000" dirty="0" smtClean="0"/>
              <a:t> </a:t>
            </a:r>
          </a:p>
          <a:p>
            <a:pPr eaLnBrk="1" hangingPunct="1"/>
            <a:r>
              <a:rPr lang="pl-PL" altLang="pl-PL" sz="2400" dirty="0" err="1" smtClean="0"/>
              <a:t>Alternatives</a:t>
            </a:r>
            <a:r>
              <a:rPr lang="pl-PL" altLang="pl-PL" sz="2400" dirty="0" smtClean="0"/>
              <a:t> </a:t>
            </a:r>
            <a:r>
              <a:rPr lang="pl-PL" altLang="pl-PL" sz="2400" dirty="0" err="1" smtClean="0"/>
              <a:t>required</a:t>
            </a:r>
            <a:r>
              <a:rPr lang="pl-PL" altLang="pl-PL" sz="2400" dirty="0" smtClean="0"/>
              <a:t> to be </a:t>
            </a:r>
            <a:r>
              <a:rPr lang="pl-PL" altLang="pl-PL" sz="2400" dirty="0" err="1" smtClean="0"/>
              <a:t>studied</a:t>
            </a:r>
            <a:endParaRPr lang="pl-PL" altLang="pl-PL" sz="2400" dirty="0" smtClean="0"/>
          </a:p>
          <a:p>
            <a:pPr lvl="1" eaLnBrk="1" hangingPunct="1"/>
            <a:r>
              <a:rPr lang="pl-PL" altLang="pl-PL" sz="2000" dirty="0" err="1" smtClean="0"/>
              <a:t>approach</a:t>
            </a:r>
            <a:r>
              <a:rPr lang="pl-PL" altLang="pl-PL" sz="2000" dirty="0" smtClean="0"/>
              <a:t>  </a:t>
            </a:r>
            <a:r>
              <a:rPr lang="pl-PL" altLang="pl-PL" sz="2000" dirty="0" err="1" smtClean="0"/>
              <a:t>commonly</a:t>
            </a:r>
            <a:r>
              <a:rPr lang="pl-PL" altLang="pl-PL" sz="2000" dirty="0" smtClean="0"/>
              <a:t> </a:t>
            </a:r>
            <a:r>
              <a:rPr lang="pl-PL" altLang="pl-PL" sz="2000" dirty="0" err="1" smtClean="0"/>
              <a:t>employed</a:t>
            </a:r>
            <a:r>
              <a:rPr lang="pl-PL" altLang="pl-PL" sz="2000" dirty="0" smtClean="0"/>
              <a:t>  </a:t>
            </a:r>
            <a:r>
              <a:rPr lang="pl-PL" altLang="pl-PL" sz="2000" dirty="0" err="1" smtClean="0"/>
              <a:t>worldwide</a:t>
            </a:r>
            <a:r>
              <a:rPr lang="pl-PL" altLang="pl-PL" sz="2000" dirty="0" smtClean="0"/>
              <a:t> and </a:t>
            </a:r>
            <a:r>
              <a:rPr lang="pl-PL" altLang="pl-PL" sz="2000" dirty="0" err="1" smtClean="0"/>
              <a:t>advocated</a:t>
            </a:r>
            <a:r>
              <a:rPr lang="pl-PL" altLang="pl-PL" sz="2000" dirty="0" smtClean="0"/>
              <a:t> by EC</a:t>
            </a:r>
          </a:p>
          <a:p>
            <a:pPr lvl="1" eaLnBrk="1" hangingPunct="1"/>
            <a:r>
              <a:rPr lang="pl-PL" altLang="pl-PL" sz="2000" dirty="0" smtClean="0"/>
              <a:t>pros and </a:t>
            </a:r>
            <a:r>
              <a:rPr lang="pl-PL" altLang="pl-PL" sz="2000" dirty="0" err="1" smtClean="0"/>
              <a:t>cons</a:t>
            </a:r>
            <a:endParaRPr lang="pl-PL" altLang="pl-PL" sz="2000" dirty="0" smtClean="0"/>
          </a:p>
          <a:p>
            <a:pPr lvl="2" eaLnBrk="1" hangingPunct="1"/>
            <a:r>
              <a:rPr lang="pl-PL" altLang="pl-PL" sz="1800" dirty="0" smtClean="0"/>
              <a:t>pros: </a:t>
            </a:r>
            <a:r>
              <a:rPr lang="pl-PL" altLang="pl-PL" sz="1800" dirty="0" err="1" smtClean="0"/>
              <a:t>examination</a:t>
            </a:r>
            <a:r>
              <a:rPr lang="pl-PL" altLang="pl-PL" sz="1800" dirty="0" smtClean="0"/>
              <a:t> of </a:t>
            </a:r>
            <a:r>
              <a:rPr lang="pl-PL" altLang="pl-PL" sz="1800" dirty="0" err="1" smtClean="0"/>
              <a:t>alternatives</a:t>
            </a:r>
            <a:r>
              <a:rPr lang="pl-PL" altLang="pl-PL" sz="1800" dirty="0" smtClean="0"/>
              <a:t> </a:t>
            </a:r>
            <a:r>
              <a:rPr lang="pl-PL" altLang="pl-PL" sz="1800" dirty="0" err="1" smtClean="0"/>
              <a:t>mandatory</a:t>
            </a:r>
            <a:endParaRPr lang="pl-PL" altLang="pl-PL" sz="1800" dirty="0" smtClean="0"/>
          </a:p>
          <a:p>
            <a:pPr lvl="2" eaLnBrk="1" hangingPunct="1"/>
            <a:r>
              <a:rPr lang="pl-PL" altLang="pl-PL" sz="1800" dirty="0" err="1" smtClean="0"/>
              <a:t>cons</a:t>
            </a:r>
            <a:r>
              <a:rPr lang="pl-PL" altLang="pl-PL" sz="1800" dirty="0" smtClean="0"/>
              <a:t>:  </a:t>
            </a:r>
            <a:r>
              <a:rPr lang="pl-PL" altLang="pl-PL" sz="1800" dirty="0" err="1" smtClean="0"/>
              <a:t>sometimes</a:t>
            </a:r>
            <a:r>
              <a:rPr lang="pl-PL" altLang="pl-PL" sz="1800" dirty="0" smtClean="0"/>
              <a:t> </a:t>
            </a:r>
            <a:r>
              <a:rPr lang="pl-PL" altLang="pl-PL" sz="1800" dirty="0" err="1" smtClean="0"/>
              <a:t>artifically</a:t>
            </a:r>
            <a:r>
              <a:rPr lang="pl-PL" altLang="pl-PL" sz="1800" dirty="0" smtClean="0"/>
              <a:t> </a:t>
            </a:r>
            <a:r>
              <a:rPr lang="pl-PL" altLang="pl-PL" sz="1800" dirty="0" err="1" smtClean="0"/>
              <a:t>elaborated</a:t>
            </a:r>
            <a:r>
              <a:rPr lang="pl-PL" altLang="pl-PL" sz="1800" dirty="0" smtClean="0"/>
              <a:t> </a:t>
            </a:r>
            <a:r>
              <a:rPr lang="pl-PL" altLang="pl-PL" sz="1800" dirty="0" err="1" smtClean="0"/>
              <a:t>alternatives</a:t>
            </a:r>
            <a:r>
              <a:rPr lang="pl-PL" altLang="pl-PL" sz="1800" dirty="0" smtClean="0"/>
              <a:t> </a:t>
            </a:r>
            <a:r>
              <a:rPr lang="pl-PL" altLang="pl-PL" sz="1800" dirty="0" err="1" smtClean="0"/>
              <a:t>presented</a:t>
            </a:r>
            <a:r>
              <a:rPr lang="pl-PL" altLang="pl-PL" sz="1800" dirty="0" smtClean="0"/>
              <a:t> in EIA  </a:t>
            </a:r>
          </a:p>
        </p:txBody>
      </p:sp>
      <p:sp>
        <p:nvSpPr>
          <p:cNvPr id="4" name="Symbol zastępczy numeru slajdu 3"/>
          <p:cNvSpPr>
            <a:spLocks noGrp="1"/>
          </p:cNvSpPr>
          <p:nvPr>
            <p:ph type="sldNum" sz="quarter" idx="10"/>
          </p:nvPr>
        </p:nvSpPr>
        <p:spPr/>
        <p:txBody>
          <a:bodyPr/>
          <a:lstStyle/>
          <a:p>
            <a:fld id="{08A064D9-5323-48F8-96D3-902546ECF180}" type="slidenum">
              <a:rPr lang="pl-PL" smtClean="0"/>
              <a:t>20</a:t>
            </a:fld>
            <a:endParaRPr lang="pl-PL"/>
          </a:p>
        </p:txBody>
      </p:sp>
    </p:spTree>
    <p:extLst>
      <p:ext uri="{BB962C8B-B14F-4D97-AF65-F5344CB8AC3E}">
        <p14:creationId xmlns:p14="http://schemas.microsoft.com/office/powerpoint/2010/main" val="3493683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Member States shall take the measures necessary to ensure that the authorities likely to be concerned by the project by reason of their specific environmental responsibilities are given an opportunity to express their opinion on the information supplied by the developer and on the request for development consent. To that end, Member States shall designate the authorities to be consulted, either in general terms or on a case-by- case basis. The information gathered pursuant to Article 5 shall be forwarded to those authorities. Detailed arrangements for consultation shall be laid down by the Member States</a:t>
            </a:r>
            <a:endParaRPr lang="de-DE" dirty="0" smtClean="0"/>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21</a:t>
            </a:fld>
            <a:endParaRPr lang="pl-PL"/>
          </a:p>
        </p:txBody>
      </p:sp>
    </p:spTree>
    <p:extLst>
      <p:ext uri="{BB962C8B-B14F-4D97-AF65-F5344CB8AC3E}">
        <p14:creationId xmlns:p14="http://schemas.microsoft.com/office/powerpoint/2010/main" val="217391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Non-</a:t>
            </a:r>
            <a:r>
              <a:rPr lang="pl-PL" dirty="0" err="1" smtClean="0"/>
              <a:t>discrimination</a:t>
            </a:r>
            <a:r>
              <a:rPr lang="pl-PL" dirty="0" smtClean="0"/>
              <a:t> </a:t>
            </a:r>
            <a:r>
              <a:rPr lang="pl-PL" dirty="0" err="1" smtClean="0"/>
              <a:t>clause</a:t>
            </a:r>
            <a:r>
              <a:rPr lang="pl-PL" dirty="0" smtClean="0"/>
              <a:t> in </a:t>
            </a:r>
            <a:r>
              <a:rPr lang="pl-PL" dirty="0" err="1" smtClean="0"/>
              <a:t>Aarhus</a:t>
            </a:r>
            <a:r>
              <a:rPr lang="pl-PL" dirty="0" smtClean="0"/>
              <a:t> </a:t>
            </a:r>
            <a:r>
              <a:rPr lang="pl-PL" dirty="0" err="1" smtClean="0"/>
              <a:t>Convention</a:t>
            </a:r>
            <a:r>
              <a:rPr lang="pl-PL" dirty="0" smtClean="0"/>
              <a:t> 9art.3.9)</a:t>
            </a:r>
          </a:p>
          <a:p>
            <a:r>
              <a:rPr lang="en-US" sz="1200" b="0" i="0" u="none" strike="noStrike" kern="1200" baseline="0" dirty="0" smtClean="0">
                <a:solidFill>
                  <a:schemeClr val="tx1"/>
                </a:solidFill>
                <a:latin typeface="+mn-lt"/>
                <a:ea typeface="+mn-ea"/>
                <a:cs typeface="+mn-cs"/>
              </a:rPr>
              <a:t>9. Within the scope of the relevant provisions of this Convention, the</a:t>
            </a:r>
          </a:p>
          <a:p>
            <a:r>
              <a:rPr lang="en-US" sz="1200" b="0" i="0" u="none" strike="noStrike" kern="1200" baseline="0" dirty="0" smtClean="0">
                <a:solidFill>
                  <a:schemeClr val="tx1"/>
                </a:solidFill>
                <a:latin typeface="+mn-lt"/>
                <a:ea typeface="+mn-ea"/>
                <a:cs typeface="+mn-cs"/>
              </a:rPr>
              <a:t>public shall have access to information, have the possibility to participate</a:t>
            </a:r>
          </a:p>
          <a:p>
            <a:r>
              <a:rPr lang="en-US" sz="1200" b="0" i="0" u="none" strike="noStrike" kern="1200" baseline="0" dirty="0" smtClean="0">
                <a:solidFill>
                  <a:schemeClr val="tx1"/>
                </a:solidFill>
                <a:latin typeface="+mn-lt"/>
                <a:ea typeface="+mn-ea"/>
                <a:cs typeface="+mn-cs"/>
              </a:rPr>
              <a:t>in decision-making and have access to justice in environmental matters without</a:t>
            </a:r>
          </a:p>
          <a:p>
            <a:r>
              <a:rPr lang="en-US" sz="1200" b="0" i="0" u="none" strike="noStrike" kern="1200" baseline="0" dirty="0" smtClean="0">
                <a:solidFill>
                  <a:schemeClr val="tx1"/>
                </a:solidFill>
                <a:latin typeface="+mn-lt"/>
                <a:ea typeface="+mn-ea"/>
                <a:cs typeface="+mn-cs"/>
              </a:rPr>
              <a:t>discrimination as to citizenship, nationality or domicile and, in the case of</a:t>
            </a:r>
          </a:p>
          <a:p>
            <a:r>
              <a:rPr lang="en-US" sz="1200" b="0" i="0" u="none" strike="noStrike" kern="1200" baseline="0" dirty="0" smtClean="0">
                <a:solidFill>
                  <a:schemeClr val="tx1"/>
                </a:solidFill>
                <a:latin typeface="+mn-lt"/>
                <a:ea typeface="+mn-ea"/>
                <a:cs typeface="+mn-cs"/>
              </a:rPr>
              <a:t>a legal person, without discrimination as to where it has its registered seat</a:t>
            </a:r>
          </a:p>
          <a:p>
            <a:r>
              <a:rPr lang="en-US" sz="1200" b="0" i="0" u="none" strike="noStrike" kern="1200" baseline="0" dirty="0" smtClean="0">
                <a:solidFill>
                  <a:schemeClr val="tx1"/>
                </a:solidFill>
                <a:latin typeface="+mn-lt"/>
                <a:ea typeface="+mn-ea"/>
                <a:cs typeface="+mn-cs"/>
              </a:rPr>
              <a:t>or an effective </a:t>
            </a:r>
            <a:r>
              <a:rPr lang="en-US" sz="1200" b="0" i="0" u="none" strike="noStrike" kern="1200" baseline="0" dirty="0" err="1" smtClean="0">
                <a:solidFill>
                  <a:schemeClr val="tx1"/>
                </a:solidFill>
                <a:latin typeface="+mn-lt"/>
                <a:ea typeface="+mn-ea"/>
                <a:cs typeface="+mn-cs"/>
              </a:rPr>
              <a:t>centre</a:t>
            </a:r>
            <a:r>
              <a:rPr lang="en-US" sz="1200" b="0" i="0" u="none" strike="noStrike" kern="1200" baseline="0" smtClean="0">
                <a:solidFill>
                  <a:schemeClr val="tx1"/>
                </a:solidFill>
                <a:latin typeface="+mn-lt"/>
                <a:ea typeface="+mn-ea"/>
                <a:cs typeface="+mn-cs"/>
              </a:rPr>
              <a:t> of its activities.</a:t>
            </a:r>
            <a:endParaRPr lang="pl-PL" dirty="0" smtClean="0"/>
          </a:p>
          <a:p>
            <a:endParaRPr lang="pl-PL" dirty="0" smtClean="0"/>
          </a:p>
          <a:p>
            <a:r>
              <a:rPr lang="pl-PL" dirty="0" err="1" smtClean="0"/>
              <a:t>Relevant</a:t>
            </a:r>
            <a:r>
              <a:rPr lang="pl-PL" dirty="0" smtClean="0"/>
              <a:t> </a:t>
            </a:r>
            <a:r>
              <a:rPr lang="pl-PL" dirty="0" err="1" smtClean="0"/>
              <a:t>information</a:t>
            </a:r>
            <a:endParaRPr lang="pl-PL" dirty="0" smtClean="0"/>
          </a:p>
          <a:p>
            <a:r>
              <a:rPr lang="pl-PL" dirty="0" smtClean="0"/>
              <a:t>M</a:t>
            </a:r>
          </a:p>
          <a:p>
            <a:pPr>
              <a:lnSpc>
                <a:spcPct val="90000"/>
              </a:lnSpc>
              <a:buClr>
                <a:srgbClr val="000000"/>
              </a:buClr>
            </a:pPr>
            <a:r>
              <a:rPr lang="en-US" altLang="pl-PL" dirty="0" smtClean="0"/>
              <a:t>All information relevant to decision-making</a:t>
            </a:r>
          </a:p>
          <a:p>
            <a:pPr>
              <a:lnSpc>
                <a:spcPct val="90000"/>
              </a:lnSpc>
              <a:buClr>
                <a:srgbClr val="000000"/>
              </a:buClr>
            </a:pPr>
            <a:r>
              <a:rPr lang="en-US" altLang="pl-PL" dirty="0" smtClean="0"/>
              <a:t>Problematic issues</a:t>
            </a:r>
          </a:p>
          <a:p>
            <a:pPr marL="782638" lvl="1">
              <a:lnSpc>
                <a:spcPct val="90000"/>
              </a:lnSpc>
              <a:buClr>
                <a:srgbClr val="000000"/>
              </a:buClr>
            </a:pPr>
            <a:r>
              <a:rPr lang="en-US" altLang="pl-PL" dirty="0" smtClean="0"/>
              <a:t>EIA Documentation and copyright (case ACC/C/15 Romania) </a:t>
            </a:r>
          </a:p>
          <a:p>
            <a:r>
              <a:rPr lang="pl-PL" dirty="0" err="1" smtClean="0"/>
              <a:t>Commets</a:t>
            </a:r>
            <a:r>
              <a:rPr lang="pl-PL" baseline="0" dirty="0" smtClean="0"/>
              <a:t> and </a:t>
            </a:r>
            <a:r>
              <a:rPr lang="pl-PL" baseline="0" dirty="0" err="1" smtClean="0"/>
              <a:t>opinions</a:t>
            </a:r>
            <a:endParaRPr lang="pl-PL" baseline="0" dirty="0" smtClean="0"/>
          </a:p>
          <a:p>
            <a:endParaRPr lang="pl-PL" baseline="0" dirty="0" smtClean="0"/>
          </a:p>
          <a:p>
            <a:pPr marL="171450" indent="-171450">
              <a:buFontTx/>
              <a:buChar char="-"/>
            </a:pPr>
            <a:r>
              <a:rPr lang="pl-PL" baseline="0" dirty="0" err="1" smtClean="0"/>
              <a:t>Any</a:t>
            </a:r>
            <a:r>
              <a:rPr lang="pl-PL" baseline="0" dirty="0" smtClean="0"/>
              <a:t> </a:t>
            </a:r>
            <a:r>
              <a:rPr lang="pl-PL" baseline="0" dirty="0" err="1" smtClean="0"/>
              <a:t>comments</a:t>
            </a:r>
            <a:r>
              <a:rPr lang="pl-PL" baseline="0" dirty="0" smtClean="0"/>
              <a:t> and </a:t>
            </a:r>
            <a:r>
              <a:rPr lang="pl-PL" baseline="0" dirty="0" err="1" smtClean="0"/>
              <a:t>opinions</a:t>
            </a:r>
            <a:r>
              <a:rPr lang="pl-PL" baseline="0" dirty="0" smtClean="0"/>
              <a:t> – no </a:t>
            </a:r>
            <a:r>
              <a:rPr lang="pl-PL" baseline="0" dirty="0" err="1" smtClean="0"/>
              <a:t>need</a:t>
            </a:r>
            <a:r>
              <a:rPr lang="pl-PL" baseline="0" dirty="0" smtClean="0"/>
              <a:t> to be </a:t>
            </a:r>
            <a:r>
              <a:rPr lang="pl-PL" baseline="0" dirty="0" err="1" smtClean="0"/>
              <a:t>motivated</a:t>
            </a:r>
            <a:r>
              <a:rPr lang="pl-PL" baseline="0" dirty="0" smtClean="0"/>
              <a:t> (Art.6.7Aarhus)</a:t>
            </a:r>
          </a:p>
          <a:p>
            <a:pPr marL="171450" indent="-171450">
              <a:buFontTx/>
              <a:buChar char="-"/>
            </a:pPr>
            <a:r>
              <a:rPr lang="pl-PL" baseline="0" dirty="0" smtClean="0"/>
              <a:t>In </a:t>
            </a:r>
            <a:r>
              <a:rPr lang="pl-PL" baseline="0" dirty="0" err="1" smtClean="0"/>
              <a:t>written</a:t>
            </a:r>
            <a:r>
              <a:rPr lang="pl-PL" baseline="0" dirty="0" smtClean="0"/>
              <a:t> form </a:t>
            </a:r>
            <a:r>
              <a:rPr lang="pl-PL" baseline="0" dirty="0" err="1" smtClean="0"/>
              <a:t>or</a:t>
            </a:r>
            <a:r>
              <a:rPr lang="pl-PL" baseline="0" dirty="0" smtClean="0"/>
              <a:t> </a:t>
            </a:r>
            <a:r>
              <a:rPr lang="pl-PL" baseline="0" dirty="0" err="1" smtClean="0"/>
              <a:t>at</a:t>
            </a:r>
            <a:r>
              <a:rPr lang="pl-PL" baseline="0" dirty="0" smtClean="0"/>
              <a:t>  public </a:t>
            </a:r>
            <a:r>
              <a:rPr lang="pl-PL" baseline="0" dirty="0" err="1" smtClean="0"/>
              <a:t>inquiry</a:t>
            </a:r>
            <a:r>
              <a:rPr lang="pl-PL" baseline="0" dirty="0" smtClean="0"/>
              <a:t> (</a:t>
            </a:r>
            <a:r>
              <a:rPr lang="pl-PL" baseline="0" dirty="0" err="1" smtClean="0"/>
              <a:t>hearing</a:t>
            </a:r>
            <a:r>
              <a:rPr lang="pl-PL" baseline="0" dirty="0" smtClean="0"/>
              <a:t>)</a:t>
            </a:r>
            <a:endParaRPr lang="pl-PL" dirty="0" smtClean="0"/>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22</a:t>
            </a:fld>
            <a:endParaRPr lang="pl-PL"/>
          </a:p>
        </p:txBody>
      </p:sp>
    </p:spTree>
    <p:extLst>
      <p:ext uri="{BB962C8B-B14F-4D97-AF65-F5344CB8AC3E}">
        <p14:creationId xmlns:p14="http://schemas.microsoft.com/office/powerpoint/2010/main" val="3126033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buClr>
                <a:srgbClr val="000000"/>
              </a:buClr>
            </a:pPr>
            <a:r>
              <a:rPr lang="en-US" altLang="pl-PL" sz="2800" dirty="0" smtClean="0"/>
              <a:t>Nor clear requirement in EU and most MS for the public to be informed in an „adequate, timely and effective manner”</a:t>
            </a:r>
          </a:p>
          <a:p>
            <a:pPr>
              <a:buClr>
                <a:srgbClr val="000000"/>
              </a:buClr>
            </a:pPr>
            <a:r>
              <a:rPr lang="en-US" altLang="pl-PL" sz="2800" dirty="0" smtClean="0"/>
              <a:t>Legal issues (ACC/C/17 – EC case)</a:t>
            </a:r>
          </a:p>
          <a:p>
            <a:pPr marL="782638" lvl="1">
              <a:buClr>
                <a:srgbClr val="000000"/>
              </a:buClr>
            </a:pPr>
            <a:r>
              <a:rPr lang="en-US" altLang="pl-PL" dirty="0" smtClean="0"/>
              <a:t>are „specific requirements” in EIA and IPPC Directives enough?</a:t>
            </a:r>
          </a:p>
          <a:p>
            <a:pPr marL="782638" lvl="1">
              <a:buClr>
                <a:srgbClr val="000000"/>
              </a:buClr>
            </a:pPr>
            <a:r>
              <a:rPr lang="en-US" altLang="pl-PL" dirty="0" smtClean="0"/>
              <a:t>is it needed bearing in mind</a:t>
            </a:r>
          </a:p>
          <a:p>
            <a:pPr marL="1182688" lvl="2">
              <a:buClr>
                <a:srgbClr val="000000"/>
              </a:buClr>
            </a:pPr>
            <a:r>
              <a:rPr lang="en-US" altLang="pl-PL" dirty="0" smtClean="0"/>
              <a:t> the character of the Directive</a:t>
            </a:r>
          </a:p>
          <a:p>
            <a:pPr marL="1182688" lvl="2">
              <a:buClr>
                <a:srgbClr val="000000"/>
              </a:buClr>
            </a:pPr>
            <a:r>
              <a:rPr lang="en-US" altLang="pl-PL" dirty="0" smtClean="0"/>
              <a:t>direct applicability of the Convention</a:t>
            </a:r>
          </a:p>
          <a:p>
            <a:pPr marL="0" marR="0" indent="0" algn="l" defTabSz="914400" rtl="0" eaLnBrk="1" fontAlgn="auto" latinLnBrk="0" hangingPunct="1">
              <a:lnSpc>
                <a:spcPct val="100000"/>
              </a:lnSpc>
              <a:spcBef>
                <a:spcPts val="0"/>
              </a:spcBef>
              <a:spcAft>
                <a:spcPts val="0"/>
              </a:spcAft>
              <a:buClrTx/>
              <a:buSzTx/>
              <a:buFontTx/>
              <a:buNone/>
              <a:tabLst/>
              <a:defRPr/>
            </a:pPr>
            <a:endParaRPr lang="pl-PL" altLang="pl-PL"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l-PL" altLang="pl-PL"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l-PL" altLang="pl-PL"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l-PL" altLang="pl-PL"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pl-PL" altLang="pl-PL"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altLang="pl-PL" sz="1200" dirty="0" err="1" smtClean="0"/>
              <a:t>Adequate</a:t>
            </a:r>
            <a:r>
              <a:rPr lang="pl-PL" altLang="pl-PL" sz="1200" dirty="0" smtClean="0"/>
              <a:t> </a:t>
            </a:r>
            <a:r>
              <a:rPr lang="pl-PL" altLang="pl-PL" sz="1200" dirty="0" err="1" smtClean="0"/>
              <a:t>notice</a:t>
            </a:r>
            <a:endParaRPr lang="pl-PL" altLang="pl-PL"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pl-PL" sz="1200" dirty="0" smtClean="0"/>
              <a:t>„it has been clearly shown that what the public concerned was informed about were possibilities to participate in a decision-making process concerning “development possibilities of waste management in the Vilnius region” rather than a process concerning a major landfill to be established in their </a:t>
            </a:r>
            <a:r>
              <a:rPr lang="en-US" altLang="pl-PL" sz="1200" dirty="0" err="1" smtClean="0"/>
              <a:t>neighbourhood</a:t>
            </a:r>
            <a:r>
              <a:rPr lang="en-US" altLang="pl-PL" sz="1200" dirty="0" smtClean="0"/>
              <a:t>. Such inaccurate notification cannot be considered as “adequate” and properly describing “the nature of possible decisions” as required by the Convention.” (Case CCC/C/16 Lithuania)</a:t>
            </a:r>
          </a:p>
          <a:p>
            <a:r>
              <a:rPr lang="pl-PL" dirty="0" err="1" smtClean="0"/>
              <a:t>Effective</a:t>
            </a:r>
            <a:r>
              <a:rPr lang="pl-PL" dirty="0" smtClean="0"/>
              <a:t> </a:t>
            </a:r>
            <a:r>
              <a:rPr lang="pl-PL" dirty="0" err="1" smtClean="0"/>
              <a:t>notice</a:t>
            </a:r>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pl-PL" sz="1200" dirty="0" smtClean="0"/>
              <a:t>„The requirement for the public to be informed in an “effective manner” means that public authorities should seek to provide a means of informing the public which ensures that all those who potentially could be concerned would have a reasonable chance to learn about proposed activities and their possibilities to participate” (Case CCC/C/16 Lithuania)</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pl-PL" sz="1200" dirty="0" smtClean="0"/>
              <a:t>Therefore, if the chosen way of informing the public about possibilities to participate in the EIA procedure is via publishing information in local press, much more effective would be publishing a notification in a popular daily local newspaper rather than in a weekly official journal, and if all local newspapers are issued only on a weekly basis, the requirement of being “effective” established by the Convention would be met by choosing rather the one with the circulation of 1,500 copies rather than the one with a circulation of 500 copies. ” (Case CCC/C/16 Lithuania)</a:t>
            </a:r>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23</a:t>
            </a:fld>
            <a:endParaRPr lang="pl-PL"/>
          </a:p>
        </p:txBody>
      </p:sp>
    </p:spTree>
    <p:extLst>
      <p:ext uri="{BB962C8B-B14F-4D97-AF65-F5344CB8AC3E}">
        <p14:creationId xmlns:p14="http://schemas.microsoft.com/office/powerpoint/2010/main" val="2909337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smtClean="0"/>
          </a:p>
          <a:p>
            <a:endParaRPr lang="pl-PL" dirty="0" smtClean="0"/>
          </a:p>
          <a:p>
            <a:r>
              <a:rPr lang="pl-PL" dirty="0" smtClean="0"/>
              <a:t>4.</a:t>
            </a:r>
            <a:r>
              <a:rPr lang="en-US" dirty="0" smtClean="0"/>
              <a:t>The public concerned shall be given early and effective opportunities to participate in the environmental decision- making procedures referred to in Article 2(2) and shall, for that purpose, be entitled to express comments and opinions when all options are open to the competent authority or authorities before the decision on the request for development consent is taken. </a:t>
            </a:r>
            <a:endParaRPr lang="pl-PL" dirty="0" smtClean="0"/>
          </a:p>
          <a:p>
            <a:endParaRPr lang="pl-PL" dirty="0" smtClean="0"/>
          </a:p>
          <a:p>
            <a:endParaRPr lang="pl-PL" dirty="0" smtClean="0"/>
          </a:p>
          <a:p>
            <a:endParaRPr lang="pl-PL" dirty="0" smtClean="0"/>
          </a:p>
          <a:p>
            <a:endParaRPr lang="pl-PL" dirty="0" smtClean="0"/>
          </a:p>
          <a:p>
            <a:r>
              <a:rPr lang="pl-PL" dirty="0" err="1" smtClean="0"/>
              <a:t>Reasonable</a:t>
            </a:r>
            <a:r>
              <a:rPr lang="pl-PL" dirty="0" smtClean="0"/>
              <a:t> </a:t>
            </a:r>
            <a:r>
              <a:rPr lang="pl-PL" dirty="0" err="1" smtClean="0"/>
              <a:t>time-frames</a:t>
            </a:r>
            <a:endParaRPr lang="pl-PL" dirty="0" smtClean="0"/>
          </a:p>
          <a:p>
            <a:pPr>
              <a:buClr>
                <a:srgbClr val="000000"/>
              </a:buClr>
            </a:pPr>
            <a:r>
              <a:rPr lang="en-US" altLang="pl-PL" sz="2800" dirty="0" smtClean="0"/>
              <a:t>Phases</a:t>
            </a:r>
          </a:p>
          <a:p>
            <a:pPr marL="782638" lvl="1">
              <a:buClr>
                <a:srgbClr val="000000"/>
              </a:buClr>
            </a:pPr>
            <a:r>
              <a:rPr lang="en-US" altLang="pl-PL" sz="2400" dirty="0" smtClean="0"/>
              <a:t>Notification </a:t>
            </a:r>
          </a:p>
          <a:p>
            <a:pPr marL="782638" lvl="1">
              <a:buClr>
                <a:srgbClr val="000000"/>
              </a:buClr>
            </a:pPr>
            <a:r>
              <a:rPr lang="en-US" altLang="pl-PL" sz="2400" dirty="0" smtClean="0"/>
              <a:t>Inspection of relevant documents</a:t>
            </a:r>
          </a:p>
          <a:p>
            <a:pPr marL="782638" lvl="1">
              <a:buClr>
                <a:srgbClr val="000000"/>
              </a:buClr>
            </a:pPr>
            <a:r>
              <a:rPr lang="en-US" altLang="pl-PL" sz="2400" dirty="0" smtClean="0"/>
              <a:t>Submission of comments</a:t>
            </a:r>
          </a:p>
          <a:p>
            <a:pPr marL="782638" lvl="1">
              <a:buClr>
                <a:srgbClr val="000000"/>
              </a:buClr>
            </a:pPr>
            <a:r>
              <a:rPr lang="en-US" altLang="pl-PL" sz="2400" dirty="0" smtClean="0"/>
              <a:t>Consideration of comments (ACC/C/3 Ukraine)</a:t>
            </a:r>
          </a:p>
          <a:p>
            <a:pPr>
              <a:buClr>
                <a:srgbClr val="000000"/>
              </a:buClr>
            </a:pPr>
            <a:r>
              <a:rPr lang="en-US" altLang="pl-PL" sz="2800" dirty="0" smtClean="0"/>
              <a:t>Fixed </a:t>
            </a:r>
            <a:r>
              <a:rPr lang="en-US" altLang="pl-PL" sz="2800" dirty="0" err="1" smtClean="0"/>
              <a:t>vs</a:t>
            </a:r>
            <a:r>
              <a:rPr lang="en-US" altLang="pl-PL" sz="2800" dirty="0" smtClean="0"/>
              <a:t> diversified time frames(CCC/C/16 Lithuania)</a:t>
            </a:r>
          </a:p>
          <a:p>
            <a:pPr>
              <a:buClr>
                <a:srgbClr val="000000"/>
              </a:buClr>
            </a:pPr>
            <a:r>
              <a:rPr lang="en-US" altLang="pl-PL" sz="2800" dirty="0" smtClean="0"/>
              <a:t>Timing</a:t>
            </a:r>
          </a:p>
          <a:p>
            <a:pPr marL="782638" lvl="1">
              <a:buClr>
                <a:srgbClr val="000000"/>
              </a:buClr>
            </a:pPr>
            <a:r>
              <a:rPr lang="en-US" altLang="pl-PL" dirty="0" smtClean="0"/>
              <a:t>traditional holiday season (ACC/C/24 Spain)</a:t>
            </a:r>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24</a:t>
            </a:fld>
            <a:endParaRPr lang="pl-PL"/>
          </a:p>
        </p:txBody>
      </p:sp>
    </p:spTree>
    <p:extLst>
      <p:ext uri="{BB962C8B-B14F-4D97-AF65-F5344CB8AC3E}">
        <p14:creationId xmlns:p14="http://schemas.microsoft.com/office/powerpoint/2010/main" val="3201333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smtClean="0"/>
          </a:p>
          <a:p>
            <a:endParaRPr lang="pl-PL" dirty="0" smtClean="0"/>
          </a:p>
          <a:p>
            <a:r>
              <a:rPr lang="pl-PL" dirty="0" smtClean="0"/>
              <a:t>Not </a:t>
            </a:r>
            <a:r>
              <a:rPr lang="pl-PL" dirty="0" err="1" smtClean="0"/>
              <a:t>only</a:t>
            </a:r>
            <a:r>
              <a:rPr lang="pl-PL" dirty="0" smtClean="0"/>
              <a:t> </a:t>
            </a:r>
            <a:r>
              <a:rPr lang="pl-PL" dirty="0" err="1" smtClean="0"/>
              <a:t>Member</a:t>
            </a:r>
            <a:r>
              <a:rPr lang="pl-PL" dirty="0" smtClean="0"/>
              <a:t> </a:t>
            </a:r>
            <a:r>
              <a:rPr lang="pl-PL" dirty="0" err="1" smtClean="0"/>
              <a:t>States</a:t>
            </a:r>
            <a:r>
              <a:rPr lang="pl-PL" dirty="0" smtClean="0"/>
              <a:t> but</a:t>
            </a:r>
            <a:r>
              <a:rPr lang="pl-PL" baseline="0" dirty="0" smtClean="0"/>
              <a:t> </a:t>
            </a:r>
            <a:r>
              <a:rPr lang="pl-PL" baseline="0" dirty="0" err="1" smtClean="0"/>
              <a:t>also</a:t>
            </a:r>
            <a:r>
              <a:rPr lang="pl-PL" baseline="0" dirty="0" smtClean="0"/>
              <a:t> </a:t>
            </a:r>
            <a:r>
              <a:rPr lang="pl-PL" baseline="0" dirty="0" err="1" smtClean="0"/>
              <a:t>other</a:t>
            </a:r>
            <a:r>
              <a:rPr lang="pl-PL" baseline="0" dirty="0" smtClean="0"/>
              <a:t> </a:t>
            </a:r>
            <a:r>
              <a:rPr lang="pl-PL" baseline="0" dirty="0" err="1" smtClean="0"/>
              <a:t>Parties</a:t>
            </a:r>
            <a:r>
              <a:rPr lang="pl-PL" baseline="0" dirty="0" smtClean="0"/>
              <a:t> to </a:t>
            </a:r>
            <a:r>
              <a:rPr lang="pl-PL" baseline="0" dirty="0" err="1" smtClean="0"/>
              <a:t>Espoo</a:t>
            </a:r>
            <a:r>
              <a:rPr lang="pl-PL" baseline="0" dirty="0" smtClean="0"/>
              <a:t> </a:t>
            </a:r>
            <a:r>
              <a:rPr lang="pl-PL" baseline="0" dirty="0" err="1" smtClean="0"/>
              <a:t>Convention</a:t>
            </a:r>
            <a:endParaRPr lang="pl-PL" dirty="0" smtClean="0"/>
          </a:p>
          <a:p>
            <a:endParaRPr lang="pl-PL" dirty="0" smtClean="0"/>
          </a:p>
          <a:p>
            <a:endParaRPr lang="pl-PL" dirty="0" smtClean="0"/>
          </a:p>
          <a:p>
            <a:r>
              <a:rPr lang="pl-PL" dirty="0" smtClean="0"/>
              <a:t>No </a:t>
            </a:r>
            <a:r>
              <a:rPr lang="pl-PL" dirty="0" err="1" smtClean="0"/>
              <a:t>right</a:t>
            </a:r>
            <a:r>
              <a:rPr lang="pl-PL" dirty="0" smtClean="0"/>
              <a:t> of veto</a:t>
            </a:r>
          </a:p>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a:t>
            </a:r>
            <a:r>
              <a:rPr lang="pl-PL" dirty="0" err="1" smtClean="0"/>
              <a:t>initiation</a:t>
            </a:r>
            <a:r>
              <a:rPr lang="pl-PL" dirty="0" smtClean="0"/>
              <a:t> of the </a:t>
            </a:r>
            <a:r>
              <a:rPr lang="pl-PL" dirty="0" err="1" smtClean="0"/>
              <a:t>transboundary</a:t>
            </a:r>
            <a:r>
              <a:rPr lang="pl-PL" dirty="0" smtClean="0"/>
              <a:t> </a:t>
            </a:r>
            <a:r>
              <a:rPr lang="pl-PL" dirty="0" err="1" smtClean="0"/>
              <a:t>procedure</a:t>
            </a:r>
            <a:r>
              <a:rPr lang="pl-PL" dirty="0" smtClean="0"/>
              <a:t> </a:t>
            </a:r>
            <a:r>
              <a:rPr lang="pl-PL" dirty="0" err="1" smtClean="0"/>
              <a:t>under</a:t>
            </a:r>
            <a:r>
              <a:rPr lang="pl-PL" dirty="0" smtClean="0"/>
              <a:t> the </a:t>
            </a:r>
            <a:r>
              <a:rPr lang="pl-PL" dirty="0" err="1" smtClean="0"/>
              <a:t>Convention</a:t>
            </a:r>
            <a:r>
              <a:rPr lang="pl-PL" dirty="0" smtClean="0"/>
              <a:t> </a:t>
            </a:r>
            <a:r>
              <a:rPr lang="pl-PL" dirty="0" err="1" smtClean="0"/>
              <a:t>does</a:t>
            </a:r>
            <a:r>
              <a:rPr lang="pl-PL" dirty="0" smtClean="0"/>
              <a:t> not </a:t>
            </a:r>
            <a:r>
              <a:rPr lang="pl-PL" dirty="0" err="1" smtClean="0"/>
              <a:t>prevent</a:t>
            </a:r>
            <a:r>
              <a:rPr lang="pl-PL" dirty="0" smtClean="0"/>
              <a:t> the Party of </a:t>
            </a:r>
            <a:r>
              <a:rPr lang="pl-PL" dirty="0" err="1" smtClean="0"/>
              <a:t>origin</a:t>
            </a:r>
            <a:r>
              <a:rPr lang="pl-PL" dirty="0" smtClean="0"/>
              <a:t> from </a:t>
            </a:r>
            <a:r>
              <a:rPr lang="pl-PL" dirty="0" err="1" smtClean="0"/>
              <a:t>undertaking</a:t>
            </a:r>
            <a:r>
              <a:rPr lang="pl-PL" dirty="0" smtClean="0"/>
              <a:t> </a:t>
            </a:r>
            <a:r>
              <a:rPr lang="pl-PL" dirty="0" err="1" smtClean="0"/>
              <a:t>such</a:t>
            </a:r>
            <a:r>
              <a:rPr lang="pl-PL" dirty="0" smtClean="0"/>
              <a:t> </a:t>
            </a:r>
            <a:r>
              <a:rPr lang="pl-PL" dirty="0" err="1" smtClean="0"/>
              <a:t>proposed</a:t>
            </a:r>
            <a:r>
              <a:rPr lang="pl-PL" dirty="0" smtClean="0"/>
              <a:t> </a:t>
            </a:r>
            <a:r>
              <a:rPr lang="pl-PL" dirty="0" err="1" smtClean="0"/>
              <a:t>activities</a:t>
            </a:r>
            <a:r>
              <a:rPr lang="pl-PL" dirty="0" smtClean="0"/>
              <a:t> </a:t>
            </a:r>
            <a:r>
              <a:rPr lang="pl-PL" dirty="0" err="1" smtClean="0"/>
              <a:t>after</a:t>
            </a:r>
            <a:r>
              <a:rPr lang="pl-PL" dirty="0" smtClean="0"/>
              <a:t> </a:t>
            </a:r>
            <a:r>
              <a:rPr lang="pl-PL" dirty="0" err="1" smtClean="0"/>
              <a:t>having</a:t>
            </a:r>
            <a:r>
              <a:rPr lang="pl-PL" dirty="0" smtClean="0"/>
              <a:t> </a:t>
            </a:r>
            <a:r>
              <a:rPr lang="pl-PL" dirty="0" err="1" smtClean="0"/>
              <a:t>carried</a:t>
            </a:r>
            <a:r>
              <a:rPr lang="pl-PL" dirty="0" smtClean="0"/>
              <a:t> out the </a:t>
            </a:r>
            <a:r>
              <a:rPr lang="pl-PL" dirty="0" err="1" smtClean="0"/>
              <a:t>transboundary</a:t>
            </a:r>
            <a:r>
              <a:rPr lang="pl-PL" dirty="0" smtClean="0"/>
              <a:t> </a:t>
            </a:r>
            <a:r>
              <a:rPr lang="pl-PL" dirty="0" err="1" smtClean="0"/>
              <a:t>procedure</a:t>
            </a:r>
            <a:r>
              <a:rPr lang="pl-PL" dirty="0" smtClean="0"/>
              <a:t>, </a:t>
            </a:r>
            <a:r>
              <a:rPr lang="pl-PL" dirty="0" err="1" smtClean="0"/>
              <a:t>provided</a:t>
            </a:r>
            <a:r>
              <a:rPr lang="pl-PL" dirty="0" smtClean="0"/>
              <a:t> </a:t>
            </a:r>
            <a:r>
              <a:rPr lang="pl-PL" dirty="0" err="1" smtClean="0"/>
              <a:t>that</a:t>
            </a:r>
            <a:r>
              <a:rPr lang="pl-PL" dirty="0" smtClean="0"/>
              <a:t> </a:t>
            </a:r>
            <a:r>
              <a:rPr lang="pl-PL" dirty="0" err="1" smtClean="0"/>
              <a:t>due</a:t>
            </a:r>
            <a:r>
              <a:rPr lang="pl-PL" dirty="0" smtClean="0"/>
              <a:t> </a:t>
            </a:r>
            <a:r>
              <a:rPr lang="pl-PL" dirty="0" err="1" smtClean="0"/>
              <a:t>account</a:t>
            </a:r>
            <a:r>
              <a:rPr lang="pl-PL" dirty="0" smtClean="0"/>
              <a:t> </a:t>
            </a:r>
            <a:r>
              <a:rPr lang="pl-PL" dirty="0" err="1" smtClean="0"/>
              <a:t>is</a:t>
            </a:r>
            <a:r>
              <a:rPr lang="pl-PL" dirty="0" smtClean="0"/>
              <a:t> </a:t>
            </a:r>
            <a:r>
              <a:rPr lang="pl-PL" dirty="0" err="1" smtClean="0"/>
              <a:t>taken</a:t>
            </a:r>
            <a:r>
              <a:rPr lang="pl-PL" dirty="0" smtClean="0"/>
              <a:t> of the </a:t>
            </a:r>
            <a:r>
              <a:rPr lang="pl-PL" dirty="0" err="1" smtClean="0"/>
              <a:t>transboundary</a:t>
            </a:r>
            <a:r>
              <a:rPr lang="pl-PL" dirty="0" smtClean="0"/>
              <a:t> </a:t>
            </a:r>
            <a:r>
              <a:rPr lang="pl-PL" dirty="0" err="1" smtClean="0"/>
              <a:t>procedure’s</a:t>
            </a:r>
            <a:r>
              <a:rPr lang="pl-PL" dirty="0" smtClean="0"/>
              <a:t> </a:t>
            </a:r>
            <a:r>
              <a:rPr lang="pl-PL" dirty="0" err="1" smtClean="0"/>
              <a:t>outcome</a:t>
            </a:r>
            <a:r>
              <a:rPr lang="pl-PL" dirty="0" smtClean="0"/>
              <a:t> in the </a:t>
            </a:r>
            <a:r>
              <a:rPr lang="pl-PL" dirty="0" err="1" smtClean="0"/>
              <a:t>final</a:t>
            </a:r>
            <a:r>
              <a:rPr lang="pl-PL" dirty="0" smtClean="0"/>
              <a:t> </a:t>
            </a:r>
            <a:r>
              <a:rPr lang="pl-PL" dirty="0" err="1" smtClean="0"/>
              <a:t>decision</a:t>
            </a:r>
            <a:r>
              <a:rPr lang="pl-PL" dirty="0" smtClean="0"/>
              <a:t>” </a:t>
            </a:r>
            <a:r>
              <a:rPr lang="pl-PL" sz="1050" dirty="0" smtClean="0"/>
              <a:t>(</a:t>
            </a:r>
            <a:r>
              <a:rPr lang="pl-PL" sz="1050" b="1" dirty="0" smtClean="0"/>
              <a:t>EIA/IC/S/1</a:t>
            </a:r>
            <a:r>
              <a:rPr lang="pl-PL" sz="1050" dirty="0" smtClean="0"/>
              <a:t>, para 56 - ECE/MP.EIA/10 )</a:t>
            </a:r>
          </a:p>
          <a:p>
            <a:r>
              <a:rPr lang="pl-PL" dirty="0" err="1" smtClean="0"/>
              <a:t>Initiation</a:t>
            </a:r>
            <a:r>
              <a:rPr lang="pl-PL" dirty="0" smtClean="0"/>
              <a:t> of the </a:t>
            </a:r>
            <a:r>
              <a:rPr lang="pl-PL" dirty="0" err="1" smtClean="0"/>
              <a:t>procedure</a:t>
            </a:r>
            <a:endParaRPr lang="pl-PL" dirty="0" smtClean="0"/>
          </a:p>
          <a:p>
            <a:r>
              <a:rPr lang="pl-PL" dirty="0" smtClean="0"/>
              <a:t>„</a:t>
            </a:r>
            <a:r>
              <a:rPr lang="pl-PL" dirty="0" err="1" smtClean="0"/>
              <a:t>Normal</a:t>
            </a:r>
            <a:r>
              <a:rPr lang="pl-PL" dirty="0" smtClean="0"/>
              <a:t>” </a:t>
            </a:r>
            <a:r>
              <a:rPr lang="pl-PL" dirty="0" err="1" smtClean="0"/>
              <a:t>situation</a:t>
            </a:r>
            <a:r>
              <a:rPr lang="pl-PL" dirty="0" smtClean="0"/>
              <a:t> – </a:t>
            </a:r>
            <a:r>
              <a:rPr lang="pl-PL" dirty="0" err="1" smtClean="0"/>
              <a:t>procedure</a:t>
            </a:r>
            <a:r>
              <a:rPr lang="pl-PL" dirty="0" smtClean="0"/>
              <a:t> </a:t>
            </a:r>
            <a:r>
              <a:rPr lang="pl-PL" dirty="0" err="1" smtClean="0"/>
              <a:t>initiated</a:t>
            </a:r>
            <a:r>
              <a:rPr lang="pl-PL" dirty="0" smtClean="0"/>
              <a:t> by the Party of </a:t>
            </a:r>
            <a:r>
              <a:rPr lang="pl-PL" dirty="0" err="1" smtClean="0"/>
              <a:t>origin</a:t>
            </a:r>
            <a:r>
              <a:rPr lang="pl-PL" dirty="0" smtClean="0"/>
              <a:t> - - </a:t>
            </a:r>
            <a:r>
              <a:rPr lang="pl-PL" dirty="0" err="1" smtClean="0"/>
              <a:t>notification</a:t>
            </a:r>
            <a:endParaRPr lang="pl-PL" dirty="0" smtClean="0"/>
          </a:p>
          <a:p>
            <a:r>
              <a:rPr lang="pl-PL" dirty="0" smtClean="0"/>
              <a:t>„</a:t>
            </a:r>
            <a:r>
              <a:rPr lang="pl-PL" dirty="0" err="1" smtClean="0"/>
              <a:t>Exceptional</a:t>
            </a:r>
            <a:r>
              <a:rPr lang="pl-PL" dirty="0" smtClean="0"/>
              <a:t>” </a:t>
            </a:r>
            <a:r>
              <a:rPr lang="pl-PL" dirty="0" err="1" smtClean="0"/>
              <a:t>situation</a:t>
            </a:r>
            <a:r>
              <a:rPr lang="pl-PL" dirty="0" smtClean="0"/>
              <a:t> – </a:t>
            </a:r>
            <a:r>
              <a:rPr lang="pl-PL" dirty="0" err="1" smtClean="0"/>
              <a:t>procedure</a:t>
            </a:r>
            <a:r>
              <a:rPr lang="pl-PL" dirty="0" smtClean="0"/>
              <a:t> </a:t>
            </a:r>
            <a:r>
              <a:rPr lang="pl-PL" dirty="0" err="1" smtClean="0"/>
              <a:t>initiated</a:t>
            </a:r>
            <a:r>
              <a:rPr lang="pl-PL" dirty="0" smtClean="0"/>
              <a:t> by the </a:t>
            </a:r>
            <a:r>
              <a:rPr lang="pl-PL" dirty="0" err="1" smtClean="0"/>
              <a:t>affected</a:t>
            </a:r>
            <a:r>
              <a:rPr lang="pl-PL" dirty="0" smtClean="0"/>
              <a:t> Party</a:t>
            </a:r>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25</a:t>
            </a:fld>
            <a:endParaRPr lang="pl-PL"/>
          </a:p>
        </p:txBody>
      </p:sp>
    </p:spTree>
    <p:extLst>
      <p:ext uri="{BB962C8B-B14F-4D97-AF65-F5344CB8AC3E}">
        <p14:creationId xmlns:p14="http://schemas.microsoft.com/office/powerpoint/2010/main" val="1415062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eaLnBrk="1" hangingPunct="1"/>
            <a:r>
              <a:rPr lang="pl-PL" altLang="pl-PL" dirty="0" smtClean="0"/>
              <a:t>Art.6.8 of the </a:t>
            </a:r>
            <a:r>
              <a:rPr lang="pl-PL" altLang="pl-PL" dirty="0" err="1" smtClean="0"/>
              <a:t>Aarhus</a:t>
            </a:r>
            <a:r>
              <a:rPr lang="pl-PL" altLang="pl-PL" dirty="0" smtClean="0"/>
              <a:t> </a:t>
            </a:r>
            <a:r>
              <a:rPr lang="pl-PL" altLang="pl-PL" dirty="0" err="1" smtClean="0"/>
              <a:t>Convention</a:t>
            </a:r>
            <a:r>
              <a:rPr lang="pl-PL" altLang="pl-PL" dirty="0" smtClean="0"/>
              <a:t>:</a:t>
            </a:r>
          </a:p>
          <a:p>
            <a:pPr eaLnBrk="1" hangingPunct="1">
              <a:buFontTx/>
              <a:buNone/>
            </a:pPr>
            <a:endParaRPr lang="pl-PL" altLang="pl-PL" dirty="0" smtClean="0"/>
          </a:p>
          <a:p>
            <a:pPr eaLnBrk="1" hangingPunct="1"/>
            <a:r>
              <a:rPr lang="pl-PL" altLang="pl-PL" dirty="0" smtClean="0"/>
              <a:t>„</a:t>
            </a:r>
            <a:r>
              <a:rPr lang="pl-PL" altLang="pl-PL" dirty="0" err="1" smtClean="0"/>
              <a:t>Each</a:t>
            </a:r>
            <a:r>
              <a:rPr lang="pl-PL" altLang="pl-PL" dirty="0" smtClean="0"/>
              <a:t> Party </a:t>
            </a:r>
            <a:r>
              <a:rPr lang="pl-PL" altLang="pl-PL" dirty="0" err="1" smtClean="0"/>
              <a:t>shall</a:t>
            </a:r>
            <a:r>
              <a:rPr lang="pl-PL" altLang="pl-PL" dirty="0" smtClean="0"/>
              <a:t> </a:t>
            </a:r>
            <a:r>
              <a:rPr lang="pl-PL" altLang="pl-PL" dirty="0" err="1" smtClean="0"/>
              <a:t>ensure</a:t>
            </a:r>
            <a:r>
              <a:rPr lang="pl-PL" altLang="pl-PL" dirty="0" smtClean="0"/>
              <a:t> </a:t>
            </a:r>
            <a:r>
              <a:rPr lang="pl-PL" altLang="pl-PL" dirty="0" err="1" smtClean="0"/>
              <a:t>that</a:t>
            </a:r>
            <a:r>
              <a:rPr lang="pl-PL" altLang="pl-PL" dirty="0" smtClean="0"/>
              <a:t> in the </a:t>
            </a:r>
            <a:r>
              <a:rPr lang="pl-PL" altLang="pl-PL" dirty="0" err="1" smtClean="0"/>
              <a:t>decision</a:t>
            </a:r>
            <a:r>
              <a:rPr lang="pl-PL" altLang="pl-PL" dirty="0" smtClean="0"/>
              <a:t> </a:t>
            </a:r>
            <a:r>
              <a:rPr lang="pl-PL" altLang="pl-PL" dirty="0" err="1" smtClean="0"/>
              <a:t>due</a:t>
            </a:r>
            <a:r>
              <a:rPr lang="pl-PL" altLang="pl-PL" dirty="0" smtClean="0"/>
              <a:t> </a:t>
            </a:r>
            <a:r>
              <a:rPr lang="pl-PL" altLang="pl-PL" dirty="0" err="1" smtClean="0"/>
              <a:t>acount</a:t>
            </a:r>
            <a:r>
              <a:rPr lang="pl-PL" altLang="pl-PL" dirty="0" smtClean="0"/>
              <a:t> </a:t>
            </a:r>
            <a:r>
              <a:rPr lang="pl-PL" altLang="pl-PL" dirty="0" err="1" smtClean="0"/>
              <a:t>is</a:t>
            </a:r>
            <a:r>
              <a:rPr lang="pl-PL" altLang="pl-PL" dirty="0" smtClean="0"/>
              <a:t> </a:t>
            </a:r>
            <a:r>
              <a:rPr lang="pl-PL" altLang="pl-PL" dirty="0" err="1" smtClean="0"/>
              <a:t>taken</a:t>
            </a:r>
            <a:r>
              <a:rPr lang="pl-PL" altLang="pl-PL" dirty="0" smtClean="0"/>
              <a:t> of the </a:t>
            </a:r>
            <a:r>
              <a:rPr lang="pl-PL" altLang="pl-PL" dirty="0" err="1" smtClean="0"/>
              <a:t>outcome</a:t>
            </a:r>
            <a:r>
              <a:rPr lang="pl-PL" altLang="pl-PL" dirty="0" smtClean="0"/>
              <a:t> of the public </a:t>
            </a:r>
            <a:r>
              <a:rPr lang="pl-PL" altLang="pl-PL" dirty="0" err="1" smtClean="0"/>
              <a:t>participation</a:t>
            </a:r>
            <a:r>
              <a:rPr lang="pl-PL" altLang="pl-PL" dirty="0" smtClean="0"/>
              <a:t>”</a:t>
            </a:r>
          </a:p>
          <a:p>
            <a:pPr marL="0" marR="0" indent="0" algn="l" defTabSz="914400" rtl="0" eaLnBrk="1" fontAlgn="auto" latinLnBrk="0" hangingPunct="1">
              <a:lnSpc>
                <a:spcPct val="100000"/>
              </a:lnSpc>
              <a:spcBef>
                <a:spcPts val="0"/>
              </a:spcBef>
              <a:spcAft>
                <a:spcPts val="0"/>
              </a:spcAft>
              <a:buClr>
                <a:srgbClr val="000000"/>
              </a:buClr>
              <a:buSzTx/>
              <a:buFontTx/>
              <a:buNone/>
              <a:tabLst/>
              <a:defRPr/>
            </a:pPr>
            <a:r>
              <a:rPr lang="pl-PL" altLang="pl-PL" dirty="0" smtClean="0"/>
              <a:t>The </a:t>
            </a:r>
            <a:r>
              <a:rPr lang="pl-PL" altLang="pl-PL" dirty="0" err="1" smtClean="0"/>
              <a:t>Parties</a:t>
            </a:r>
            <a:r>
              <a:rPr lang="pl-PL" altLang="pl-PL" dirty="0" smtClean="0"/>
              <a:t> </a:t>
            </a:r>
            <a:r>
              <a:rPr lang="pl-PL" altLang="pl-PL" dirty="0" err="1" smtClean="0"/>
              <a:t>shall</a:t>
            </a:r>
            <a:r>
              <a:rPr lang="pl-PL" altLang="pl-PL" dirty="0" smtClean="0"/>
              <a:t> </a:t>
            </a:r>
            <a:r>
              <a:rPr lang="pl-PL" altLang="pl-PL" dirty="0" err="1" smtClean="0"/>
              <a:t>ensure</a:t>
            </a:r>
            <a:r>
              <a:rPr lang="pl-PL" altLang="pl-PL" dirty="0" smtClean="0"/>
              <a:t> </a:t>
            </a:r>
            <a:r>
              <a:rPr lang="pl-PL" altLang="pl-PL" dirty="0" err="1" smtClean="0"/>
              <a:t>that</a:t>
            </a:r>
            <a:r>
              <a:rPr lang="pl-PL" altLang="pl-PL" dirty="0" smtClean="0"/>
              <a:t>, in the </a:t>
            </a:r>
            <a:r>
              <a:rPr lang="pl-PL" altLang="pl-PL" dirty="0" err="1" smtClean="0"/>
              <a:t>final</a:t>
            </a:r>
            <a:r>
              <a:rPr lang="pl-PL" altLang="pl-PL" dirty="0" smtClean="0"/>
              <a:t> </a:t>
            </a:r>
            <a:r>
              <a:rPr lang="pl-PL" altLang="pl-PL" dirty="0" err="1" smtClean="0"/>
              <a:t>decision</a:t>
            </a:r>
            <a:r>
              <a:rPr lang="pl-PL" altLang="pl-PL" dirty="0" smtClean="0"/>
              <a:t> on the </a:t>
            </a:r>
            <a:r>
              <a:rPr lang="pl-PL" altLang="pl-PL" dirty="0" err="1" smtClean="0"/>
              <a:t>proposed</a:t>
            </a:r>
            <a:r>
              <a:rPr lang="pl-PL" altLang="pl-PL" dirty="0" smtClean="0"/>
              <a:t> </a:t>
            </a:r>
            <a:r>
              <a:rPr lang="pl-PL" altLang="pl-PL" dirty="0" err="1" smtClean="0"/>
              <a:t>activity</a:t>
            </a:r>
            <a:r>
              <a:rPr lang="pl-PL" altLang="pl-PL" dirty="0" smtClean="0"/>
              <a:t>, </a:t>
            </a:r>
            <a:r>
              <a:rPr lang="pl-PL" altLang="pl-PL" dirty="0" err="1" smtClean="0"/>
              <a:t>due</a:t>
            </a:r>
            <a:r>
              <a:rPr lang="pl-PL" altLang="pl-PL" dirty="0" smtClean="0"/>
              <a:t> </a:t>
            </a:r>
            <a:r>
              <a:rPr lang="pl-PL" altLang="pl-PL" dirty="0" err="1" smtClean="0"/>
              <a:t>account</a:t>
            </a:r>
            <a:r>
              <a:rPr lang="pl-PL" altLang="pl-PL" dirty="0" smtClean="0"/>
              <a:t> </a:t>
            </a:r>
            <a:r>
              <a:rPr lang="pl-PL" altLang="pl-PL" dirty="0" err="1" smtClean="0"/>
              <a:t>is</a:t>
            </a:r>
            <a:r>
              <a:rPr lang="pl-PL" altLang="pl-PL" dirty="0" smtClean="0"/>
              <a:t> </a:t>
            </a:r>
            <a:r>
              <a:rPr lang="pl-PL" altLang="pl-PL" dirty="0" err="1" smtClean="0"/>
              <a:t>taken</a:t>
            </a:r>
            <a:r>
              <a:rPr lang="pl-PL" altLang="pl-PL" dirty="0" smtClean="0"/>
              <a:t> of the </a:t>
            </a:r>
            <a:r>
              <a:rPr lang="pl-PL" altLang="pl-PL" dirty="0" err="1" smtClean="0"/>
              <a:t>outcome</a:t>
            </a:r>
            <a:r>
              <a:rPr lang="pl-PL" altLang="pl-PL" dirty="0" smtClean="0"/>
              <a:t> of the </a:t>
            </a:r>
            <a:r>
              <a:rPr lang="pl-PL" altLang="pl-PL" dirty="0" err="1" smtClean="0"/>
              <a:t>environmental</a:t>
            </a:r>
            <a:r>
              <a:rPr lang="pl-PL" altLang="pl-PL" dirty="0" smtClean="0"/>
              <a:t> </a:t>
            </a:r>
            <a:r>
              <a:rPr lang="pl-PL" altLang="pl-PL" dirty="0" err="1" smtClean="0"/>
              <a:t>impact</a:t>
            </a:r>
            <a:r>
              <a:rPr lang="pl-PL" altLang="pl-PL" dirty="0" smtClean="0"/>
              <a:t> </a:t>
            </a:r>
            <a:r>
              <a:rPr lang="pl-PL" altLang="pl-PL" dirty="0" err="1" smtClean="0"/>
              <a:t>assessment</a:t>
            </a:r>
            <a:r>
              <a:rPr lang="pl-PL" altLang="pl-PL" dirty="0" smtClean="0"/>
              <a:t>, </a:t>
            </a:r>
            <a:r>
              <a:rPr lang="pl-PL" altLang="pl-PL" dirty="0" err="1" smtClean="0"/>
              <a:t>including</a:t>
            </a:r>
            <a:r>
              <a:rPr lang="pl-PL" altLang="pl-PL" dirty="0" smtClean="0"/>
              <a:t> the EIA </a:t>
            </a:r>
            <a:r>
              <a:rPr lang="pl-PL" altLang="pl-PL" dirty="0" err="1" smtClean="0"/>
              <a:t>documentation</a:t>
            </a:r>
            <a:r>
              <a:rPr lang="pl-PL" altLang="pl-PL" dirty="0" smtClean="0"/>
              <a:t>, as </a:t>
            </a:r>
            <a:r>
              <a:rPr lang="pl-PL" altLang="pl-PL" dirty="0" err="1" smtClean="0"/>
              <a:t>well</a:t>
            </a:r>
            <a:r>
              <a:rPr lang="pl-PL" altLang="pl-PL" dirty="0" smtClean="0"/>
              <a:t> as the </a:t>
            </a:r>
            <a:r>
              <a:rPr lang="pl-PL" altLang="pl-PL" dirty="0" err="1" smtClean="0"/>
              <a:t>comments</a:t>
            </a:r>
            <a:r>
              <a:rPr lang="pl-PL" altLang="pl-PL" dirty="0" smtClean="0"/>
              <a:t> </a:t>
            </a:r>
            <a:r>
              <a:rPr lang="pl-PL" altLang="pl-PL" dirty="0" err="1" smtClean="0"/>
              <a:t>thereon</a:t>
            </a:r>
            <a:r>
              <a:rPr lang="pl-PL" altLang="pl-PL" dirty="0" smtClean="0"/>
              <a:t> </a:t>
            </a:r>
            <a:r>
              <a:rPr lang="pl-PL" altLang="pl-PL" dirty="0" err="1" smtClean="0"/>
              <a:t>received</a:t>
            </a:r>
            <a:r>
              <a:rPr lang="pl-PL" altLang="pl-PL" dirty="0" smtClean="0"/>
              <a:t> </a:t>
            </a:r>
            <a:r>
              <a:rPr lang="pl-PL" altLang="pl-PL" dirty="0" err="1" smtClean="0"/>
              <a:t>pursuant</a:t>
            </a:r>
            <a:r>
              <a:rPr lang="pl-PL" altLang="pl-PL" dirty="0" smtClean="0"/>
              <a:t> to Art.3, para 8 and Art. 4, para 2, and the </a:t>
            </a:r>
            <a:r>
              <a:rPr lang="pl-PL" altLang="pl-PL" dirty="0" err="1" smtClean="0"/>
              <a:t>outcome</a:t>
            </a:r>
            <a:r>
              <a:rPr lang="pl-PL" altLang="pl-PL" dirty="0" smtClean="0"/>
              <a:t> of the </a:t>
            </a:r>
            <a:r>
              <a:rPr lang="pl-PL" altLang="pl-PL" dirty="0" err="1" smtClean="0"/>
              <a:t>consultations</a:t>
            </a:r>
            <a:r>
              <a:rPr lang="pl-PL" altLang="pl-PL" dirty="0" smtClean="0"/>
              <a:t> as </a:t>
            </a:r>
            <a:r>
              <a:rPr lang="pl-PL" altLang="pl-PL" dirty="0" err="1" smtClean="0"/>
              <a:t>referred</a:t>
            </a:r>
            <a:r>
              <a:rPr lang="pl-PL" altLang="pl-PL" dirty="0" smtClean="0"/>
              <a:t> to in Art.5. </a:t>
            </a:r>
          </a:p>
          <a:p>
            <a:pPr>
              <a:buClr>
                <a:srgbClr val="000000"/>
              </a:buClr>
            </a:pPr>
            <a:r>
              <a:rPr lang="pl-PL" altLang="pl-PL" dirty="0" err="1" smtClean="0"/>
              <a:t>Espoo</a:t>
            </a:r>
            <a:endParaRPr lang="pl-PL" altLang="pl-PL" dirty="0" smtClean="0"/>
          </a:p>
          <a:p>
            <a:r>
              <a:rPr lang="en-US" sz="1200" b="0" i="0" u="none" strike="noStrike" kern="1200" baseline="0" dirty="0" smtClean="0">
                <a:solidFill>
                  <a:schemeClr val="tx1"/>
                </a:solidFill>
                <a:latin typeface="+mn-lt"/>
                <a:ea typeface="+mn-ea"/>
                <a:cs typeface="+mn-cs"/>
              </a:rPr>
              <a:t>2. The Party of origin shall provide to the affected Party the final decision on the</a:t>
            </a:r>
          </a:p>
          <a:p>
            <a:r>
              <a:rPr lang="en-US" sz="1200" b="0" i="0" u="none" strike="noStrike" kern="1200" baseline="0" dirty="0" smtClean="0">
                <a:solidFill>
                  <a:schemeClr val="tx1"/>
                </a:solidFill>
                <a:latin typeface="+mn-lt"/>
                <a:ea typeface="+mn-ea"/>
                <a:cs typeface="+mn-cs"/>
              </a:rPr>
              <a:t>proposed activity along with the reasons and considerations on which it was based.</a:t>
            </a:r>
            <a:endParaRPr lang="en-US" alt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26</a:t>
            </a:fld>
            <a:endParaRPr lang="pl-PL"/>
          </a:p>
        </p:txBody>
      </p:sp>
    </p:spTree>
    <p:extLst>
      <p:ext uri="{BB962C8B-B14F-4D97-AF65-F5344CB8AC3E}">
        <p14:creationId xmlns:p14="http://schemas.microsoft.com/office/powerpoint/2010/main" val="426548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As the Second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Action </a:t>
            </a:r>
            <a:r>
              <a:rPr lang="pl-PL" sz="1200" kern="1200" dirty="0" err="1" smtClean="0">
                <a:solidFill>
                  <a:schemeClr val="tx1"/>
                </a:solidFill>
                <a:effectLst/>
                <a:latin typeface="+mn-lt"/>
                <a:ea typeface="+mn-ea"/>
                <a:cs typeface="+mn-cs"/>
              </a:rPr>
              <a:t>Programme</a:t>
            </a:r>
            <a:r>
              <a:rPr lang="pl-PL" sz="1200" kern="1200" dirty="0" smtClean="0">
                <a:solidFill>
                  <a:schemeClr val="tx1"/>
                </a:solidFill>
                <a:effectLst/>
                <a:latin typeface="+mn-lt"/>
                <a:ea typeface="+mn-ea"/>
                <a:cs typeface="+mn-cs"/>
              </a:rPr>
              <a:t>   of  1977 </a:t>
            </a:r>
          </a:p>
          <a:p>
            <a:r>
              <a:rPr lang="pl-PL" sz="1200" kern="1200" dirty="0" err="1" smtClean="0">
                <a:solidFill>
                  <a:schemeClr val="tx1"/>
                </a:solidFill>
                <a:effectLst/>
                <a:latin typeface="+mn-lt"/>
                <a:ea typeface="+mn-ea"/>
                <a:cs typeface="+mn-cs"/>
              </a:rPr>
              <a:t>acknowledged</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concept</a:t>
            </a:r>
            <a:r>
              <a:rPr lang="pl-PL" sz="1200" kern="1200" baseline="0" dirty="0" smtClean="0">
                <a:solidFill>
                  <a:schemeClr val="tx1"/>
                </a:solidFill>
                <a:effectLst/>
                <a:latin typeface="+mn-lt"/>
                <a:ea typeface="+mn-ea"/>
                <a:cs typeface="+mn-cs"/>
              </a:rPr>
              <a:t> of </a:t>
            </a:r>
            <a:r>
              <a:rPr lang="pl-PL" sz="1200" kern="1200" baseline="0" dirty="0" err="1" smtClean="0">
                <a:solidFill>
                  <a:schemeClr val="tx1"/>
                </a:solidFill>
                <a:effectLst/>
                <a:latin typeface="+mn-lt"/>
                <a:ea typeface="+mn-ea"/>
                <a:cs typeface="+mn-cs"/>
              </a:rPr>
              <a:t>environmental</a:t>
            </a:r>
            <a:r>
              <a:rPr lang="pl-PL" sz="1200" kern="1200" baseline="0" dirty="0" smtClean="0">
                <a:solidFill>
                  <a:schemeClr val="tx1"/>
                </a:solidFill>
                <a:effectLst/>
                <a:latin typeface="+mn-lt"/>
                <a:ea typeface="+mn-ea"/>
                <a:cs typeface="+mn-cs"/>
              </a:rPr>
              <a:t> </a:t>
            </a:r>
            <a:r>
              <a:rPr lang="pl-PL" sz="1200" kern="1200" baseline="0" dirty="0" err="1" smtClean="0">
                <a:solidFill>
                  <a:schemeClr val="tx1"/>
                </a:solidFill>
                <a:effectLst/>
                <a:latin typeface="+mn-lt"/>
                <a:ea typeface="+mn-ea"/>
                <a:cs typeface="+mn-cs"/>
              </a:rPr>
              <a:t>assessment</a:t>
            </a:r>
            <a:r>
              <a:rPr lang="pl-PL" sz="1200" kern="1200" baseline="0" dirty="0" smtClean="0">
                <a:solidFill>
                  <a:schemeClr val="tx1"/>
                </a:solidFill>
                <a:effectLst/>
                <a:latin typeface="+mn-lt"/>
                <a:ea typeface="+mn-ea"/>
                <a:cs typeface="+mn-cs"/>
              </a:rPr>
              <a:t>, </a:t>
            </a:r>
            <a:r>
              <a:rPr lang="pl-PL" sz="1200" kern="1200" baseline="0" dirty="0" err="1" smtClean="0">
                <a:solidFill>
                  <a:schemeClr val="tx1"/>
                </a:solidFill>
                <a:effectLst/>
                <a:latin typeface="+mn-lt"/>
                <a:ea typeface="+mn-ea"/>
                <a:cs typeface="+mn-cs"/>
              </a:rPr>
              <a:t>including</a:t>
            </a:r>
            <a:r>
              <a:rPr lang="pl-PL" sz="1200" kern="1200" baseline="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inspiration</a:t>
            </a:r>
            <a:r>
              <a:rPr lang="pl-PL" sz="1200" kern="1200" dirty="0" smtClean="0">
                <a:solidFill>
                  <a:schemeClr val="tx1"/>
                </a:solidFill>
                <a:effectLst/>
                <a:latin typeface="+mn-lt"/>
                <a:ea typeface="+mn-ea"/>
                <a:cs typeface="+mn-cs"/>
              </a:rPr>
              <a:t> for the EIA Directive,  </a:t>
            </a:r>
            <a:r>
              <a:rPr lang="pl-PL" sz="1200" kern="1200" dirty="0" err="1" smtClean="0">
                <a:solidFill>
                  <a:schemeClr val="tx1"/>
                </a:solidFill>
                <a:effectLst/>
                <a:latin typeface="+mn-lt"/>
                <a:ea typeface="+mn-ea"/>
                <a:cs typeface="+mn-cs"/>
              </a:rPr>
              <a:t>had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come</a:t>
            </a:r>
            <a:r>
              <a:rPr lang="pl-PL" sz="1200" kern="1200" dirty="0" smtClean="0">
                <a:solidFill>
                  <a:schemeClr val="tx1"/>
                </a:solidFill>
                <a:effectLst/>
                <a:latin typeface="+mn-lt"/>
                <a:ea typeface="+mn-ea"/>
                <a:cs typeface="+mn-cs"/>
              </a:rPr>
              <a:t> </a:t>
            </a:r>
          </a:p>
          <a:p>
            <a:r>
              <a:rPr lang="pl-PL" sz="1200" kern="1200" dirty="0" smtClean="0">
                <a:solidFill>
                  <a:schemeClr val="tx1"/>
                </a:solidFill>
                <a:effectLst/>
                <a:latin typeface="+mn-lt"/>
                <a:ea typeface="+mn-ea"/>
                <a:cs typeface="+mn-cs"/>
              </a:rPr>
              <a:t>from the U.S. - from the  </a:t>
            </a:r>
            <a:r>
              <a:rPr lang="pl-PL" sz="1200" kern="1200" dirty="0" err="1" smtClean="0">
                <a:solidFill>
                  <a:schemeClr val="tx1"/>
                </a:solidFill>
                <a:effectLst/>
                <a:latin typeface="+mn-lt"/>
                <a:ea typeface="+mn-ea"/>
                <a:cs typeface="+mn-cs"/>
              </a:rPr>
              <a:t>National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Policy  </a:t>
            </a:r>
            <a:r>
              <a:rPr lang="pl-PL" sz="1200" kern="1200" dirty="0" err="1" smtClean="0">
                <a:solidFill>
                  <a:schemeClr val="tx1"/>
                </a:solidFill>
                <a:effectLst/>
                <a:latin typeface="+mn-lt"/>
                <a:ea typeface="+mn-ea"/>
                <a:cs typeface="+mn-cs"/>
              </a:rPr>
              <a:t>Act</a:t>
            </a:r>
            <a:r>
              <a:rPr lang="pl-PL" sz="1200" kern="1200" dirty="0" smtClean="0">
                <a:solidFill>
                  <a:schemeClr val="tx1"/>
                </a:solidFill>
                <a:effectLst/>
                <a:latin typeface="+mn-lt"/>
                <a:ea typeface="+mn-ea"/>
                <a:cs typeface="+mn-cs"/>
              </a:rPr>
              <a:t> </a:t>
            </a:r>
          </a:p>
          <a:p>
            <a:r>
              <a:rPr lang="pl-PL" sz="1200" kern="1200" dirty="0" smtClean="0">
                <a:solidFill>
                  <a:schemeClr val="tx1"/>
                </a:solidFill>
                <a:effectLst/>
                <a:latin typeface="+mn-lt"/>
                <a:ea typeface="+mn-ea"/>
                <a:cs typeface="+mn-cs"/>
              </a:rPr>
              <a:t>(NEPA) of 1969. </a:t>
            </a:r>
          </a:p>
          <a:p>
            <a:r>
              <a:rPr lang="pl-PL" sz="1200" kern="1200" dirty="0" err="1" smtClean="0">
                <a:solidFill>
                  <a:schemeClr val="tx1"/>
                </a:solidFill>
                <a:effectLst/>
                <a:latin typeface="+mn-lt"/>
                <a:ea typeface="+mn-ea"/>
                <a:cs typeface="+mn-cs"/>
              </a:rPr>
              <a:t>Hower</a:t>
            </a:r>
            <a:r>
              <a:rPr lang="pl-PL" sz="1200" kern="1200" dirty="0" smtClean="0">
                <a:solidFill>
                  <a:schemeClr val="tx1"/>
                </a:solidFill>
                <a:effectLst/>
                <a:latin typeface="+mn-lt"/>
                <a:ea typeface="+mn-ea"/>
                <a:cs typeface="+mn-cs"/>
              </a:rPr>
              <a:t>  NEPA ,  as  </a:t>
            </a:r>
            <a:r>
              <a:rPr lang="pl-PL" sz="1200" kern="1200" dirty="0" err="1" smtClean="0">
                <a:solidFill>
                  <a:schemeClr val="tx1"/>
                </a:solidFill>
                <a:effectLst/>
                <a:latin typeface="+mn-lt"/>
                <a:ea typeface="+mn-ea"/>
                <a:cs typeface="+mn-cs"/>
              </a:rPr>
              <a:t>opposed</a:t>
            </a:r>
            <a:r>
              <a:rPr lang="pl-PL" sz="1200" kern="1200" dirty="0" smtClean="0">
                <a:solidFill>
                  <a:schemeClr val="tx1"/>
                </a:solidFill>
                <a:effectLst/>
                <a:latin typeface="+mn-lt"/>
                <a:ea typeface="+mn-ea"/>
                <a:cs typeface="+mn-cs"/>
              </a:rPr>
              <a:t>  to EIA Directive, </a:t>
            </a:r>
            <a:r>
              <a:rPr lang="pl-PL" sz="1200" kern="1200" dirty="0" err="1" smtClean="0">
                <a:solidFill>
                  <a:schemeClr val="tx1"/>
                </a:solidFill>
                <a:effectLst/>
                <a:latin typeface="+mn-lt"/>
                <a:ea typeface="+mn-ea"/>
                <a:cs typeface="+mn-cs"/>
              </a:rPr>
              <a:t>is</a:t>
            </a:r>
            <a:r>
              <a:rPr lang="pl-PL" sz="1200" kern="1200" dirty="0" smtClean="0">
                <a:solidFill>
                  <a:schemeClr val="tx1"/>
                </a:solidFill>
                <a:effectLst/>
                <a:latin typeface="+mn-lt"/>
                <a:ea typeface="+mn-ea"/>
                <a:cs typeface="+mn-cs"/>
              </a:rPr>
              <a:t> not  </a:t>
            </a:r>
            <a:r>
              <a:rPr lang="pl-PL" sz="1200" kern="1200" dirty="0" err="1" smtClean="0">
                <a:solidFill>
                  <a:schemeClr val="tx1"/>
                </a:solidFill>
                <a:effectLst/>
                <a:latin typeface="+mn-lt"/>
                <a:ea typeface="+mn-ea"/>
                <a:cs typeface="+mn-cs"/>
              </a:rPr>
              <a:t>primarily</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procedural</a:t>
            </a:r>
            <a:r>
              <a:rPr lang="pl-PL" sz="1200" kern="1200" dirty="0" smtClean="0">
                <a:solidFill>
                  <a:schemeClr val="tx1"/>
                </a:solidFill>
                <a:effectLst/>
                <a:latin typeface="+mn-lt"/>
                <a:ea typeface="+mn-ea"/>
                <a:cs typeface="+mn-cs"/>
              </a:rPr>
              <a:t>  law.  </a:t>
            </a:r>
            <a:r>
              <a:rPr lang="pl-PL" sz="1200" kern="1200" dirty="0" err="1" smtClean="0">
                <a:solidFill>
                  <a:schemeClr val="tx1"/>
                </a:solidFill>
                <a:effectLst/>
                <a:latin typeface="+mn-lt"/>
                <a:ea typeface="+mn-ea"/>
                <a:cs typeface="+mn-cs"/>
              </a:rPr>
              <a:t>Its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larger</a:t>
            </a:r>
            <a:r>
              <a:rPr lang="pl-PL" sz="1200" kern="1200" dirty="0" smtClean="0">
                <a:solidFill>
                  <a:schemeClr val="tx1"/>
                </a:solidFill>
                <a:effectLst/>
                <a:latin typeface="+mn-lt"/>
                <a:ea typeface="+mn-ea"/>
                <a:cs typeface="+mn-cs"/>
              </a:rPr>
              <a:t> </a:t>
            </a:r>
          </a:p>
          <a:p>
            <a:r>
              <a:rPr lang="pl-PL" sz="1200" kern="1200" dirty="0" err="1" smtClean="0">
                <a:solidFill>
                  <a:schemeClr val="tx1"/>
                </a:solidFill>
                <a:effectLst/>
                <a:latin typeface="+mn-lt"/>
                <a:ea typeface="+mn-ea"/>
                <a:cs typeface="+mn-cs"/>
              </a:rPr>
              <a:t>mandate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is</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substantive</a:t>
            </a:r>
            <a:r>
              <a:rPr lang="pl-PL" sz="1200" kern="1200" dirty="0" smtClean="0">
                <a:solidFill>
                  <a:schemeClr val="tx1"/>
                </a:solidFill>
                <a:effectLst/>
                <a:latin typeface="+mn-lt"/>
                <a:ea typeface="+mn-ea"/>
                <a:cs typeface="+mn-cs"/>
              </a:rPr>
              <a:t> one. As the </a:t>
            </a:r>
            <a:r>
              <a:rPr lang="pl-PL" sz="1200" kern="1200" dirty="0" err="1" smtClean="0">
                <a:solidFill>
                  <a:schemeClr val="tx1"/>
                </a:solidFill>
                <a:effectLst/>
                <a:latin typeface="+mn-lt"/>
                <a:ea typeface="+mn-ea"/>
                <a:cs typeface="+mn-cs"/>
              </a:rPr>
              <a:t>original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drafter</a:t>
            </a:r>
            <a:r>
              <a:rPr lang="pl-PL" sz="1200" kern="1200" dirty="0" smtClean="0">
                <a:solidFill>
                  <a:schemeClr val="tx1"/>
                </a:solidFill>
                <a:effectLst/>
                <a:latin typeface="+mn-lt"/>
                <a:ea typeface="+mn-ea"/>
                <a:cs typeface="+mn-cs"/>
              </a:rPr>
              <a:t> of  NEPA </a:t>
            </a:r>
          </a:p>
          <a:p>
            <a:r>
              <a:rPr lang="pl-PL" sz="1200" kern="1200" dirty="0" err="1" smtClean="0">
                <a:solidFill>
                  <a:schemeClr val="tx1"/>
                </a:solidFill>
                <a:effectLst/>
                <a:latin typeface="+mn-lt"/>
                <a:ea typeface="+mn-ea"/>
                <a:cs typeface="+mn-cs"/>
              </a:rPr>
              <a:t>points</a:t>
            </a:r>
            <a:r>
              <a:rPr lang="pl-PL" sz="1200" kern="1200" dirty="0" smtClean="0">
                <a:solidFill>
                  <a:schemeClr val="tx1"/>
                </a:solidFill>
                <a:effectLst/>
                <a:latin typeface="+mn-lt"/>
                <a:ea typeface="+mn-ea"/>
                <a:cs typeface="+mn-cs"/>
              </a:rPr>
              <a:t> out: "the </a:t>
            </a:r>
            <a:r>
              <a:rPr lang="pl-PL" sz="1200" kern="1200" dirty="0" err="1" smtClean="0">
                <a:solidFill>
                  <a:schemeClr val="tx1"/>
                </a:solidFill>
                <a:effectLst/>
                <a:latin typeface="+mn-lt"/>
                <a:ea typeface="+mn-ea"/>
                <a:cs typeface="+mn-cs"/>
              </a:rPr>
              <a:t>primary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purpose</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is</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declare</a:t>
            </a:r>
            <a:r>
              <a:rPr lang="pl-PL" sz="1200" kern="1200" dirty="0" smtClean="0">
                <a:solidFill>
                  <a:schemeClr val="tx1"/>
                </a:solidFill>
                <a:effectLst/>
                <a:latin typeface="+mn-lt"/>
                <a:ea typeface="+mn-ea"/>
                <a:cs typeface="+mn-cs"/>
              </a:rPr>
              <a:t>  a </a:t>
            </a:r>
          </a:p>
          <a:p>
            <a:r>
              <a:rPr lang="pl-PL" sz="1200" kern="1200" dirty="0" err="1" smtClean="0">
                <a:solidFill>
                  <a:schemeClr val="tx1"/>
                </a:solidFill>
                <a:effectLst/>
                <a:latin typeface="+mn-lt"/>
                <a:ea typeface="+mn-ea"/>
                <a:cs typeface="+mn-cs"/>
              </a:rPr>
              <a:t>national</a:t>
            </a:r>
            <a:r>
              <a:rPr lang="pl-PL" sz="1200" kern="1200" dirty="0" smtClean="0">
                <a:solidFill>
                  <a:schemeClr val="tx1"/>
                </a:solidFill>
                <a:effectLst/>
                <a:latin typeface="+mn-lt"/>
                <a:ea typeface="+mn-ea"/>
                <a:cs typeface="+mn-cs"/>
              </a:rPr>
              <a:t>  policy" .   </a:t>
            </a:r>
            <a:r>
              <a:rPr lang="pl-PL" sz="1200" kern="1200" dirty="0" err="1" smtClean="0">
                <a:solidFill>
                  <a:schemeClr val="tx1"/>
                </a:solidFill>
                <a:effectLst/>
                <a:latin typeface="+mn-lt"/>
                <a:ea typeface="+mn-ea"/>
                <a:cs typeface="+mn-cs"/>
              </a:rPr>
              <a:t>However</a:t>
            </a:r>
            <a:r>
              <a:rPr lang="pl-PL" sz="1200" kern="1200" dirty="0" smtClean="0">
                <a:solidFill>
                  <a:schemeClr val="tx1"/>
                </a:solidFill>
                <a:effectLst/>
                <a:latin typeface="+mn-lt"/>
                <a:ea typeface="+mn-ea"/>
                <a:cs typeface="+mn-cs"/>
              </a:rPr>
              <a:t>,   in   the   </a:t>
            </a:r>
            <a:r>
              <a:rPr lang="pl-PL" sz="1200" kern="1200" dirty="0" err="1" smtClean="0">
                <a:solidFill>
                  <a:schemeClr val="tx1"/>
                </a:solidFill>
                <a:effectLst/>
                <a:latin typeface="+mn-lt"/>
                <a:ea typeface="+mn-ea"/>
                <a:cs typeface="+mn-cs"/>
              </a:rPr>
              <a:t>course</a:t>
            </a:r>
            <a:r>
              <a:rPr lang="pl-PL" sz="1200" kern="1200" dirty="0" smtClean="0">
                <a:solidFill>
                  <a:schemeClr val="tx1"/>
                </a:solidFill>
                <a:effectLst/>
                <a:latin typeface="+mn-lt"/>
                <a:ea typeface="+mn-ea"/>
                <a:cs typeface="+mn-cs"/>
              </a:rPr>
              <a:t>   of   NEPA </a:t>
            </a:r>
          </a:p>
          <a:p>
            <a:r>
              <a:rPr lang="pl-PL" sz="1200" kern="1200" dirty="0" err="1" smtClean="0">
                <a:solidFill>
                  <a:schemeClr val="tx1"/>
                </a:solidFill>
                <a:effectLst/>
                <a:latin typeface="+mn-lt"/>
                <a:ea typeface="+mn-ea"/>
                <a:cs typeface="+mn-cs"/>
              </a:rPr>
              <a:t>implementation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concern</a:t>
            </a:r>
            <a:r>
              <a:rPr lang="pl-PL" sz="1200" kern="1200" dirty="0" smtClean="0">
                <a:solidFill>
                  <a:schemeClr val="tx1"/>
                </a:solidFill>
                <a:effectLst/>
                <a:latin typeface="+mn-lt"/>
                <a:ea typeface="+mn-ea"/>
                <a:cs typeface="+mn-cs"/>
              </a:rPr>
              <a:t> with </a:t>
            </a:r>
            <a:r>
              <a:rPr lang="pl-PL" sz="1200" kern="1200" dirty="0" err="1" smtClean="0">
                <a:solidFill>
                  <a:schemeClr val="tx1"/>
                </a:solidFill>
                <a:effectLst/>
                <a:latin typeface="+mn-lt"/>
                <a:ea typeface="+mn-ea"/>
                <a:cs typeface="+mn-cs"/>
              </a:rPr>
              <a:t>its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substantive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has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been</a:t>
            </a:r>
            <a:r>
              <a:rPr lang="pl-PL" sz="1200" kern="1200" dirty="0" smtClean="0">
                <a:solidFill>
                  <a:schemeClr val="tx1"/>
                </a:solidFill>
                <a:effectLst/>
                <a:latin typeface="+mn-lt"/>
                <a:ea typeface="+mn-ea"/>
                <a:cs typeface="+mn-cs"/>
              </a:rPr>
              <a:t> </a:t>
            </a:r>
          </a:p>
          <a:p>
            <a:r>
              <a:rPr lang="pl-PL" sz="1200" kern="1200" dirty="0" err="1" smtClean="0">
                <a:solidFill>
                  <a:schemeClr val="tx1"/>
                </a:solidFill>
                <a:effectLst/>
                <a:latin typeface="+mn-lt"/>
                <a:ea typeface="+mn-ea"/>
                <a:cs typeface="+mn-cs"/>
              </a:rPr>
              <a:t>displaced</a:t>
            </a:r>
            <a:r>
              <a:rPr lang="pl-PL" sz="1200" kern="1200" dirty="0" smtClean="0">
                <a:solidFill>
                  <a:schemeClr val="tx1"/>
                </a:solidFill>
                <a:effectLst/>
                <a:latin typeface="+mn-lt"/>
                <a:ea typeface="+mn-ea"/>
                <a:cs typeface="+mn-cs"/>
              </a:rPr>
              <a:t> by </a:t>
            </a:r>
            <a:r>
              <a:rPr lang="pl-PL" sz="1200" kern="1200" dirty="0" err="1" smtClean="0">
                <a:solidFill>
                  <a:schemeClr val="tx1"/>
                </a:solidFill>
                <a:effectLst/>
                <a:latin typeface="+mn-lt"/>
                <a:ea typeface="+mn-ea"/>
                <a:cs typeface="+mn-cs"/>
              </a:rPr>
              <a:t>preoccupation</a:t>
            </a:r>
            <a:r>
              <a:rPr lang="pl-PL" sz="1200" kern="1200" dirty="0" smtClean="0">
                <a:solidFill>
                  <a:schemeClr val="tx1"/>
                </a:solidFill>
                <a:effectLst/>
                <a:latin typeface="+mn-lt"/>
                <a:ea typeface="+mn-ea"/>
                <a:cs typeface="+mn-cs"/>
              </a:rPr>
              <a:t> with </a:t>
            </a:r>
            <a:r>
              <a:rPr lang="pl-PL" sz="1200" kern="1200" dirty="0" err="1" smtClean="0">
                <a:solidFill>
                  <a:schemeClr val="tx1"/>
                </a:solidFill>
                <a:effectLst/>
                <a:latin typeface="+mn-lt"/>
                <a:ea typeface="+mn-ea"/>
                <a:cs typeface="+mn-cs"/>
              </a:rPr>
              <a:t>administrative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arrangements</a:t>
            </a:r>
            <a:r>
              <a:rPr lang="pl-PL" sz="1200" kern="1200" dirty="0" smtClean="0">
                <a:solidFill>
                  <a:schemeClr val="tx1"/>
                </a:solidFill>
                <a:effectLst/>
                <a:latin typeface="+mn-lt"/>
                <a:ea typeface="+mn-ea"/>
                <a:cs typeface="+mn-cs"/>
              </a:rPr>
              <a:t> to </a:t>
            </a:r>
          </a:p>
          <a:p>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effective</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objectives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national</a:t>
            </a:r>
            <a:r>
              <a:rPr lang="pl-PL" sz="1200" kern="1200" dirty="0" smtClean="0">
                <a:solidFill>
                  <a:schemeClr val="tx1"/>
                </a:solidFill>
                <a:effectLst/>
                <a:latin typeface="+mn-lt"/>
                <a:ea typeface="+mn-ea"/>
                <a:cs typeface="+mn-cs"/>
              </a:rPr>
              <a:t>  policy  for  the </a:t>
            </a:r>
          </a:p>
          <a:p>
            <a:r>
              <a:rPr lang="pl-PL" sz="1200" kern="1200" dirty="0" smtClean="0">
                <a:solidFill>
                  <a:schemeClr val="tx1"/>
                </a:solidFill>
                <a:effectLst/>
                <a:latin typeface="+mn-lt"/>
                <a:ea typeface="+mn-ea"/>
                <a:cs typeface="+mn-cs"/>
              </a:rPr>
              <a:t>environment . </a:t>
            </a:r>
            <a:r>
              <a:rPr lang="pl-PL" sz="1200" kern="1200" dirty="0" err="1" smtClean="0">
                <a:solidFill>
                  <a:schemeClr val="tx1"/>
                </a:solidFill>
                <a:effectLst/>
                <a:latin typeface="+mn-lt"/>
                <a:ea typeface="+mn-ea"/>
                <a:cs typeface="+mn-cs"/>
              </a:rPr>
              <a:t>Regulations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that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have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been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issued</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implement</a:t>
            </a:r>
            <a:r>
              <a:rPr lang="pl-PL" sz="1200" kern="1200" dirty="0" smtClean="0">
                <a:solidFill>
                  <a:schemeClr val="tx1"/>
                </a:solidFill>
                <a:effectLst/>
                <a:latin typeface="+mn-lt"/>
                <a:ea typeface="+mn-ea"/>
                <a:cs typeface="+mn-cs"/>
              </a:rPr>
              <a:t> </a:t>
            </a:r>
          </a:p>
          <a:p>
            <a:r>
              <a:rPr lang="pl-PL" sz="1200" kern="1200" dirty="0" smtClean="0">
                <a:solidFill>
                  <a:schemeClr val="tx1"/>
                </a:solidFill>
                <a:effectLst/>
                <a:latin typeface="+mn-lt"/>
                <a:ea typeface="+mn-ea"/>
                <a:cs typeface="+mn-cs"/>
              </a:rPr>
              <a:t>NEPA  </a:t>
            </a:r>
            <a:r>
              <a:rPr lang="pl-PL" sz="1200" kern="1200" dirty="0" err="1" smtClean="0">
                <a:solidFill>
                  <a:schemeClr val="tx1"/>
                </a:solidFill>
                <a:effectLst/>
                <a:latin typeface="+mn-lt"/>
                <a:ea typeface="+mn-ea"/>
                <a:cs typeface="+mn-cs"/>
              </a:rPr>
              <a:t>address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only</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procedural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provisions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p>
          <a:p>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courts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have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limited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their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review</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a:t>
            </a:r>
          </a:p>
          <a:p>
            <a:r>
              <a:rPr lang="pl-PL" sz="1200" kern="1200" dirty="0" smtClean="0">
                <a:solidFill>
                  <a:schemeClr val="tx1"/>
                </a:solidFill>
                <a:effectLst/>
                <a:latin typeface="+mn-lt"/>
                <a:ea typeface="+mn-ea"/>
                <a:cs typeface="+mn-cs"/>
              </a:rPr>
              <a:t>with NEPA to </a:t>
            </a:r>
            <a:r>
              <a:rPr lang="pl-PL" sz="1200" kern="1200" dirty="0" err="1" smtClean="0">
                <a:solidFill>
                  <a:schemeClr val="tx1"/>
                </a:solidFill>
                <a:effectLst/>
                <a:latin typeface="+mn-lt"/>
                <a:ea typeface="+mn-ea"/>
                <a:cs typeface="+mn-cs"/>
              </a:rPr>
              <a:t>these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provisions</a:t>
            </a:r>
            <a:r>
              <a:rPr lang="pl-PL" sz="1200" kern="1200" dirty="0" smtClean="0">
                <a:solidFill>
                  <a:schemeClr val="tx1"/>
                </a:solidFill>
                <a:effectLst/>
                <a:latin typeface="+mn-lt"/>
                <a:ea typeface="+mn-ea"/>
                <a:cs typeface="+mn-cs"/>
              </a:rPr>
              <a:t>.  Both  </a:t>
            </a:r>
            <a:r>
              <a:rPr lang="pl-PL" sz="1200" kern="1200" dirty="0" err="1" smtClean="0">
                <a:solidFill>
                  <a:schemeClr val="tx1"/>
                </a:solidFill>
                <a:effectLst/>
                <a:latin typeface="+mn-lt"/>
                <a:ea typeface="+mn-ea"/>
                <a:cs typeface="+mn-cs"/>
              </a:rPr>
              <a:t>regulations</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courts</a:t>
            </a:r>
            <a:r>
              <a:rPr lang="pl-PL" sz="1200" kern="1200" dirty="0" smtClean="0">
                <a:solidFill>
                  <a:schemeClr val="tx1"/>
                </a:solidFill>
                <a:effectLst/>
                <a:latin typeface="+mn-lt"/>
                <a:ea typeface="+mn-ea"/>
                <a:cs typeface="+mn-cs"/>
              </a:rPr>
              <a:t> </a:t>
            </a:r>
          </a:p>
          <a:p>
            <a:r>
              <a:rPr lang="pl-PL" sz="1200" kern="1200" dirty="0" err="1" smtClean="0">
                <a:solidFill>
                  <a:schemeClr val="tx1"/>
                </a:solidFill>
                <a:effectLst/>
                <a:latin typeface="+mn-lt"/>
                <a:ea typeface="+mn-ea"/>
                <a:cs typeface="+mn-cs"/>
              </a:rPr>
              <a:t>rulings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have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established</a:t>
            </a:r>
            <a:r>
              <a:rPr lang="pl-PL" sz="1200" kern="1200" dirty="0" smtClean="0">
                <a:solidFill>
                  <a:schemeClr val="tx1"/>
                </a:solidFill>
                <a:effectLst/>
                <a:latin typeface="+mn-lt"/>
                <a:ea typeface="+mn-ea"/>
                <a:cs typeface="+mn-cs"/>
              </a:rPr>
              <a:t> a set of </a:t>
            </a:r>
            <a:r>
              <a:rPr lang="pl-PL" sz="1200" kern="1200" dirty="0" err="1" smtClean="0">
                <a:solidFill>
                  <a:schemeClr val="tx1"/>
                </a:solidFill>
                <a:effectLst/>
                <a:latin typeface="+mn-lt"/>
                <a:ea typeface="+mn-ea"/>
                <a:cs typeface="+mn-cs"/>
              </a:rPr>
              <a:t>procedural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rules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regulating</a:t>
            </a:r>
            <a:r>
              <a:rPr lang="pl-PL" sz="1200" kern="1200" dirty="0" smtClean="0">
                <a:solidFill>
                  <a:schemeClr val="tx1"/>
                </a:solidFill>
                <a:effectLst/>
                <a:latin typeface="+mn-lt"/>
                <a:ea typeface="+mn-ea"/>
                <a:cs typeface="+mn-cs"/>
              </a:rPr>
              <a:t> </a:t>
            </a:r>
          </a:p>
          <a:p>
            <a:r>
              <a:rPr lang="pl-PL" sz="1200" kern="1200" dirty="0" smtClean="0">
                <a:solidFill>
                  <a:schemeClr val="tx1"/>
                </a:solidFill>
                <a:effectLst/>
                <a:latin typeface="+mn-lt"/>
                <a:ea typeface="+mn-ea"/>
                <a:cs typeface="+mn-cs"/>
              </a:rPr>
              <a:t>the </a:t>
            </a:r>
            <a:r>
              <a:rPr lang="pl-PL" sz="1200" kern="1200" dirty="0" err="1" smtClean="0">
                <a:solidFill>
                  <a:schemeClr val="tx1"/>
                </a:solidFill>
                <a:effectLst/>
                <a:latin typeface="+mn-lt"/>
                <a:ea typeface="+mn-ea"/>
                <a:cs typeface="+mn-cs"/>
              </a:rPr>
              <a:t>so-called</a:t>
            </a:r>
            <a:r>
              <a:rPr lang="pl-PL" sz="1200" kern="1200" dirty="0" smtClean="0">
                <a:solidFill>
                  <a:schemeClr val="tx1"/>
                </a:solidFill>
                <a:effectLst/>
                <a:latin typeface="+mn-lt"/>
                <a:ea typeface="+mn-ea"/>
                <a:cs typeface="+mn-cs"/>
              </a:rPr>
              <a:t> "NEPA </a:t>
            </a:r>
            <a:r>
              <a:rPr lang="pl-PL" sz="1200" kern="1200" dirty="0" err="1" smtClean="0">
                <a:solidFill>
                  <a:schemeClr val="tx1"/>
                </a:solidFill>
                <a:effectLst/>
                <a:latin typeface="+mn-lt"/>
                <a:ea typeface="+mn-ea"/>
                <a:cs typeface="+mn-cs"/>
              </a:rPr>
              <a:t>Process</a:t>
            </a:r>
            <a:r>
              <a:rPr lang="pl-PL" sz="1200" kern="1200" dirty="0" smtClean="0">
                <a:solidFill>
                  <a:schemeClr val="tx1"/>
                </a:solidFill>
                <a:effectLst/>
                <a:latin typeface="+mn-lt"/>
                <a:ea typeface="+mn-ea"/>
                <a:cs typeface="+mn-cs"/>
              </a:rPr>
              <a:t>" . The NEPA </a:t>
            </a:r>
            <a:r>
              <a:rPr lang="pl-PL" sz="1200" kern="1200" dirty="0" err="1" smtClean="0">
                <a:solidFill>
                  <a:schemeClr val="tx1"/>
                </a:solidFill>
                <a:effectLst/>
                <a:latin typeface="+mn-lt"/>
                <a:ea typeface="+mn-ea"/>
                <a:cs typeface="+mn-cs"/>
              </a:rPr>
              <a:t>Process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though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it</a:t>
            </a:r>
            <a:r>
              <a:rPr lang="pl-PL" sz="1200" kern="1200" dirty="0" smtClean="0">
                <a:solidFill>
                  <a:schemeClr val="tx1"/>
                </a:solidFill>
                <a:effectLst/>
                <a:latin typeface="+mn-lt"/>
                <a:ea typeface="+mn-ea"/>
                <a:cs typeface="+mn-cs"/>
              </a:rPr>
              <a:t> was </a:t>
            </a:r>
          </a:p>
          <a:p>
            <a:r>
              <a:rPr lang="pl-PL" sz="1200" kern="1200" dirty="0" err="1" smtClean="0">
                <a:solidFill>
                  <a:schemeClr val="tx1"/>
                </a:solidFill>
                <a:effectLst/>
                <a:latin typeface="+mn-lt"/>
                <a:ea typeface="+mn-ea"/>
                <a:cs typeface="+mn-cs"/>
              </a:rPr>
              <a:t>meant</a:t>
            </a:r>
            <a:r>
              <a:rPr lang="pl-PL" sz="1200" kern="1200" dirty="0" smtClean="0">
                <a:solidFill>
                  <a:schemeClr val="tx1"/>
                </a:solidFill>
                <a:effectLst/>
                <a:latin typeface="+mn-lt"/>
                <a:ea typeface="+mn-ea"/>
                <a:cs typeface="+mn-cs"/>
              </a:rPr>
              <a:t> to be </a:t>
            </a:r>
            <a:r>
              <a:rPr lang="pl-PL" sz="1200" kern="1200" dirty="0" err="1" smtClean="0">
                <a:solidFill>
                  <a:schemeClr val="tx1"/>
                </a:solidFill>
                <a:effectLst/>
                <a:latin typeface="+mn-lt"/>
                <a:ea typeface="+mn-ea"/>
                <a:cs typeface="+mn-cs"/>
              </a:rPr>
              <a:t>ancillary</a:t>
            </a:r>
            <a:r>
              <a:rPr lang="pl-PL" sz="1200" kern="1200" dirty="0" smtClean="0">
                <a:solidFill>
                  <a:schemeClr val="tx1"/>
                </a:solidFill>
                <a:effectLst/>
                <a:latin typeface="+mn-lt"/>
                <a:ea typeface="+mn-ea"/>
                <a:cs typeface="+mn-cs"/>
              </a:rPr>
              <a:t> to the </a:t>
            </a:r>
            <a:r>
              <a:rPr lang="pl-PL" sz="1200" kern="1200" dirty="0" err="1" smtClean="0">
                <a:solidFill>
                  <a:schemeClr val="tx1"/>
                </a:solidFill>
                <a:effectLst/>
                <a:latin typeface="+mn-lt"/>
                <a:ea typeface="+mn-ea"/>
                <a:cs typeface="+mn-cs"/>
              </a:rPr>
              <a:t>larger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purpose</a:t>
            </a:r>
            <a:r>
              <a:rPr lang="pl-PL" sz="1200" kern="1200" dirty="0" smtClean="0">
                <a:solidFill>
                  <a:schemeClr val="tx1"/>
                </a:solidFill>
                <a:effectLst/>
                <a:latin typeface="+mn-lt"/>
                <a:ea typeface="+mn-ea"/>
                <a:cs typeface="+mn-cs"/>
              </a:rPr>
              <a:t> of NEPA, </a:t>
            </a:r>
            <a:r>
              <a:rPr lang="pl-PL" sz="1200" kern="1200" dirty="0" err="1" smtClean="0">
                <a:solidFill>
                  <a:schemeClr val="tx1"/>
                </a:solidFill>
                <a:effectLst/>
                <a:latin typeface="+mn-lt"/>
                <a:ea typeface="+mn-ea"/>
                <a:cs typeface="+mn-cs"/>
              </a:rPr>
              <a:t>have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been</a:t>
            </a:r>
            <a:r>
              <a:rPr lang="pl-PL" sz="1200" kern="1200" dirty="0" smtClean="0">
                <a:solidFill>
                  <a:schemeClr val="tx1"/>
                </a:solidFill>
                <a:effectLst/>
                <a:latin typeface="+mn-lt"/>
                <a:ea typeface="+mn-ea"/>
                <a:cs typeface="+mn-cs"/>
              </a:rPr>
              <a:t> </a:t>
            </a:r>
          </a:p>
          <a:p>
            <a:r>
              <a:rPr lang="pl-PL" sz="1200" kern="1200" dirty="0" err="1" smtClean="0">
                <a:solidFill>
                  <a:schemeClr val="tx1"/>
                </a:solidFill>
                <a:effectLst/>
                <a:latin typeface="+mn-lt"/>
                <a:ea typeface="+mn-ea"/>
                <a:cs typeface="+mn-cs"/>
              </a:rPr>
              <a:t>widely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misunderstood</a:t>
            </a:r>
            <a:r>
              <a:rPr lang="pl-PL" sz="1200" kern="1200" dirty="0" smtClean="0">
                <a:solidFill>
                  <a:schemeClr val="tx1"/>
                </a:solidFill>
                <a:effectLst/>
                <a:latin typeface="+mn-lt"/>
                <a:ea typeface="+mn-ea"/>
                <a:cs typeface="+mn-cs"/>
              </a:rPr>
              <a:t> to be the  essence  of  the  </a:t>
            </a:r>
            <a:r>
              <a:rPr lang="pl-PL" sz="1200" kern="1200" dirty="0" err="1" smtClean="0">
                <a:solidFill>
                  <a:schemeClr val="tx1"/>
                </a:solidFill>
                <a:effectLst/>
                <a:latin typeface="+mn-lt"/>
                <a:ea typeface="+mn-ea"/>
                <a:cs typeface="+mn-cs"/>
              </a:rPr>
              <a:t>Act</a:t>
            </a:r>
            <a:r>
              <a:rPr lang="pl-PL" sz="1200" kern="1200" dirty="0" smtClean="0">
                <a:solidFill>
                  <a:schemeClr val="tx1"/>
                </a:solidFill>
                <a:effectLst/>
                <a:latin typeface="+mn-lt"/>
                <a:ea typeface="+mn-ea"/>
                <a:cs typeface="+mn-cs"/>
              </a:rPr>
              <a:t> .  As  a </a:t>
            </a:r>
          </a:p>
          <a:p>
            <a:r>
              <a:rPr lang="pl-PL" sz="1200" kern="1200" dirty="0" err="1" smtClean="0">
                <a:solidFill>
                  <a:schemeClr val="tx1"/>
                </a:solidFill>
                <a:effectLst/>
                <a:latin typeface="+mn-lt"/>
                <a:ea typeface="+mn-ea"/>
                <a:cs typeface="+mn-cs"/>
              </a:rPr>
              <a:t>result</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entire</a:t>
            </a:r>
            <a:r>
              <a:rPr lang="pl-PL" sz="1200" kern="1200" dirty="0" smtClean="0">
                <a:solidFill>
                  <a:schemeClr val="tx1"/>
                </a:solidFill>
                <a:effectLst/>
                <a:latin typeface="+mn-lt"/>
                <a:ea typeface="+mn-ea"/>
                <a:cs typeface="+mn-cs"/>
              </a:rPr>
              <a:t> NEPA </a:t>
            </a:r>
            <a:r>
              <a:rPr lang="pl-PL" sz="1200" kern="1200" dirty="0" err="1" smtClean="0">
                <a:solidFill>
                  <a:schemeClr val="tx1"/>
                </a:solidFill>
                <a:effectLst/>
                <a:latin typeface="+mn-lt"/>
                <a:ea typeface="+mn-ea"/>
                <a:cs typeface="+mn-cs"/>
              </a:rPr>
              <a:t>is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regarded</a:t>
            </a:r>
            <a:r>
              <a:rPr lang="pl-PL" sz="1200" kern="1200" dirty="0" smtClean="0">
                <a:solidFill>
                  <a:schemeClr val="tx1"/>
                </a:solidFill>
                <a:effectLst/>
                <a:latin typeface="+mn-lt"/>
                <a:ea typeface="+mn-ea"/>
                <a:cs typeface="+mn-cs"/>
              </a:rPr>
              <a:t> as </a:t>
            </a:r>
            <a:r>
              <a:rPr lang="pl-PL" sz="1200" kern="1200" dirty="0" err="1" smtClean="0">
                <a:solidFill>
                  <a:schemeClr val="tx1"/>
                </a:solidFill>
                <a:effectLst/>
                <a:latin typeface="+mn-lt"/>
                <a:ea typeface="+mn-ea"/>
                <a:cs typeface="+mn-cs"/>
              </a:rPr>
              <a:t>if</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were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essentially</a:t>
            </a:r>
            <a:r>
              <a:rPr lang="pl-PL" sz="1200" kern="1200" dirty="0" smtClean="0">
                <a:solidFill>
                  <a:schemeClr val="tx1"/>
                </a:solidFill>
                <a:effectLst/>
                <a:latin typeface="+mn-lt"/>
                <a:ea typeface="+mn-ea"/>
                <a:cs typeface="+mn-cs"/>
              </a:rPr>
              <a:t> </a:t>
            </a:r>
          </a:p>
          <a:p>
            <a:r>
              <a:rPr lang="pl-PL" sz="1200" kern="1200" dirty="0" err="1" smtClean="0">
                <a:solidFill>
                  <a:schemeClr val="tx1"/>
                </a:solidFill>
                <a:effectLst/>
                <a:latin typeface="+mn-lt"/>
                <a:ea typeface="+mn-ea"/>
                <a:cs typeface="+mn-cs"/>
              </a:rPr>
              <a:t>procedural</a:t>
            </a:r>
            <a:r>
              <a:rPr lang="pl-PL" sz="1200" kern="1200" dirty="0" smtClean="0">
                <a:solidFill>
                  <a:schemeClr val="tx1"/>
                </a:solidFill>
                <a:effectLst/>
                <a:latin typeface="+mn-lt"/>
                <a:ea typeface="+mn-ea"/>
                <a:cs typeface="+mn-cs"/>
              </a:rPr>
              <a:t> .</a:t>
            </a:r>
          </a:p>
          <a:p>
            <a:endParaRPr lang="pl-PL" dirty="0" smtClean="0"/>
          </a:p>
          <a:p>
            <a:endParaRPr lang="pl-PL" dirty="0" smtClean="0"/>
          </a:p>
          <a:p>
            <a:r>
              <a:rPr lang="pl-PL" dirty="0" err="1" smtClean="0"/>
              <a:t>Alternatives</a:t>
            </a:r>
            <a:endParaRPr lang="pl-PL" dirty="0" smtClean="0"/>
          </a:p>
          <a:p>
            <a:r>
              <a:rPr lang="pl-PL" altLang="pl-PL" dirty="0" smtClean="0"/>
              <a:t>For the </a:t>
            </a:r>
            <a:r>
              <a:rPr lang="pl-PL" altLang="pl-PL" dirty="0" err="1" smtClean="0"/>
              <a:t>activity</a:t>
            </a:r>
            <a:endParaRPr lang="pl-PL" altLang="pl-PL" dirty="0" smtClean="0"/>
          </a:p>
          <a:p>
            <a:pPr lvl="1"/>
            <a:r>
              <a:rPr lang="pl-PL" altLang="pl-PL" dirty="0" smtClean="0"/>
              <a:t>For </a:t>
            </a:r>
            <a:r>
              <a:rPr lang="pl-PL" altLang="pl-PL" dirty="0" err="1" smtClean="0"/>
              <a:t>example</a:t>
            </a:r>
            <a:r>
              <a:rPr lang="pl-PL" altLang="pl-PL" dirty="0" smtClean="0"/>
              <a:t>: </a:t>
            </a:r>
            <a:r>
              <a:rPr lang="pl-PL" altLang="pl-PL" dirty="0" err="1" smtClean="0"/>
              <a:t>highways</a:t>
            </a:r>
            <a:r>
              <a:rPr lang="pl-PL" altLang="pl-PL" dirty="0" smtClean="0"/>
              <a:t> </a:t>
            </a:r>
            <a:r>
              <a:rPr lang="pl-PL" altLang="pl-PL" dirty="0" err="1" smtClean="0"/>
              <a:t>or</a:t>
            </a:r>
            <a:r>
              <a:rPr lang="pl-PL" altLang="pl-PL" dirty="0" smtClean="0"/>
              <a:t> </a:t>
            </a:r>
            <a:r>
              <a:rPr lang="pl-PL" altLang="pl-PL" dirty="0" err="1" smtClean="0"/>
              <a:t>railroads</a:t>
            </a:r>
            <a:endParaRPr lang="pl-PL" altLang="pl-PL" dirty="0" smtClean="0"/>
          </a:p>
          <a:p>
            <a:r>
              <a:rPr lang="pl-PL" altLang="pl-PL" dirty="0" err="1" smtClean="0"/>
              <a:t>Within</a:t>
            </a:r>
            <a:r>
              <a:rPr lang="pl-PL" altLang="pl-PL" dirty="0" smtClean="0"/>
              <a:t> the </a:t>
            </a:r>
            <a:r>
              <a:rPr lang="pl-PL" altLang="pl-PL" dirty="0" err="1" smtClean="0"/>
              <a:t>activity</a:t>
            </a:r>
            <a:endParaRPr lang="pl-PL" altLang="pl-PL" dirty="0" smtClean="0"/>
          </a:p>
          <a:p>
            <a:pPr lvl="1"/>
            <a:r>
              <a:rPr lang="pl-PL" altLang="pl-PL" dirty="0" err="1" smtClean="0"/>
              <a:t>Locational</a:t>
            </a:r>
            <a:r>
              <a:rPr lang="pl-PL" altLang="pl-PL" dirty="0" smtClean="0"/>
              <a:t> (</a:t>
            </a:r>
            <a:r>
              <a:rPr lang="pl-PL" altLang="pl-PL" dirty="0" err="1" smtClean="0"/>
              <a:t>northern</a:t>
            </a:r>
            <a:r>
              <a:rPr lang="pl-PL" altLang="pl-PL" dirty="0" smtClean="0"/>
              <a:t> </a:t>
            </a:r>
            <a:r>
              <a:rPr lang="pl-PL" altLang="pl-PL" dirty="0" err="1" smtClean="0"/>
              <a:t>or</a:t>
            </a:r>
            <a:r>
              <a:rPr lang="pl-PL" altLang="pl-PL" dirty="0" smtClean="0"/>
              <a:t> southern bypass)</a:t>
            </a:r>
          </a:p>
          <a:p>
            <a:pPr lvl="1"/>
            <a:r>
              <a:rPr lang="pl-PL" altLang="pl-PL" dirty="0" err="1" smtClean="0"/>
              <a:t>Technological</a:t>
            </a:r>
            <a:r>
              <a:rPr lang="pl-PL" altLang="pl-PL" dirty="0" smtClean="0"/>
              <a:t> ( </a:t>
            </a:r>
            <a:r>
              <a:rPr lang="pl-PL" altLang="pl-PL" dirty="0" err="1" smtClean="0"/>
              <a:t>concrete</a:t>
            </a:r>
            <a:r>
              <a:rPr lang="pl-PL" altLang="pl-PL" dirty="0" smtClean="0"/>
              <a:t> </a:t>
            </a:r>
            <a:r>
              <a:rPr lang="pl-PL" altLang="pl-PL" dirty="0" err="1" smtClean="0"/>
              <a:t>or</a:t>
            </a:r>
            <a:r>
              <a:rPr lang="pl-PL" altLang="pl-PL" dirty="0" smtClean="0"/>
              <a:t> </a:t>
            </a:r>
            <a:r>
              <a:rPr lang="pl-PL" altLang="pl-PL" dirty="0" err="1" smtClean="0"/>
              <a:t>asphalt</a:t>
            </a:r>
            <a:r>
              <a:rPr lang="pl-PL" altLang="pl-PL" dirty="0" smtClean="0"/>
              <a:t>)</a:t>
            </a:r>
          </a:p>
          <a:p>
            <a:pPr lvl="1"/>
            <a:r>
              <a:rPr lang="pl-PL" altLang="pl-PL" dirty="0" err="1" smtClean="0"/>
              <a:t>Mitigation</a:t>
            </a:r>
            <a:r>
              <a:rPr lang="pl-PL" altLang="pl-PL" dirty="0" smtClean="0"/>
              <a:t> </a:t>
            </a:r>
            <a:r>
              <a:rPr lang="pl-PL" altLang="pl-PL" dirty="0" err="1" smtClean="0"/>
              <a:t>measures</a:t>
            </a:r>
            <a:r>
              <a:rPr lang="pl-PL" altLang="pl-PL" dirty="0" smtClean="0"/>
              <a:t> (</a:t>
            </a:r>
            <a:r>
              <a:rPr lang="pl-PL" altLang="pl-PL" dirty="0" err="1" smtClean="0"/>
              <a:t>speed</a:t>
            </a:r>
            <a:r>
              <a:rPr lang="pl-PL" altLang="pl-PL" dirty="0" smtClean="0"/>
              <a:t> limit </a:t>
            </a:r>
            <a:r>
              <a:rPr lang="pl-PL" altLang="pl-PL" dirty="0" err="1" smtClean="0"/>
              <a:t>or</a:t>
            </a:r>
            <a:r>
              <a:rPr lang="pl-PL" altLang="pl-PL" dirty="0" smtClean="0"/>
              <a:t> </a:t>
            </a:r>
            <a:r>
              <a:rPr lang="pl-PL" altLang="pl-PL" dirty="0" err="1" smtClean="0"/>
              <a:t>noise</a:t>
            </a:r>
            <a:r>
              <a:rPr lang="pl-PL" altLang="pl-PL" dirty="0" smtClean="0"/>
              <a:t> </a:t>
            </a:r>
            <a:r>
              <a:rPr lang="pl-PL" altLang="pl-PL" dirty="0" err="1" smtClean="0"/>
              <a:t>ecran</a:t>
            </a:r>
            <a:r>
              <a:rPr lang="pl-PL" altLang="pl-PL" dirty="0" smtClean="0"/>
              <a:t>)</a:t>
            </a:r>
          </a:p>
          <a:p>
            <a:r>
              <a:rPr lang="pl-PL" altLang="pl-PL" dirty="0" smtClean="0"/>
              <a:t>Wariant „0”</a:t>
            </a:r>
          </a:p>
          <a:p>
            <a:r>
              <a:rPr lang="pl-PL" altLang="pl-PL" dirty="0" smtClean="0"/>
              <a:t>Wariant „the most </a:t>
            </a:r>
            <a:r>
              <a:rPr lang="pl-PL" altLang="pl-PL" dirty="0" err="1" smtClean="0"/>
              <a:t>ecological</a:t>
            </a:r>
            <a:r>
              <a:rPr lang="pl-PL" altLang="pl-PL" dirty="0" smtClean="0"/>
              <a:t>”</a:t>
            </a:r>
          </a:p>
          <a:p>
            <a:endParaRPr lang="pl-PL" dirty="0" smtClean="0"/>
          </a:p>
          <a:p>
            <a:r>
              <a:rPr lang="pl-PL" dirty="0" err="1" smtClean="0"/>
              <a:t>Concept</a:t>
            </a:r>
            <a:r>
              <a:rPr lang="pl-PL" dirty="0" smtClean="0"/>
              <a:t> of „</a:t>
            </a:r>
            <a:r>
              <a:rPr lang="pl-PL" dirty="0" err="1" smtClean="0"/>
              <a:t>tiering</a:t>
            </a:r>
            <a:r>
              <a:rPr lang="pl-PL" dirty="0" smtClean="0"/>
              <a:t>”</a:t>
            </a:r>
          </a:p>
          <a:p>
            <a:r>
              <a:rPr lang="pl-PL" altLang="pl-PL" dirty="0" smtClean="0"/>
              <a:t>Transport policy</a:t>
            </a:r>
          </a:p>
          <a:p>
            <a:pPr lvl="1"/>
            <a:r>
              <a:rPr lang="pl-PL" altLang="pl-PL" dirty="0" err="1" smtClean="0"/>
              <a:t>highways</a:t>
            </a:r>
            <a:r>
              <a:rPr lang="pl-PL" altLang="pl-PL" dirty="0" smtClean="0"/>
              <a:t> </a:t>
            </a:r>
            <a:r>
              <a:rPr lang="pl-PL" altLang="pl-PL" dirty="0" err="1" smtClean="0"/>
              <a:t>or</a:t>
            </a:r>
            <a:r>
              <a:rPr lang="pl-PL" altLang="pl-PL" dirty="0" smtClean="0"/>
              <a:t> </a:t>
            </a:r>
            <a:r>
              <a:rPr lang="pl-PL" altLang="pl-PL" dirty="0" err="1" smtClean="0"/>
              <a:t>railroads</a:t>
            </a:r>
            <a:endParaRPr lang="pl-PL" altLang="pl-PL" dirty="0" smtClean="0"/>
          </a:p>
          <a:p>
            <a:r>
              <a:rPr lang="pl-PL" altLang="pl-PL" dirty="0" err="1" smtClean="0"/>
              <a:t>National</a:t>
            </a:r>
            <a:r>
              <a:rPr lang="pl-PL" altLang="pl-PL" dirty="0" smtClean="0"/>
              <a:t> </a:t>
            </a:r>
            <a:r>
              <a:rPr lang="pl-PL" altLang="pl-PL" dirty="0" err="1" smtClean="0"/>
              <a:t>highway</a:t>
            </a:r>
            <a:r>
              <a:rPr lang="pl-PL" altLang="pl-PL" dirty="0" smtClean="0"/>
              <a:t> program</a:t>
            </a:r>
          </a:p>
          <a:p>
            <a:pPr lvl="1"/>
            <a:r>
              <a:rPr lang="pl-PL" altLang="pl-PL" dirty="0" err="1" smtClean="0"/>
              <a:t>locational</a:t>
            </a:r>
            <a:r>
              <a:rPr lang="pl-PL" altLang="pl-PL" dirty="0" smtClean="0"/>
              <a:t> </a:t>
            </a:r>
            <a:r>
              <a:rPr lang="pl-PL" altLang="pl-PL" dirty="0" err="1" smtClean="0"/>
              <a:t>alternatives</a:t>
            </a:r>
            <a:endParaRPr lang="pl-PL" altLang="pl-PL" dirty="0" smtClean="0"/>
          </a:p>
          <a:p>
            <a:r>
              <a:rPr lang="pl-PL" altLang="pl-PL" dirty="0" err="1" smtClean="0"/>
              <a:t>Regional</a:t>
            </a:r>
            <a:r>
              <a:rPr lang="pl-PL" altLang="pl-PL" dirty="0" smtClean="0"/>
              <a:t> plan</a:t>
            </a:r>
          </a:p>
          <a:p>
            <a:pPr lvl="1"/>
            <a:r>
              <a:rPr lang="pl-PL" altLang="pl-PL" dirty="0" err="1" smtClean="0"/>
              <a:t>locational</a:t>
            </a:r>
            <a:r>
              <a:rPr lang="pl-PL" altLang="pl-PL" dirty="0" smtClean="0"/>
              <a:t> </a:t>
            </a:r>
            <a:r>
              <a:rPr lang="pl-PL" altLang="pl-PL" dirty="0" err="1" smtClean="0"/>
              <a:t>alternatives</a:t>
            </a:r>
            <a:endParaRPr lang="pl-PL" altLang="pl-PL" dirty="0" smtClean="0"/>
          </a:p>
          <a:p>
            <a:r>
              <a:rPr lang="pl-PL" altLang="pl-PL" dirty="0" err="1" smtClean="0"/>
              <a:t>Stretches</a:t>
            </a:r>
            <a:endParaRPr lang="pl-PL" altLang="pl-PL" dirty="0" smtClean="0"/>
          </a:p>
          <a:p>
            <a:pPr lvl="1"/>
            <a:r>
              <a:rPr lang="pl-PL" altLang="pl-PL" dirty="0" err="1" smtClean="0"/>
              <a:t>technological</a:t>
            </a:r>
            <a:r>
              <a:rPr lang="pl-PL" altLang="pl-PL" dirty="0" smtClean="0"/>
              <a:t> and </a:t>
            </a:r>
            <a:r>
              <a:rPr lang="pl-PL" altLang="pl-PL" dirty="0" err="1" smtClean="0"/>
              <a:t>mitigation</a:t>
            </a:r>
            <a:r>
              <a:rPr lang="pl-PL" altLang="pl-PL" dirty="0" smtClean="0"/>
              <a:t> </a:t>
            </a:r>
            <a:r>
              <a:rPr lang="pl-PL" altLang="pl-PL" dirty="0" err="1" smtClean="0"/>
              <a:t>alternatives</a:t>
            </a:r>
            <a:endParaRPr lang="pl-PL" altLang="pl-PL" dirty="0" smtClean="0"/>
          </a:p>
          <a:p>
            <a:endParaRPr lang="pl-PL" dirty="0" smtClean="0"/>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4</a:t>
            </a:fld>
            <a:endParaRPr lang="pl-PL"/>
          </a:p>
        </p:txBody>
      </p:sp>
    </p:spTree>
    <p:extLst>
      <p:ext uri="{BB962C8B-B14F-4D97-AF65-F5344CB8AC3E}">
        <p14:creationId xmlns:p14="http://schemas.microsoft.com/office/powerpoint/2010/main" val="1317477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eaLnBrk="1" hangingPunct="1">
              <a:buClr>
                <a:srgbClr val="000000"/>
              </a:buClr>
            </a:pPr>
            <a:r>
              <a:rPr lang="en-US" altLang="pl-PL" sz="2800" dirty="0" smtClean="0"/>
              <a:t>Problems in legislations based on „protection of rights”  with addressing </a:t>
            </a:r>
          </a:p>
          <a:p>
            <a:pPr marL="782638" lvl="1" eaLnBrk="1" hangingPunct="1">
              <a:buClr>
                <a:srgbClr val="000000"/>
              </a:buClr>
            </a:pPr>
            <a:r>
              <a:rPr lang="en-US" altLang="pl-PL" sz="2400" dirty="0" smtClean="0"/>
              <a:t>procedural legality (ACC/31/ Germany)</a:t>
            </a:r>
          </a:p>
          <a:p>
            <a:pPr marL="782638" lvl="1" eaLnBrk="1" hangingPunct="1">
              <a:buClr>
                <a:srgbClr val="000000"/>
              </a:buClr>
            </a:pPr>
            <a:r>
              <a:rPr lang="en-US" altLang="pl-PL" sz="2400" dirty="0" smtClean="0"/>
              <a:t>substantive legality (ACC/50/Czech Republic)</a:t>
            </a:r>
          </a:p>
          <a:p>
            <a:pPr marL="782638" lvl="1" eaLnBrk="1" hangingPunct="1">
              <a:buClr>
                <a:srgbClr val="000000"/>
              </a:buClr>
            </a:pPr>
            <a:r>
              <a:rPr lang="en-US" altLang="pl-PL" sz="2400" dirty="0" smtClean="0"/>
              <a:t>general environmental issues (ACC/48/ Austria)</a:t>
            </a:r>
          </a:p>
          <a:p>
            <a:pPr eaLnBrk="1" hangingPunct="1">
              <a:buClr>
                <a:srgbClr val="000000"/>
              </a:buClr>
            </a:pPr>
            <a:r>
              <a:rPr lang="en-US" altLang="pl-PL" sz="2800" dirty="0" smtClean="0"/>
              <a:t>Screening decisions  and Art. 9 (ACC/50/Czech Republic and (ACC/48/ Austria)</a:t>
            </a:r>
          </a:p>
          <a:p>
            <a:pPr eaLnBrk="1" hangingPunct="1">
              <a:buClr>
                <a:srgbClr val="000000"/>
              </a:buClr>
            </a:pPr>
            <a:r>
              <a:rPr lang="en-US" altLang="pl-PL" sz="2800" dirty="0" smtClean="0"/>
              <a:t>„Sufficient” </a:t>
            </a:r>
            <a:r>
              <a:rPr lang="en-US" altLang="pl-PL" sz="2800" dirty="0" err="1" smtClean="0"/>
              <a:t>vs</a:t>
            </a:r>
            <a:r>
              <a:rPr lang="en-US" altLang="pl-PL" sz="2800" dirty="0" smtClean="0"/>
              <a:t> „substantial’ interest (Case C-427/07 Commission </a:t>
            </a:r>
            <a:r>
              <a:rPr lang="en-US" altLang="pl-PL" sz="2800" dirty="0" err="1" smtClean="0"/>
              <a:t>vs</a:t>
            </a:r>
            <a:r>
              <a:rPr lang="en-US" altLang="pl-PL" sz="2800" dirty="0" smtClean="0"/>
              <a:t> Ireland)</a:t>
            </a:r>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27</a:t>
            </a:fld>
            <a:endParaRPr lang="pl-PL"/>
          </a:p>
        </p:txBody>
      </p:sp>
    </p:spTree>
    <p:extLst>
      <p:ext uri="{BB962C8B-B14F-4D97-AF65-F5344CB8AC3E}">
        <p14:creationId xmlns:p14="http://schemas.microsoft.com/office/powerpoint/2010/main" val="2378134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r>
              <a:rPr lang="pl-PL" dirty="0" err="1" smtClean="0"/>
              <a:t>Plans</a:t>
            </a:r>
            <a:r>
              <a:rPr lang="pl-PL" baseline="0" dirty="0" smtClean="0"/>
              <a:t> and </a:t>
            </a:r>
            <a:r>
              <a:rPr lang="pl-PL" baseline="0" dirty="0" err="1" smtClean="0"/>
              <a:t>porgrams</a:t>
            </a:r>
            <a:endParaRPr lang="pl-PL"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dirty="0" err="1" smtClean="0"/>
              <a:t>Plans</a:t>
            </a:r>
            <a:r>
              <a:rPr lang="pl-PL" dirty="0" smtClean="0"/>
              <a:t> and </a:t>
            </a:r>
            <a:r>
              <a:rPr lang="pl-PL" dirty="0" err="1" smtClean="0"/>
              <a:t>programs</a:t>
            </a:r>
            <a:r>
              <a:rPr lang="pl-PL" dirty="0" smtClean="0"/>
              <a:t> </a:t>
            </a:r>
            <a:r>
              <a:rPr lang="pl-PL" dirty="0" err="1" smtClean="0"/>
              <a:t>may</a:t>
            </a:r>
            <a:r>
              <a:rPr lang="pl-PL" dirty="0" smtClean="0"/>
              <a:t> </a:t>
            </a:r>
            <a:r>
              <a:rPr lang="pl-PL" dirty="0" err="1" smtClean="0"/>
              <a:t>have</a:t>
            </a:r>
            <a:r>
              <a:rPr lang="pl-PL" dirty="0" smtClean="0"/>
              <a:t> </a:t>
            </a:r>
            <a:r>
              <a:rPr lang="pl-PL" dirty="0" err="1" smtClean="0"/>
              <a:t>various</a:t>
            </a:r>
            <a:r>
              <a:rPr lang="pl-PL" dirty="0" smtClean="0"/>
              <a:t> </a:t>
            </a:r>
            <a:r>
              <a:rPr lang="pl-PL" dirty="0" err="1" smtClean="0"/>
              <a:t>names</a:t>
            </a:r>
            <a:r>
              <a:rPr lang="pl-PL" dirty="0" smtClean="0"/>
              <a:t>: </a:t>
            </a:r>
            <a:r>
              <a:rPr lang="pl-PL" dirty="0" err="1" smtClean="0"/>
              <a:t>concepts</a:t>
            </a:r>
            <a:r>
              <a:rPr lang="pl-PL" dirty="0" smtClean="0"/>
              <a:t>, </a:t>
            </a:r>
            <a:r>
              <a:rPr lang="pl-PL" dirty="0" err="1" smtClean="0"/>
              <a:t>strategies</a:t>
            </a:r>
            <a:r>
              <a:rPr lang="pl-PL" dirty="0" smtClean="0"/>
              <a:t>, </a:t>
            </a:r>
            <a:r>
              <a:rPr lang="pl-PL" dirty="0" err="1" smtClean="0"/>
              <a:t>policies</a:t>
            </a:r>
            <a:r>
              <a:rPr lang="pl-PL" dirty="0" smtClean="0"/>
              <a:t>, </a:t>
            </a:r>
            <a:r>
              <a:rPr lang="pl-PL" dirty="0" err="1" smtClean="0"/>
              <a:t>conditions</a:t>
            </a:r>
            <a:r>
              <a:rPr lang="pl-PL" dirty="0" smtClean="0"/>
              <a:t> </a:t>
            </a:r>
            <a:r>
              <a:rPr lang="pl-PL" dirty="0" err="1" smtClean="0"/>
              <a:t>etc</a:t>
            </a:r>
            <a:r>
              <a:rPr lang="pl-PL" dirty="0" smtClean="0"/>
              <a:t> – not </a:t>
            </a:r>
            <a:r>
              <a:rPr lang="pl-PL" dirty="0" err="1" smtClean="0"/>
              <a:t>name</a:t>
            </a:r>
            <a:r>
              <a:rPr lang="pl-PL" dirty="0" smtClean="0"/>
              <a:t> but </a:t>
            </a:r>
            <a:r>
              <a:rPr lang="pl-PL" dirty="0" err="1" smtClean="0"/>
              <a:t>content</a:t>
            </a:r>
            <a:r>
              <a:rPr lang="pl-PL" dirty="0" smtClean="0"/>
              <a:t> </a:t>
            </a:r>
            <a:r>
              <a:rPr lang="pl-PL" dirty="0" err="1" smtClean="0"/>
              <a:t>is</a:t>
            </a:r>
            <a:r>
              <a:rPr lang="pl-PL" dirty="0" smtClean="0"/>
              <a:t> </a:t>
            </a:r>
            <a:r>
              <a:rPr lang="pl-PL" dirty="0" err="1" smtClean="0"/>
              <a:t>important</a:t>
            </a:r>
            <a:r>
              <a:rPr lang="pl-PL" dirty="0" smtClean="0"/>
              <a:t> </a:t>
            </a:r>
          </a:p>
          <a:p>
            <a:endParaRPr lang="pl-PL" dirty="0" smtClean="0"/>
          </a:p>
          <a:p>
            <a:endParaRPr lang="pl-PL" dirty="0" smtClean="0"/>
          </a:p>
          <a:p>
            <a:r>
              <a:rPr lang="pl-PL" dirty="0" err="1" smtClean="0"/>
              <a:t>Areas</a:t>
            </a:r>
            <a:r>
              <a:rPr lang="pl-PL" dirty="0" smtClean="0"/>
              <a:t> (</a:t>
            </a:r>
            <a:r>
              <a:rPr lang="pl-PL" dirty="0" err="1" smtClean="0"/>
              <a:t>sectors</a:t>
            </a:r>
            <a:r>
              <a:rPr lang="pl-PL" dirty="0" smtClean="0"/>
              <a:t> of </a:t>
            </a:r>
            <a:r>
              <a:rPr lang="pl-PL" dirty="0" err="1" smtClean="0"/>
              <a:t>economy</a:t>
            </a:r>
            <a:r>
              <a:rPr lang="pl-PL" dirty="0" smtClean="0"/>
              <a:t>) </a:t>
            </a:r>
          </a:p>
          <a:p>
            <a:pPr eaLnBrk="1" fontAlgn="auto" hangingPunct="1">
              <a:spcAft>
                <a:spcPts val="0"/>
              </a:spcAft>
              <a:buFont typeface="Arial" pitchFamily="34" charset="0"/>
              <a:buChar char="•"/>
              <a:defRPr/>
            </a:pPr>
            <a:r>
              <a:rPr lang="en-US" dirty="0" smtClean="0"/>
              <a:t>Agriculture, forestry, fisheries, energy, industry</a:t>
            </a:r>
            <a:r>
              <a:rPr lang="pl-PL" dirty="0" smtClean="0"/>
              <a:t> </a:t>
            </a:r>
            <a:r>
              <a:rPr lang="pl-PL" dirty="0" err="1" smtClean="0"/>
              <a:t>including</a:t>
            </a:r>
            <a:r>
              <a:rPr lang="pl-PL" dirty="0" smtClean="0"/>
              <a:t> </a:t>
            </a:r>
            <a:r>
              <a:rPr lang="pl-PL" dirty="0" err="1" smtClean="0"/>
              <a:t>mining</a:t>
            </a:r>
            <a:r>
              <a:rPr lang="en-US" dirty="0" smtClean="0"/>
              <a:t>, transport, </a:t>
            </a:r>
            <a:r>
              <a:rPr lang="pl-PL" dirty="0" err="1" smtClean="0"/>
              <a:t>regional</a:t>
            </a:r>
            <a:r>
              <a:rPr lang="pl-PL" dirty="0" smtClean="0"/>
              <a:t> development, </a:t>
            </a:r>
            <a:r>
              <a:rPr lang="en-US" dirty="0" smtClean="0"/>
              <a:t>waste management, water management,</a:t>
            </a:r>
            <a:r>
              <a:rPr lang="pl-PL" dirty="0" smtClean="0"/>
              <a:t> </a:t>
            </a:r>
            <a:r>
              <a:rPr lang="en-US" dirty="0" smtClean="0"/>
              <a:t>telecommunications, tourism, town and country planning, land use</a:t>
            </a:r>
            <a:endParaRPr lang="pl-PL" dirty="0" smtClean="0"/>
          </a:p>
          <a:p>
            <a:pPr eaLnBrk="1" fontAlgn="auto" hangingPunct="1">
              <a:spcAft>
                <a:spcPts val="0"/>
              </a:spcAft>
              <a:buFont typeface="Arial" pitchFamily="34" charset="0"/>
              <a:buChar char="•"/>
              <a:defRPr/>
            </a:pPr>
            <a:r>
              <a:rPr lang="pl-PL" dirty="0" err="1" smtClean="0"/>
              <a:t>other</a:t>
            </a:r>
            <a:r>
              <a:rPr lang="pl-PL" dirty="0" smtClean="0"/>
              <a:t> </a:t>
            </a:r>
            <a:r>
              <a:rPr lang="pl-PL" dirty="0" err="1" smtClean="0"/>
              <a:t>sectors</a:t>
            </a:r>
            <a:r>
              <a:rPr lang="pl-PL" dirty="0" smtClean="0"/>
              <a:t> – for </a:t>
            </a:r>
            <a:r>
              <a:rPr lang="pl-PL" dirty="0" err="1" smtClean="0"/>
              <a:t>example</a:t>
            </a:r>
            <a:r>
              <a:rPr lang="pl-PL" dirty="0" smtClean="0"/>
              <a:t>: </a:t>
            </a:r>
            <a:r>
              <a:rPr lang="pl-PL" dirty="0" err="1" smtClean="0"/>
              <a:t>recultivation</a:t>
            </a:r>
            <a:r>
              <a:rPr lang="pl-PL" dirty="0" smtClean="0"/>
              <a:t> of </a:t>
            </a:r>
            <a:r>
              <a:rPr lang="pl-PL" dirty="0" err="1" smtClean="0"/>
              <a:t>former</a:t>
            </a:r>
            <a:r>
              <a:rPr lang="pl-PL" dirty="0" smtClean="0"/>
              <a:t> </a:t>
            </a:r>
            <a:r>
              <a:rPr lang="pl-PL" dirty="0" err="1" smtClean="0"/>
              <a:t>military</a:t>
            </a:r>
            <a:r>
              <a:rPr lang="pl-PL" dirty="0" smtClean="0"/>
              <a:t> </a:t>
            </a:r>
            <a:r>
              <a:rPr lang="pl-PL" dirty="0" err="1" smtClean="0"/>
              <a:t>basis</a:t>
            </a:r>
            <a:r>
              <a:rPr lang="pl-PL" dirty="0" smtClean="0"/>
              <a:t>, </a:t>
            </a:r>
            <a:r>
              <a:rPr lang="pl-PL" dirty="0" err="1" smtClean="0"/>
              <a:t>nature</a:t>
            </a:r>
            <a:r>
              <a:rPr lang="pl-PL" dirty="0" smtClean="0"/>
              <a:t> </a:t>
            </a:r>
            <a:r>
              <a:rPr lang="pl-PL" dirty="0" err="1" smtClean="0"/>
              <a:t>protection</a:t>
            </a:r>
            <a:endParaRPr lang="pl-PL" dirty="0" smtClean="0"/>
          </a:p>
          <a:p>
            <a:endParaRPr lang="pl-PL" dirty="0" smtClean="0"/>
          </a:p>
          <a:p>
            <a:pPr eaLnBrk="1" fontAlgn="auto" hangingPunct="1">
              <a:spcAft>
                <a:spcPts val="0"/>
              </a:spcAft>
              <a:buFont typeface="Arial" pitchFamily="34" charset="0"/>
              <a:buChar char="•"/>
              <a:defRPr/>
            </a:pPr>
            <a:r>
              <a:rPr lang="pl-PL" dirty="0" smtClean="0"/>
              <a:t>„</a:t>
            </a:r>
            <a:r>
              <a:rPr lang="pl-PL" dirty="0" err="1" smtClean="0"/>
              <a:t>which</a:t>
            </a:r>
            <a:r>
              <a:rPr lang="pl-PL" dirty="0" smtClean="0"/>
              <a:t> set the </a:t>
            </a:r>
            <a:r>
              <a:rPr lang="pl-PL" dirty="0" err="1" smtClean="0"/>
              <a:t>framework</a:t>
            </a:r>
            <a:r>
              <a:rPr lang="pl-PL" dirty="0" smtClean="0"/>
              <a:t> for  </a:t>
            </a:r>
            <a:r>
              <a:rPr lang="pl-PL" dirty="0" err="1" smtClean="0"/>
              <a:t>future</a:t>
            </a:r>
            <a:r>
              <a:rPr lang="pl-PL" dirty="0" smtClean="0"/>
              <a:t> development </a:t>
            </a:r>
            <a:r>
              <a:rPr lang="pl-PL" dirty="0" err="1" smtClean="0"/>
              <a:t>consent</a:t>
            </a:r>
            <a:r>
              <a:rPr lang="pl-PL" dirty="0" smtClean="0"/>
              <a:t> for </a:t>
            </a:r>
            <a:r>
              <a:rPr lang="pl-PL" dirty="0" err="1" smtClean="0"/>
              <a:t>projects</a:t>
            </a:r>
            <a:r>
              <a:rPr lang="pl-PL" dirty="0" smtClean="0"/>
              <a:t>”</a:t>
            </a:r>
          </a:p>
          <a:p>
            <a:pPr lvl="1" eaLnBrk="1" fontAlgn="auto" hangingPunct="1">
              <a:spcAft>
                <a:spcPts val="0"/>
              </a:spcAft>
              <a:buFont typeface="Arial" pitchFamily="34" charset="0"/>
              <a:buChar char="–"/>
              <a:defRPr/>
            </a:pPr>
            <a:r>
              <a:rPr lang="pl-PL" dirty="0" smtClean="0"/>
              <a:t>with </a:t>
            </a:r>
            <a:r>
              <a:rPr lang="pl-PL" dirty="0" err="1" smtClean="0"/>
              <a:t>regard</a:t>
            </a:r>
            <a:r>
              <a:rPr lang="pl-PL" dirty="0" smtClean="0"/>
              <a:t> to </a:t>
            </a:r>
            <a:r>
              <a:rPr lang="pl-PL" dirty="0" err="1" smtClean="0"/>
              <a:t>location</a:t>
            </a:r>
            <a:r>
              <a:rPr lang="pl-PL" dirty="0" smtClean="0"/>
              <a:t>, </a:t>
            </a:r>
            <a:r>
              <a:rPr lang="pl-PL" dirty="0" err="1" smtClean="0"/>
              <a:t>nature</a:t>
            </a:r>
            <a:r>
              <a:rPr lang="pl-PL" dirty="0" smtClean="0"/>
              <a:t>, </a:t>
            </a:r>
            <a:r>
              <a:rPr lang="pl-PL" dirty="0" err="1" smtClean="0"/>
              <a:t>size</a:t>
            </a:r>
            <a:r>
              <a:rPr lang="pl-PL" dirty="0" smtClean="0"/>
              <a:t>, </a:t>
            </a:r>
            <a:r>
              <a:rPr lang="pl-PL" dirty="0" err="1" smtClean="0"/>
              <a:t>operating</a:t>
            </a:r>
            <a:r>
              <a:rPr lang="pl-PL" dirty="0" smtClean="0"/>
              <a:t> </a:t>
            </a:r>
            <a:r>
              <a:rPr lang="pl-PL" dirty="0" err="1" smtClean="0"/>
              <a:t>conditions</a:t>
            </a:r>
            <a:r>
              <a:rPr lang="pl-PL" dirty="0" smtClean="0"/>
              <a:t>, </a:t>
            </a:r>
            <a:r>
              <a:rPr lang="pl-PL" dirty="0" err="1" smtClean="0"/>
              <a:t>or</a:t>
            </a:r>
            <a:r>
              <a:rPr lang="pl-PL" dirty="0" smtClean="0"/>
              <a:t> </a:t>
            </a:r>
            <a:r>
              <a:rPr lang="pl-PL" dirty="0" err="1" smtClean="0"/>
              <a:t>allocating</a:t>
            </a:r>
            <a:r>
              <a:rPr lang="pl-PL" dirty="0" smtClean="0"/>
              <a:t> </a:t>
            </a:r>
            <a:r>
              <a:rPr lang="pl-PL" dirty="0" err="1" smtClean="0"/>
              <a:t>resources</a:t>
            </a:r>
            <a:r>
              <a:rPr lang="pl-PL" dirty="0" smtClean="0"/>
              <a:t> (</a:t>
            </a:r>
            <a:r>
              <a:rPr lang="pl-PL" dirty="0" err="1" smtClean="0"/>
              <a:t>Annex</a:t>
            </a:r>
            <a:r>
              <a:rPr lang="pl-PL" dirty="0" smtClean="0"/>
              <a:t> III.2)</a:t>
            </a:r>
          </a:p>
          <a:p>
            <a:pPr eaLnBrk="1" fontAlgn="auto" hangingPunct="1">
              <a:spcAft>
                <a:spcPts val="0"/>
              </a:spcAft>
              <a:buFont typeface="Arial" pitchFamily="34" charset="0"/>
              <a:buChar char="•"/>
              <a:defRPr/>
            </a:pPr>
            <a:r>
              <a:rPr lang="pl-PL" dirty="0" err="1" smtClean="0"/>
              <a:t>Directly</a:t>
            </a:r>
            <a:r>
              <a:rPr lang="pl-PL" dirty="0" smtClean="0"/>
              <a:t> </a:t>
            </a:r>
            <a:r>
              <a:rPr lang="pl-PL" dirty="0" err="1" smtClean="0"/>
              <a:t>or</a:t>
            </a:r>
            <a:r>
              <a:rPr lang="pl-PL" dirty="0" smtClean="0"/>
              <a:t> </a:t>
            </a:r>
            <a:r>
              <a:rPr lang="pl-PL" dirty="0" err="1" smtClean="0"/>
              <a:t>indirectly</a:t>
            </a:r>
            <a:r>
              <a:rPr lang="pl-PL" dirty="0" smtClean="0"/>
              <a:t> (by </a:t>
            </a:r>
            <a:r>
              <a:rPr lang="pl-PL" dirty="0" err="1" smtClean="0"/>
              <a:t>influencing</a:t>
            </a:r>
            <a:r>
              <a:rPr lang="pl-PL" dirty="0" smtClean="0"/>
              <a:t> </a:t>
            </a:r>
            <a:r>
              <a:rPr lang="pl-PL" dirty="0" err="1" smtClean="0"/>
              <a:t>other</a:t>
            </a:r>
            <a:r>
              <a:rPr lang="pl-PL" dirty="0" smtClean="0"/>
              <a:t> </a:t>
            </a:r>
            <a:r>
              <a:rPr lang="pl-PL" dirty="0" err="1" smtClean="0"/>
              <a:t>plans</a:t>
            </a:r>
            <a:r>
              <a:rPr lang="pl-PL" dirty="0" smtClean="0"/>
              <a:t> - </a:t>
            </a:r>
            <a:r>
              <a:rPr lang="pl-PL" dirty="0" err="1" smtClean="0"/>
              <a:t>Annex</a:t>
            </a:r>
            <a:r>
              <a:rPr lang="pl-PL" dirty="0" smtClean="0"/>
              <a:t> III.3)</a:t>
            </a:r>
          </a:p>
          <a:p>
            <a:pPr eaLnBrk="1" fontAlgn="auto" hangingPunct="1">
              <a:spcAft>
                <a:spcPts val="0"/>
              </a:spcAft>
              <a:buFont typeface="Arial" pitchFamily="34" charset="0"/>
              <a:buChar char="•"/>
              <a:defRPr/>
            </a:pPr>
            <a:r>
              <a:rPr lang="pl-PL" dirty="0" smtClean="0"/>
              <a:t>Development </a:t>
            </a:r>
            <a:r>
              <a:rPr lang="pl-PL" dirty="0" err="1" smtClean="0"/>
              <a:t>consent</a:t>
            </a:r>
            <a:r>
              <a:rPr lang="pl-PL" dirty="0" smtClean="0"/>
              <a:t> =  „</a:t>
            </a:r>
            <a:r>
              <a:rPr lang="pl-PL" dirty="0" err="1" smtClean="0"/>
              <a:t>final</a:t>
            </a:r>
            <a:r>
              <a:rPr lang="pl-PL" dirty="0" smtClean="0"/>
              <a:t> </a:t>
            </a:r>
            <a:r>
              <a:rPr lang="pl-PL" dirty="0" err="1" smtClean="0"/>
              <a:t>decision</a:t>
            </a:r>
            <a:r>
              <a:rPr lang="pl-PL" dirty="0" smtClean="0"/>
              <a:t>”  </a:t>
            </a:r>
            <a:r>
              <a:rPr lang="pl-PL" dirty="0" err="1" smtClean="0"/>
              <a:t>Espoo</a:t>
            </a:r>
            <a:endParaRPr lang="pl-PL" dirty="0" smtClean="0"/>
          </a:p>
          <a:p>
            <a:r>
              <a:rPr lang="pl-PL" dirty="0" err="1" smtClean="0"/>
              <a:t>All</a:t>
            </a:r>
            <a:r>
              <a:rPr lang="pl-PL" dirty="0" smtClean="0"/>
              <a:t> </a:t>
            </a:r>
            <a:r>
              <a:rPr lang="pl-PL" dirty="0" err="1" smtClean="0"/>
              <a:t>projects</a:t>
            </a:r>
            <a:r>
              <a:rPr lang="pl-PL" baseline="0" dirty="0" smtClean="0"/>
              <a:t> </a:t>
            </a:r>
            <a:r>
              <a:rPr lang="pl-PL" baseline="0" dirty="0" err="1" smtClean="0"/>
              <a:t>listed</a:t>
            </a:r>
            <a:r>
              <a:rPr lang="pl-PL" baseline="0" dirty="0" smtClean="0"/>
              <a:t> in </a:t>
            </a:r>
            <a:r>
              <a:rPr lang="pl-PL" baseline="0" dirty="0" err="1" smtClean="0"/>
              <a:t>Annex</a:t>
            </a:r>
            <a:r>
              <a:rPr lang="pl-PL" baseline="0" dirty="0" smtClean="0"/>
              <a:t> I and II to EIA Directive </a:t>
            </a:r>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29</a:t>
            </a:fld>
            <a:endParaRPr lang="pl-PL"/>
          </a:p>
        </p:txBody>
      </p:sp>
    </p:spTree>
    <p:extLst>
      <p:ext uri="{BB962C8B-B14F-4D97-AF65-F5344CB8AC3E}">
        <p14:creationId xmlns:p14="http://schemas.microsoft.com/office/powerpoint/2010/main" val="20375290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err="1" smtClean="0"/>
              <a:t>Exemptions</a:t>
            </a:r>
            <a:r>
              <a:rPr lang="pl-PL" baseline="0" dirty="0" smtClean="0"/>
              <a:t> for </a:t>
            </a:r>
            <a:r>
              <a:rPr lang="pl-PL" baseline="0" dirty="0" err="1" smtClean="0"/>
              <a:t>plans</a:t>
            </a:r>
            <a:r>
              <a:rPr lang="pl-PL" baseline="0" dirty="0" smtClean="0"/>
              <a:t> </a:t>
            </a:r>
            <a:r>
              <a:rPr lang="pl-PL" dirty="0" smtClean="0"/>
              <a:t>and </a:t>
            </a:r>
            <a:r>
              <a:rPr lang="pl-PL" dirty="0" err="1" smtClean="0"/>
              <a:t>programmes</a:t>
            </a:r>
            <a:r>
              <a:rPr lang="pl-PL" dirty="0" smtClean="0"/>
              <a:t> co-</a:t>
            </a:r>
            <a:r>
              <a:rPr lang="pl-PL" dirty="0" err="1" smtClean="0"/>
              <a:t>financed</a:t>
            </a:r>
            <a:r>
              <a:rPr lang="pl-PL" dirty="0" smtClean="0"/>
              <a:t> </a:t>
            </a:r>
            <a:r>
              <a:rPr lang="pl-PL" dirty="0" err="1" smtClean="0"/>
              <a:t>related</a:t>
            </a:r>
            <a:r>
              <a:rPr lang="pl-PL" baseline="0" dirty="0" smtClean="0"/>
              <a:t> to the </a:t>
            </a:r>
            <a:r>
              <a:rPr lang="pl-PL" baseline="0" dirty="0" err="1" smtClean="0"/>
              <a:t>previous</a:t>
            </a:r>
            <a:r>
              <a:rPr lang="pl-PL" baseline="0" dirty="0" smtClean="0"/>
              <a:t> </a:t>
            </a:r>
            <a:r>
              <a:rPr lang="pl-PL" baseline="0" dirty="0" err="1" smtClean="0"/>
              <a:t>programming</a:t>
            </a:r>
            <a:r>
              <a:rPr lang="pl-PL" baseline="0" dirty="0" smtClean="0"/>
              <a:t> period and </a:t>
            </a:r>
            <a:r>
              <a:rPr lang="pl-PL" baseline="0" dirty="0" err="1" smtClean="0"/>
              <a:t>now</a:t>
            </a:r>
            <a:r>
              <a:rPr lang="pl-PL" baseline="0" dirty="0" smtClean="0"/>
              <a:t> </a:t>
            </a:r>
            <a:r>
              <a:rPr lang="pl-PL" baseline="0" dirty="0" err="1" smtClean="0"/>
              <a:t>has</a:t>
            </a:r>
            <a:r>
              <a:rPr lang="pl-PL" baseline="0" dirty="0" smtClean="0"/>
              <a:t> </a:t>
            </a:r>
            <a:r>
              <a:rPr lang="pl-PL" baseline="0" dirty="0" err="1" smtClean="0"/>
              <a:t>only</a:t>
            </a:r>
            <a:r>
              <a:rPr lang="pl-PL" baseline="0" dirty="0" smtClean="0"/>
              <a:t> </a:t>
            </a:r>
            <a:r>
              <a:rPr lang="pl-PL" baseline="0" dirty="0" err="1" smtClean="0"/>
              <a:t>historic</a:t>
            </a:r>
            <a:r>
              <a:rPr lang="pl-PL" baseline="0" dirty="0" smtClean="0"/>
              <a:t> </a:t>
            </a:r>
            <a:r>
              <a:rPr lang="pl-PL" baseline="0" dirty="0" err="1" smtClean="0"/>
              <a:t>importance</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30</a:t>
            </a:fld>
            <a:endParaRPr lang="pl-PL"/>
          </a:p>
        </p:txBody>
      </p:sp>
    </p:spTree>
    <p:extLst>
      <p:ext uri="{BB962C8B-B14F-4D97-AF65-F5344CB8AC3E}">
        <p14:creationId xmlns:p14="http://schemas.microsoft.com/office/powerpoint/2010/main" val="33097338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smtClean="0"/>
              <a:t>Plans and </a:t>
            </a:r>
            <a:r>
              <a:rPr lang="en-US" dirty="0" err="1" smtClean="0"/>
              <a:t>programmes</a:t>
            </a:r>
            <a:r>
              <a:rPr lang="en-US" dirty="0" smtClean="0"/>
              <a:t> referred to in paragraph 2 which</a:t>
            </a:r>
          </a:p>
          <a:p>
            <a:r>
              <a:rPr lang="en-US" dirty="0" smtClean="0"/>
              <a:t>determine the use of small areas at local level and minor</a:t>
            </a:r>
          </a:p>
          <a:p>
            <a:r>
              <a:rPr lang="en-US" dirty="0" smtClean="0"/>
              <a:t>modifications to plans and </a:t>
            </a:r>
            <a:r>
              <a:rPr lang="en-US" dirty="0" err="1" smtClean="0"/>
              <a:t>programmes</a:t>
            </a:r>
            <a:r>
              <a:rPr lang="en-US" dirty="0" smtClean="0"/>
              <a:t> referred to in paragraph</a:t>
            </a:r>
            <a:r>
              <a:rPr lang="pl-PL" dirty="0" smtClean="0"/>
              <a:t> </a:t>
            </a:r>
            <a:r>
              <a:rPr lang="en-US" dirty="0" smtClean="0"/>
              <a:t>2 shall require an environmental assessment only where</a:t>
            </a:r>
            <a:r>
              <a:rPr lang="pl-PL" dirty="0" smtClean="0"/>
              <a:t> </a:t>
            </a:r>
            <a:r>
              <a:rPr lang="en-US" dirty="0" smtClean="0"/>
              <a:t>the Member States determine that they are likely to have significant</a:t>
            </a:r>
          </a:p>
          <a:p>
            <a:r>
              <a:rPr lang="pl-PL" dirty="0" err="1" smtClean="0"/>
              <a:t>environmental</a:t>
            </a:r>
            <a:r>
              <a:rPr lang="pl-PL" dirty="0" smtClean="0"/>
              <a:t> </a:t>
            </a:r>
            <a:r>
              <a:rPr lang="pl-PL" dirty="0" err="1" smtClean="0"/>
              <a:t>effects</a:t>
            </a:r>
            <a:r>
              <a:rPr lang="pl-PL" dirty="0" smtClean="0"/>
              <a:t>.</a:t>
            </a:r>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31</a:t>
            </a:fld>
            <a:endParaRPr lang="pl-PL"/>
          </a:p>
        </p:txBody>
      </p:sp>
    </p:spTree>
    <p:extLst>
      <p:ext uri="{BB962C8B-B14F-4D97-AF65-F5344CB8AC3E}">
        <p14:creationId xmlns:p14="http://schemas.microsoft.com/office/powerpoint/2010/main" val="2506288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In most </a:t>
            </a:r>
            <a:r>
              <a:rPr lang="pl-PL" dirty="0" err="1" smtClean="0"/>
              <a:t>legislations</a:t>
            </a:r>
            <a:r>
              <a:rPr lang="pl-PL" dirty="0" smtClean="0"/>
              <a:t> (</a:t>
            </a:r>
            <a:r>
              <a:rPr lang="pl-PL" dirty="0" err="1" smtClean="0"/>
              <a:t>including</a:t>
            </a:r>
            <a:r>
              <a:rPr lang="pl-PL" dirty="0" smtClean="0"/>
              <a:t> in EIA and SEA </a:t>
            </a:r>
            <a:r>
              <a:rPr lang="pl-PL" dirty="0" err="1" smtClean="0"/>
              <a:t>Directives</a:t>
            </a:r>
            <a:r>
              <a:rPr lang="pl-PL" dirty="0" smtClean="0"/>
              <a:t>)  the </a:t>
            </a:r>
            <a:r>
              <a:rPr lang="pl-PL" dirty="0" err="1" smtClean="0"/>
              <a:t>procedural</a:t>
            </a:r>
            <a:r>
              <a:rPr lang="pl-PL" dirty="0" smtClean="0"/>
              <a:t> </a:t>
            </a:r>
            <a:r>
              <a:rPr lang="pl-PL" dirty="0" err="1" smtClean="0"/>
              <a:t>steps</a:t>
            </a:r>
            <a:r>
              <a:rPr lang="pl-PL" dirty="0" smtClean="0"/>
              <a:t> </a:t>
            </a:r>
            <a:r>
              <a:rPr lang="pl-PL" dirty="0" err="1" smtClean="0"/>
              <a:t>are</a:t>
            </a:r>
            <a:r>
              <a:rPr lang="pl-PL" dirty="0" smtClean="0"/>
              <a:t> </a:t>
            </a:r>
            <a:r>
              <a:rPr lang="pl-PL" dirty="0" err="1" smtClean="0"/>
              <a:t>very</a:t>
            </a:r>
            <a:r>
              <a:rPr lang="pl-PL" dirty="0" smtClean="0"/>
              <a:t> </a:t>
            </a:r>
            <a:r>
              <a:rPr lang="pl-PL" dirty="0" err="1" smtClean="0"/>
              <a:t>similar</a:t>
            </a:r>
            <a:r>
              <a:rPr lang="pl-PL" dirty="0" smtClean="0"/>
              <a:t> for EIA and SEA.</a:t>
            </a:r>
          </a:p>
          <a:p>
            <a:endParaRPr lang="pl-PL" dirty="0" smtClean="0"/>
          </a:p>
          <a:p>
            <a:r>
              <a:rPr lang="pl-PL" dirty="0" smtClean="0"/>
              <a:t>Screening </a:t>
            </a:r>
            <a:r>
              <a:rPr lang="pl-PL" dirty="0" err="1" smtClean="0"/>
              <a:t>is</a:t>
            </a:r>
            <a:r>
              <a:rPr lang="pl-PL" dirty="0" smtClean="0"/>
              <a:t> a</a:t>
            </a:r>
            <a:r>
              <a:rPr lang="pl-PL" baseline="0" dirty="0" smtClean="0"/>
              <a:t> </a:t>
            </a:r>
            <a:r>
              <a:rPr lang="pl-PL" baseline="0" dirty="0" err="1" smtClean="0"/>
              <a:t>neccesary</a:t>
            </a:r>
            <a:r>
              <a:rPr lang="pl-PL" baseline="0" dirty="0" smtClean="0"/>
              <a:t> step in order to </a:t>
            </a:r>
            <a:r>
              <a:rPr lang="pl-PL" baseline="0" dirty="0" err="1" smtClean="0"/>
              <a:t>identify</a:t>
            </a:r>
            <a:r>
              <a:rPr lang="pl-PL" baseline="0" dirty="0" smtClean="0"/>
              <a:t> </a:t>
            </a:r>
            <a:r>
              <a:rPr lang="pl-PL" baseline="0" dirty="0" err="1" smtClean="0"/>
              <a:t>projects</a:t>
            </a:r>
            <a:r>
              <a:rPr lang="pl-PL" baseline="0" dirty="0" smtClean="0"/>
              <a:t>/</a:t>
            </a:r>
            <a:r>
              <a:rPr lang="pl-PL" baseline="0" dirty="0" err="1" smtClean="0"/>
              <a:t>plans</a:t>
            </a:r>
            <a:r>
              <a:rPr lang="pl-PL" baseline="0" dirty="0" smtClean="0"/>
              <a:t>/</a:t>
            </a:r>
            <a:r>
              <a:rPr lang="pl-PL" baseline="0" dirty="0" err="1" smtClean="0"/>
              <a:t>programs</a:t>
            </a:r>
            <a:r>
              <a:rPr lang="pl-PL" baseline="0" dirty="0" smtClean="0"/>
              <a:t> </a:t>
            </a:r>
            <a:r>
              <a:rPr lang="pl-PL" baseline="0" dirty="0" err="1" smtClean="0"/>
              <a:t>likely</a:t>
            </a:r>
            <a:r>
              <a:rPr lang="pl-PL" baseline="0" dirty="0" smtClean="0"/>
              <a:t> to </a:t>
            </a:r>
            <a:r>
              <a:rPr lang="pl-PL" baseline="0" dirty="0" err="1" smtClean="0"/>
              <a:t>have</a:t>
            </a:r>
            <a:r>
              <a:rPr lang="pl-PL" baseline="0" dirty="0" smtClean="0"/>
              <a:t> </a:t>
            </a:r>
            <a:r>
              <a:rPr lang="pl-PL" baseline="0" dirty="0" err="1" smtClean="0"/>
              <a:t>significant</a:t>
            </a:r>
            <a:r>
              <a:rPr lang="pl-PL" baseline="0" dirty="0" smtClean="0"/>
              <a:t> </a:t>
            </a:r>
            <a:r>
              <a:rPr lang="pl-PL" baseline="0" dirty="0" err="1" smtClean="0"/>
              <a:t>enviornmnetal</a:t>
            </a:r>
            <a:r>
              <a:rPr lang="pl-PL" baseline="0" dirty="0" smtClean="0"/>
              <a:t> </a:t>
            </a:r>
            <a:r>
              <a:rPr lang="pl-PL" baseline="0" dirty="0" err="1" smtClean="0"/>
              <a:t>impact</a:t>
            </a:r>
            <a:r>
              <a:rPr lang="pl-PL" baseline="0" dirty="0" smtClean="0"/>
              <a:t> and </a:t>
            </a:r>
            <a:r>
              <a:rPr lang="pl-PL" baseline="0" dirty="0" err="1" smtClean="0"/>
              <a:t>therefore</a:t>
            </a:r>
            <a:r>
              <a:rPr lang="pl-PL" baseline="0" dirty="0" smtClean="0"/>
              <a:t> </a:t>
            </a:r>
            <a:r>
              <a:rPr lang="pl-PL" baseline="0" dirty="0" err="1" smtClean="0"/>
              <a:t>requiring</a:t>
            </a:r>
            <a:r>
              <a:rPr lang="pl-PL" baseline="0" dirty="0" smtClean="0"/>
              <a:t> </a:t>
            </a:r>
            <a:r>
              <a:rPr lang="pl-PL" baseline="0" dirty="0" err="1" smtClean="0"/>
              <a:t>environmmetal</a:t>
            </a:r>
            <a:r>
              <a:rPr lang="pl-PL" baseline="0" dirty="0" smtClean="0"/>
              <a:t> </a:t>
            </a:r>
            <a:r>
              <a:rPr lang="pl-PL" baseline="0" dirty="0" err="1" smtClean="0"/>
              <a:t>assesment</a:t>
            </a:r>
            <a:endParaRPr lang="pl-PL" dirty="0" smtClean="0"/>
          </a:p>
          <a:p>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dirty="0" err="1" smtClean="0"/>
              <a:t>According</a:t>
            </a:r>
            <a:r>
              <a:rPr lang="pl-PL" dirty="0" smtClean="0"/>
              <a:t> to the </a:t>
            </a:r>
            <a:r>
              <a:rPr lang="pl-PL" dirty="0" err="1" smtClean="0"/>
              <a:t>Guidelines</a:t>
            </a:r>
            <a:r>
              <a:rPr lang="pl-PL" dirty="0" smtClean="0"/>
              <a:t> </a:t>
            </a:r>
            <a:r>
              <a:rPr lang="pl-PL" sz="1200" b="0" kern="1200" dirty="0" smtClean="0">
                <a:solidFill>
                  <a:schemeClr val="tx1"/>
                </a:solidFill>
                <a:effectLst/>
                <a:latin typeface="+mn-lt"/>
                <a:ea typeface="+mn-ea"/>
                <a:cs typeface="+mn-cs"/>
              </a:rPr>
              <a:t>FOR INCORPORATING BIODIVERSITY-RELATED ISSUES INTO ENVIRONMENTAL IMPACT ASSESSMENT LEGISLATION AND/OR PROCESS AND IN STRATEGIC ENVIRONMENTAL ASSESSMENT </a:t>
            </a:r>
          </a:p>
          <a:p>
            <a:endParaRPr lang="pl-PL" dirty="0" smtClean="0"/>
          </a:p>
          <a:p>
            <a:endParaRPr lang="pl-PL" dirty="0" smtClean="0"/>
          </a:p>
          <a:p>
            <a:endParaRPr lang="pl-PL" dirty="0" smtClean="0">
              <a:effectLst/>
            </a:endParaRPr>
          </a:p>
          <a:p>
            <a:pPr lvl="1"/>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is</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process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evaluating</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likely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of a </a:t>
            </a:r>
            <a:r>
              <a:rPr lang="pl-PL" sz="1200" kern="1200" dirty="0" err="1" smtClean="0">
                <a:solidFill>
                  <a:schemeClr val="tx1"/>
                </a:solidFill>
                <a:effectLst/>
                <a:latin typeface="+mn-lt"/>
                <a:ea typeface="+mn-ea"/>
                <a:cs typeface="+mn-cs"/>
              </a:rPr>
              <a:t>proposed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project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development, </a:t>
            </a:r>
            <a:r>
              <a:rPr lang="pl-PL" sz="1200" kern="1200" dirty="0" err="1" smtClean="0">
                <a:solidFill>
                  <a:schemeClr val="tx1"/>
                </a:solidFill>
                <a:effectLst/>
                <a:latin typeface="+mn-lt"/>
                <a:ea typeface="+mn-ea"/>
                <a:cs typeface="+mn-cs"/>
              </a:rPr>
              <a:t>taking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into</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account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inter-related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socio-economic</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cultural</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human-health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both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beneficial</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adverse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Although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legislation</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practice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vary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around</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world</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fundamental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components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an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would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necessarily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involve</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following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stages</a:t>
            </a:r>
            <a:r>
              <a:rPr lang="pl-PL" sz="1200" kern="1200" dirty="0" smtClean="0">
                <a:solidFill>
                  <a:schemeClr val="tx1"/>
                </a:solidFill>
                <a:effectLst/>
                <a:latin typeface="+mn-lt"/>
                <a:ea typeface="+mn-ea"/>
                <a:cs typeface="+mn-cs"/>
              </a:rPr>
              <a:t>: </a:t>
            </a:r>
            <a:endParaRPr lang="pl-PL" sz="1100" kern="1200" dirty="0" smtClean="0">
              <a:solidFill>
                <a:schemeClr val="tx1"/>
              </a:solidFill>
              <a:effectLst/>
              <a:latin typeface="+mn-lt"/>
              <a:ea typeface="+mn-ea"/>
              <a:cs typeface="+mn-cs"/>
            </a:endParaRPr>
          </a:p>
          <a:p>
            <a:pPr lvl="2"/>
            <a:r>
              <a:rPr lang="pl-PL" sz="1200" kern="1200" dirty="0" smtClean="0">
                <a:solidFill>
                  <a:schemeClr val="tx1"/>
                </a:solidFill>
                <a:effectLst/>
                <a:latin typeface="+mn-lt"/>
                <a:ea typeface="+mn-ea"/>
                <a:cs typeface="+mn-cs"/>
              </a:rPr>
              <a:t>Screening to </a:t>
            </a:r>
            <a:r>
              <a:rPr lang="pl-PL" sz="1200" kern="1200" dirty="0" err="1" smtClean="0">
                <a:solidFill>
                  <a:schemeClr val="tx1"/>
                </a:solidFill>
                <a:effectLst/>
                <a:latin typeface="+mn-lt"/>
                <a:ea typeface="+mn-ea"/>
                <a:cs typeface="+mn-cs"/>
              </a:rPr>
              <a:t>determine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which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projects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developments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require</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full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partial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study</a:t>
            </a:r>
            <a:r>
              <a:rPr lang="pl-PL" sz="1200" kern="1200" dirty="0" smtClean="0">
                <a:solidFill>
                  <a:schemeClr val="tx1"/>
                </a:solidFill>
                <a:effectLst/>
                <a:latin typeface="+mn-lt"/>
                <a:ea typeface="+mn-ea"/>
                <a:cs typeface="+mn-cs"/>
              </a:rPr>
              <a:t>; </a:t>
            </a:r>
            <a:endParaRPr lang="pl-PL" sz="1100" kern="1200" dirty="0" smtClean="0">
              <a:solidFill>
                <a:schemeClr val="tx1"/>
              </a:solidFill>
              <a:effectLst/>
              <a:latin typeface="+mn-lt"/>
              <a:ea typeface="+mn-ea"/>
              <a:cs typeface="+mn-cs"/>
            </a:endParaRPr>
          </a:p>
          <a:p>
            <a:pPr lvl="2"/>
            <a:r>
              <a:rPr lang="pl-PL" sz="1200" kern="1200" dirty="0" err="1" smtClean="0">
                <a:solidFill>
                  <a:schemeClr val="tx1"/>
                </a:solidFill>
                <a:effectLst/>
                <a:latin typeface="+mn-lt"/>
                <a:ea typeface="+mn-ea"/>
                <a:cs typeface="+mn-cs"/>
              </a:rPr>
              <a:t>Scoping</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identify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which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potential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relevant</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assess</a:t>
            </a:r>
            <a:r>
              <a:rPr lang="pl-PL" sz="1200" kern="1200" dirty="0" smtClean="0">
                <a:solidFill>
                  <a:schemeClr val="tx1"/>
                </a:solidFill>
                <a:effectLst/>
                <a:latin typeface="+mn-lt"/>
                <a:ea typeface="+mn-ea"/>
                <a:cs typeface="+mn-cs"/>
              </a:rPr>
              <a:t>, and to </a:t>
            </a:r>
            <a:r>
              <a:rPr lang="pl-PL" sz="1200" kern="1200" dirty="0" err="1" smtClean="0">
                <a:solidFill>
                  <a:schemeClr val="tx1"/>
                </a:solidFill>
                <a:effectLst/>
                <a:latin typeface="+mn-lt"/>
                <a:ea typeface="+mn-ea"/>
                <a:cs typeface="+mn-cs"/>
              </a:rPr>
              <a:t>derive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terms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reference</a:t>
            </a:r>
            <a:r>
              <a:rPr lang="pl-PL" sz="1200" kern="1200" dirty="0" smtClean="0">
                <a:solidFill>
                  <a:schemeClr val="tx1"/>
                </a:solidFill>
                <a:effectLst/>
                <a:latin typeface="+mn-lt"/>
                <a:ea typeface="+mn-ea"/>
                <a:cs typeface="+mn-cs"/>
              </a:rPr>
              <a:t> for the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endParaRPr lang="pl-PL" sz="1100" kern="1200" dirty="0" smtClean="0">
              <a:solidFill>
                <a:schemeClr val="tx1"/>
              </a:solidFill>
              <a:effectLst/>
              <a:latin typeface="+mn-lt"/>
              <a:ea typeface="+mn-ea"/>
              <a:cs typeface="+mn-cs"/>
            </a:endParaRPr>
          </a:p>
          <a:p>
            <a:pPr lvl="2"/>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predict</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identify</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likely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of a </a:t>
            </a:r>
            <a:r>
              <a:rPr lang="pl-PL" sz="1200" kern="1200" dirty="0" err="1" smtClean="0">
                <a:solidFill>
                  <a:schemeClr val="tx1"/>
                </a:solidFill>
                <a:effectLst/>
                <a:latin typeface="+mn-lt"/>
                <a:ea typeface="+mn-ea"/>
                <a:cs typeface="+mn-cs"/>
              </a:rPr>
              <a:t>proposed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project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development </a:t>
            </a:r>
            <a:r>
              <a:rPr lang="pl-PL" sz="1200" kern="1200" dirty="0" err="1" smtClean="0">
                <a:solidFill>
                  <a:schemeClr val="tx1"/>
                </a:solidFill>
                <a:effectLst/>
                <a:latin typeface="+mn-lt"/>
                <a:ea typeface="+mn-ea"/>
                <a:cs typeface="+mn-cs"/>
              </a:rPr>
              <a:t>taking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into</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account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inter-related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consequences</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project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proposal</a:t>
            </a:r>
            <a:r>
              <a:rPr lang="pl-PL" sz="1200" kern="1200" dirty="0" smtClean="0">
                <a:solidFill>
                  <a:schemeClr val="tx1"/>
                </a:solidFill>
                <a:effectLst/>
                <a:latin typeface="+mn-lt"/>
                <a:ea typeface="+mn-ea"/>
                <a:cs typeface="+mn-cs"/>
              </a:rPr>
              <a:t>, and the </a:t>
            </a:r>
            <a:r>
              <a:rPr lang="pl-PL" sz="1200" kern="1200" dirty="0" err="1" smtClean="0">
                <a:solidFill>
                  <a:schemeClr val="tx1"/>
                </a:solidFill>
                <a:effectLst/>
                <a:latin typeface="+mn-lt"/>
                <a:ea typeface="+mn-ea"/>
                <a:cs typeface="+mn-cs"/>
              </a:rPr>
              <a:t>socio-economic</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a:t>
            </a:r>
            <a:endParaRPr lang="pl-PL" sz="1100" kern="1200" dirty="0" smtClean="0">
              <a:solidFill>
                <a:schemeClr val="tx1"/>
              </a:solidFill>
              <a:effectLst/>
              <a:latin typeface="+mn-lt"/>
              <a:ea typeface="+mn-ea"/>
              <a:cs typeface="+mn-cs"/>
            </a:endParaRPr>
          </a:p>
          <a:p>
            <a:pPr lvl="2"/>
            <a:r>
              <a:rPr lang="pl-PL" sz="1200" kern="1200" dirty="0" err="1" smtClean="0">
                <a:solidFill>
                  <a:schemeClr val="tx1"/>
                </a:solidFill>
                <a:effectLst/>
                <a:latin typeface="+mn-lt"/>
                <a:ea typeface="+mn-ea"/>
                <a:cs typeface="+mn-cs"/>
              </a:rPr>
              <a:t>Identifying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mitigation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measures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including</a:t>
            </a:r>
            <a:r>
              <a:rPr lang="pl-PL" sz="1200" kern="1200" dirty="0" smtClean="0">
                <a:solidFill>
                  <a:schemeClr val="tx1"/>
                </a:solidFill>
                <a:effectLst/>
                <a:latin typeface="+mn-lt"/>
                <a:ea typeface="+mn-ea"/>
                <a:cs typeface="+mn-cs"/>
              </a:rPr>
              <a:t> not </a:t>
            </a:r>
            <a:r>
              <a:rPr lang="pl-PL" sz="1200" kern="1200" dirty="0" err="1" smtClean="0">
                <a:solidFill>
                  <a:schemeClr val="tx1"/>
                </a:solidFill>
                <a:effectLst/>
                <a:latin typeface="+mn-lt"/>
                <a:ea typeface="+mn-ea"/>
                <a:cs typeface="+mn-cs"/>
              </a:rPr>
              <a:t>proceeding</a:t>
            </a:r>
            <a:r>
              <a:rPr lang="pl-PL" sz="1200" kern="1200" dirty="0" smtClean="0">
                <a:solidFill>
                  <a:schemeClr val="tx1"/>
                </a:solidFill>
                <a:effectLst/>
                <a:latin typeface="+mn-lt"/>
                <a:ea typeface="+mn-ea"/>
                <a:cs typeface="+mn-cs"/>
              </a:rPr>
              <a:t> with the development, </a:t>
            </a:r>
            <a:r>
              <a:rPr lang="pl-PL" sz="1200" kern="1200" dirty="0" err="1" smtClean="0">
                <a:solidFill>
                  <a:schemeClr val="tx1"/>
                </a:solidFill>
                <a:effectLst/>
                <a:latin typeface="+mn-lt"/>
                <a:ea typeface="+mn-ea"/>
                <a:cs typeface="+mn-cs"/>
              </a:rPr>
              <a:t>finding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alternative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designs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sites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which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avoid</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incorporating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safeguards</a:t>
            </a:r>
            <a:r>
              <a:rPr lang="pl-PL" sz="1200" kern="1200" dirty="0" smtClean="0">
                <a:solidFill>
                  <a:schemeClr val="tx1"/>
                </a:solidFill>
                <a:effectLst/>
                <a:latin typeface="+mn-lt"/>
                <a:ea typeface="+mn-ea"/>
                <a:cs typeface="+mn-cs"/>
              </a:rPr>
              <a:t> in the design of the </a:t>
            </a:r>
            <a:r>
              <a:rPr lang="pl-PL" sz="1200" kern="1200" dirty="0" err="1" smtClean="0">
                <a:solidFill>
                  <a:schemeClr val="tx1"/>
                </a:solidFill>
                <a:effectLst/>
                <a:latin typeface="+mn-lt"/>
                <a:ea typeface="+mn-ea"/>
                <a:cs typeface="+mn-cs"/>
              </a:rPr>
              <a:t>project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providing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compensation</a:t>
            </a:r>
            <a:r>
              <a:rPr lang="pl-PL" sz="1200" kern="1200" dirty="0" smtClean="0">
                <a:solidFill>
                  <a:schemeClr val="tx1"/>
                </a:solidFill>
                <a:effectLst/>
                <a:latin typeface="+mn-lt"/>
                <a:ea typeface="+mn-ea"/>
                <a:cs typeface="+mn-cs"/>
              </a:rPr>
              <a:t> for </a:t>
            </a:r>
            <a:r>
              <a:rPr lang="pl-PL" sz="1200" kern="1200" dirty="0" err="1" smtClean="0">
                <a:solidFill>
                  <a:schemeClr val="tx1"/>
                </a:solidFill>
                <a:effectLst/>
                <a:latin typeface="+mn-lt"/>
                <a:ea typeface="+mn-ea"/>
                <a:cs typeface="+mn-cs"/>
              </a:rPr>
              <a:t>adverse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a:t>
            </a:r>
            <a:endParaRPr lang="pl-PL" sz="1100" kern="1200" dirty="0" smtClean="0">
              <a:solidFill>
                <a:schemeClr val="tx1"/>
              </a:solidFill>
              <a:effectLst/>
              <a:latin typeface="+mn-lt"/>
              <a:ea typeface="+mn-ea"/>
              <a:cs typeface="+mn-cs"/>
            </a:endParaRPr>
          </a:p>
          <a:p>
            <a:pPr lvl="2"/>
            <a:r>
              <a:rPr lang="pl-PL" sz="1200" kern="1200" dirty="0" err="1" smtClean="0">
                <a:solidFill>
                  <a:schemeClr val="tx1"/>
                </a:solidFill>
                <a:effectLst/>
                <a:latin typeface="+mn-lt"/>
                <a:ea typeface="+mn-ea"/>
                <a:cs typeface="+mn-cs"/>
              </a:rPr>
              <a:t>Deciding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whether</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approve</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project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not; and </a:t>
            </a:r>
            <a:endParaRPr lang="pl-PL" sz="1100" kern="1200" dirty="0" smtClean="0">
              <a:solidFill>
                <a:schemeClr val="tx1"/>
              </a:solidFill>
              <a:effectLst/>
              <a:latin typeface="+mn-lt"/>
              <a:ea typeface="+mn-ea"/>
              <a:cs typeface="+mn-cs"/>
            </a:endParaRPr>
          </a:p>
          <a:p>
            <a:pPr lvl="2"/>
            <a:r>
              <a:rPr lang="pl-PL" sz="1200" kern="1200" dirty="0" smtClean="0">
                <a:solidFill>
                  <a:schemeClr val="tx1"/>
                </a:solidFill>
                <a:effectLst/>
                <a:latin typeface="+mn-lt"/>
                <a:ea typeface="+mn-ea"/>
                <a:cs typeface="+mn-cs"/>
              </a:rPr>
              <a:t>Monitoring and </a:t>
            </a:r>
            <a:r>
              <a:rPr lang="pl-PL" sz="1200" kern="1200" dirty="0" err="1" smtClean="0">
                <a:solidFill>
                  <a:schemeClr val="tx1"/>
                </a:solidFill>
                <a:effectLst/>
                <a:latin typeface="+mn-lt"/>
                <a:ea typeface="+mn-ea"/>
                <a:cs typeface="+mn-cs"/>
              </a:rPr>
              <a:t>evaluating</a:t>
            </a:r>
            <a:r>
              <a:rPr lang="pl-PL" sz="1200" kern="1200" dirty="0" smtClean="0">
                <a:solidFill>
                  <a:schemeClr val="tx1"/>
                </a:solidFill>
                <a:effectLst/>
                <a:latin typeface="+mn-lt"/>
                <a:ea typeface="+mn-ea"/>
                <a:cs typeface="+mn-cs"/>
              </a:rPr>
              <a:t> the development </a:t>
            </a:r>
            <a:r>
              <a:rPr lang="pl-PL" sz="1200" kern="1200" dirty="0" err="1" smtClean="0">
                <a:solidFill>
                  <a:schemeClr val="tx1"/>
                </a:solidFill>
                <a:effectLst/>
                <a:latin typeface="+mn-lt"/>
                <a:ea typeface="+mn-ea"/>
                <a:cs typeface="+mn-cs"/>
              </a:rPr>
              <a:t>activities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predicted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proposed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mitigation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measures</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ensure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that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unpredicted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failed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mitigation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measures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identified</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addressed</a:t>
            </a:r>
            <a:r>
              <a:rPr lang="pl-PL" sz="1200" kern="1200" dirty="0" smtClean="0">
                <a:solidFill>
                  <a:schemeClr val="tx1"/>
                </a:solidFill>
                <a:effectLst/>
                <a:latin typeface="+mn-lt"/>
                <a:ea typeface="+mn-ea"/>
                <a:cs typeface="+mn-cs"/>
              </a:rPr>
              <a:t> in a </a:t>
            </a:r>
            <a:r>
              <a:rPr lang="pl-PL" sz="1200" kern="1200" dirty="0" err="1" smtClean="0">
                <a:solidFill>
                  <a:schemeClr val="tx1"/>
                </a:solidFill>
                <a:effectLst/>
                <a:latin typeface="+mn-lt"/>
                <a:ea typeface="+mn-ea"/>
                <a:cs typeface="+mn-cs"/>
              </a:rPr>
              <a:t>timely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fashion</a:t>
            </a:r>
            <a:r>
              <a:rPr lang="pl-PL" sz="1200" kern="1200" dirty="0" smtClean="0">
                <a:solidFill>
                  <a:schemeClr val="tx1"/>
                </a:solidFill>
                <a:effectLst/>
                <a:latin typeface="+mn-lt"/>
                <a:ea typeface="+mn-ea"/>
                <a:cs typeface="+mn-cs"/>
              </a:rPr>
              <a:t>; </a:t>
            </a:r>
          </a:p>
          <a:p>
            <a:pPr lvl="2"/>
            <a:endParaRPr lang="pl-PL" sz="1200" kern="1200" dirty="0" smtClean="0">
              <a:solidFill>
                <a:schemeClr val="tx1"/>
              </a:solidFill>
              <a:effectLst/>
              <a:latin typeface="+mn-lt"/>
              <a:ea typeface="+mn-ea"/>
              <a:cs typeface="+mn-cs"/>
            </a:endParaRPr>
          </a:p>
          <a:p>
            <a:pPr lvl="2"/>
            <a:r>
              <a:rPr lang="pl-PL" sz="1200" kern="1200" dirty="0" smtClean="0">
                <a:solidFill>
                  <a:schemeClr val="tx1"/>
                </a:solidFill>
                <a:effectLst/>
                <a:latin typeface="+mn-lt"/>
                <a:ea typeface="+mn-ea"/>
                <a:cs typeface="+mn-cs"/>
              </a:rPr>
              <a:t>Strategic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is</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formalized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systematic</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comprehensive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process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identifying</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evaluating</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consequences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proposed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policies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plans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programmes</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ensure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that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they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fully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included</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appropriately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addressed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at</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earliest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possible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stage</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decision-making</a:t>
            </a:r>
            <a:r>
              <a:rPr lang="pl-PL" sz="1200" kern="1200" dirty="0" smtClean="0">
                <a:solidFill>
                  <a:schemeClr val="tx1"/>
                </a:solidFill>
                <a:effectLst/>
                <a:latin typeface="+mn-lt"/>
                <a:ea typeface="+mn-ea"/>
                <a:cs typeface="+mn-cs"/>
              </a:rPr>
              <a:t> on a par with </a:t>
            </a:r>
            <a:r>
              <a:rPr lang="pl-PL" sz="1200" kern="1200" dirty="0" err="1" smtClean="0">
                <a:solidFill>
                  <a:schemeClr val="tx1"/>
                </a:solidFill>
                <a:effectLst/>
                <a:latin typeface="+mn-lt"/>
                <a:ea typeface="+mn-ea"/>
                <a:cs typeface="+mn-cs"/>
              </a:rPr>
              <a:t>economic</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social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considerations</a:t>
            </a:r>
            <a:r>
              <a:rPr lang="pl-PL" sz="1200" kern="1200" baseline="30000" dirty="0" smtClean="0">
                <a:solidFill>
                  <a:schemeClr val="tx1"/>
                </a:solidFill>
                <a:effectLst/>
                <a:latin typeface="+mn-lt"/>
                <a:ea typeface="+mn-ea"/>
                <a:cs typeface="+mn-cs"/>
              </a:rPr>
              <a:t>(3)</a:t>
            </a:r>
            <a:r>
              <a:rPr lang="pl-PL" sz="1200" kern="1200" dirty="0" smtClean="0">
                <a:solidFill>
                  <a:schemeClr val="tx1"/>
                </a:solidFill>
                <a:effectLst/>
                <a:latin typeface="+mn-lt"/>
                <a:ea typeface="+mn-ea"/>
                <a:cs typeface="+mn-cs"/>
              </a:rPr>
              <a:t>. Strategic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by </a:t>
            </a:r>
            <a:r>
              <a:rPr lang="pl-PL" sz="1200" kern="1200" dirty="0" err="1" smtClean="0">
                <a:solidFill>
                  <a:schemeClr val="tx1"/>
                </a:solidFill>
                <a:effectLst/>
                <a:latin typeface="+mn-lt"/>
                <a:ea typeface="+mn-ea"/>
                <a:cs typeface="+mn-cs"/>
              </a:rPr>
              <a:t>its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nature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covers</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wider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range</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activities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wider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area</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often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over</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longer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time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span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than</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projects</a:t>
            </a:r>
            <a:r>
              <a:rPr lang="pl-PL" sz="1200" kern="1200" dirty="0" smtClean="0">
                <a:solidFill>
                  <a:schemeClr val="tx1"/>
                </a:solidFill>
                <a:effectLst/>
                <a:latin typeface="+mn-lt"/>
                <a:ea typeface="+mn-ea"/>
                <a:cs typeface="+mn-cs"/>
              </a:rPr>
              <a:t>. Strategic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might</a:t>
            </a:r>
            <a:r>
              <a:rPr lang="pl-PL" sz="1200" kern="1200" dirty="0" smtClean="0">
                <a:solidFill>
                  <a:schemeClr val="tx1"/>
                </a:solidFill>
                <a:effectLst/>
                <a:latin typeface="+mn-lt"/>
                <a:ea typeface="+mn-ea"/>
                <a:cs typeface="+mn-cs"/>
              </a:rPr>
              <a:t> be applied to </a:t>
            </a:r>
            <a:r>
              <a:rPr lang="pl-PL" sz="1200" kern="1200" dirty="0" err="1" smtClean="0">
                <a:solidFill>
                  <a:schemeClr val="tx1"/>
                </a:solidFill>
                <a:effectLst/>
                <a:latin typeface="+mn-lt"/>
                <a:ea typeface="+mn-ea"/>
                <a:cs typeface="+mn-cs"/>
              </a:rPr>
              <a:t>an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entire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sector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such</a:t>
            </a:r>
            <a:r>
              <a:rPr lang="pl-PL" sz="1200" kern="1200" dirty="0" smtClean="0">
                <a:solidFill>
                  <a:schemeClr val="tx1"/>
                </a:solidFill>
                <a:effectLst/>
                <a:latin typeface="+mn-lt"/>
                <a:ea typeface="+mn-ea"/>
                <a:cs typeface="+mn-cs"/>
              </a:rPr>
              <a:t> as a </a:t>
            </a:r>
            <a:r>
              <a:rPr lang="pl-PL" sz="1200" kern="1200" dirty="0" err="1" smtClean="0">
                <a:solidFill>
                  <a:schemeClr val="tx1"/>
                </a:solidFill>
                <a:effectLst/>
                <a:latin typeface="+mn-lt"/>
                <a:ea typeface="+mn-ea"/>
                <a:cs typeface="+mn-cs"/>
              </a:rPr>
              <a:t>national</a:t>
            </a:r>
            <a:r>
              <a:rPr lang="pl-PL" sz="1200" kern="1200" dirty="0" smtClean="0">
                <a:solidFill>
                  <a:schemeClr val="tx1"/>
                </a:solidFill>
                <a:effectLst/>
                <a:latin typeface="+mn-lt"/>
                <a:ea typeface="+mn-ea"/>
                <a:cs typeface="+mn-cs"/>
              </a:rPr>
              <a:t> policy on </a:t>
            </a:r>
            <a:r>
              <a:rPr lang="pl-PL" sz="1200" kern="1200" dirty="0" err="1" smtClean="0">
                <a:solidFill>
                  <a:schemeClr val="tx1"/>
                </a:solidFill>
                <a:effectLst/>
                <a:latin typeface="+mn-lt"/>
                <a:ea typeface="+mn-ea"/>
                <a:cs typeface="+mn-cs"/>
              </a:rPr>
              <a:t>energy</a:t>
            </a:r>
            <a:r>
              <a:rPr lang="pl-PL" sz="1200" kern="1200" dirty="0" smtClean="0">
                <a:solidFill>
                  <a:schemeClr val="tx1"/>
                </a:solidFill>
                <a:effectLst/>
                <a:latin typeface="+mn-lt"/>
                <a:ea typeface="+mn-ea"/>
                <a:cs typeface="+mn-cs"/>
              </a:rPr>
              <a:t> for </a:t>
            </a:r>
            <a:r>
              <a:rPr lang="pl-PL" sz="1200" kern="1200" dirty="0" err="1" smtClean="0">
                <a:solidFill>
                  <a:schemeClr val="tx1"/>
                </a:solidFill>
                <a:effectLst/>
                <a:latin typeface="+mn-lt"/>
                <a:ea typeface="+mn-ea"/>
                <a:cs typeface="+mn-cs"/>
              </a:rPr>
              <a:t>example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to a </a:t>
            </a:r>
            <a:r>
              <a:rPr lang="pl-PL" sz="1200" kern="1200" dirty="0" err="1" smtClean="0">
                <a:solidFill>
                  <a:schemeClr val="tx1"/>
                </a:solidFill>
                <a:effectLst/>
                <a:latin typeface="+mn-lt"/>
                <a:ea typeface="+mn-ea"/>
                <a:cs typeface="+mn-cs"/>
              </a:rPr>
              <a:t>geographical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area</a:t>
            </a:r>
            <a:r>
              <a:rPr lang="pl-PL" sz="1200" kern="1200" dirty="0" smtClean="0">
                <a:solidFill>
                  <a:schemeClr val="tx1"/>
                </a:solidFill>
                <a:effectLst/>
                <a:latin typeface="+mn-lt"/>
                <a:ea typeface="+mn-ea"/>
                <a:cs typeface="+mn-cs"/>
              </a:rPr>
              <a:t>, (for </a:t>
            </a:r>
            <a:r>
              <a:rPr lang="pl-PL" sz="1200" kern="1200" dirty="0" err="1" smtClean="0">
                <a:solidFill>
                  <a:schemeClr val="tx1"/>
                </a:solidFill>
                <a:effectLst/>
                <a:latin typeface="+mn-lt"/>
                <a:ea typeface="+mn-ea"/>
                <a:cs typeface="+mn-cs"/>
              </a:rPr>
              <a:t>example</a:t>
            </a:r>
            <a:r>
              <a:rPr lang="pl-PL" sz="1200" kern="1200" dirty="0" smtClean="0">
                <a:solidFill>
                  <a:schemeClr val="tx1"/>
                </a:solidFill>
                <a:effectLst/>
                <a:latin typeface="+mn-lt"/>
                <a:ea typeface="+mn-ea"/>
                <a:cs typeface="+mn-cs"/>
              </a:rPr>
              <a:t>, in the </a:t>
            </a:r>
            <a:r>
              <a:rPr lang="pl-PL" sz="1200" kern="1200" dirty="0" err="1" smtClean="0">
                <a:solidFill>
                  <a:schemeClr val="tx1"/>
                </a:solidFill>
                <a:effectLst/>
                <a:latin typeface="+mn-lt"/>
                <a:ea typeface="+mn-ea"/>
                <a:cs typeface="+mn-cs"/>
              </a:rPr>
              <a:t>context</a:t>
            </a:r>
            <a:r>
              <a:rPr lang="pl-PL" sz="1200" kern="1200" dirty="0" smtClean="0">
                <a:solidFill>
                  <a:schemeClr val="tx1"/>
                </a:solidFill>
                <a:effectLst/>
                <a:latin typeface="+mn-lt"/>
                <a:ea typeface="+mn-ea"/>
                <a:cs typeface="+mn-cs"/>
              </a:rPr>
              <a:t> of a </a:t>
            </a:r>
            <a:r>
              <a:rPr lang="pl-PL" sz="1200" kern="1200" dirty="0" err="1" smtClean="0">
                <a:solidFill>
                  <a:schemeClr val="tx1"/>
                </a:solidFill>
                <a:effectLst/>
                <a:latin typeface="+mn-lt"/>
                <a:ea typeface="+mn-ea"/>
                <a:cs typeface="+mn-cs"/>
              </a:rPr>
              <a:t>regional</a:t>
            </a:r>
            <a:r>
              <a:rPr lang="pl-PL" sz="1200" kern="1200" dirty="0" smtClean="0">
                <a:solidFill>
                  <a:schemeClr val="tx1"/>
                </a:solidFill>
                <a:effectLst/>
                <a:latin typeface="+mn-lt"/>
                <a:ea typeface="+mn-ea"/>
                <a:cs typeface="+mn-cs"/>
              </a:rPr>
              <a:t> development </a:t>
            </a:r>
            <a:r>
              <a:rPr lang="pl-PL" sz="1200" kern="1200" dirty="0" err="1" smtClean="0">
                <a:solidFill>
                  <a:schemeClr val="tx1"/>
                </a:solidFill>
                <a:effectLst/>
                <a:latin typeface="+mn-lt"/>
                <a:ea typeface="+mn-ea"/>
                <a:cs typeface="+mn-cs"/>
              </a:rPr>
              <a:t>scheme</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basic</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steps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strategic</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similar</a:t>
            </a:r>
            <a:r>
              <a:rPr lang="pl-PL" sz="1200" kern="1200" dirty="0" smtClean="0">
                <a:solidFill>
                  <a:schemeClr val="tx1"/>
                </a:solidFill>
                <a:effectLst/>
                <a:latin typeface="+mn-lt"/>
                <a:ea typeface="+mn-ea"/>
                <a:cs typeface="+mn-cs"/>
              </a:rPr>
              <a:t> to the </a:t>
            </a:r>
            <a:r>
              <a:rPr lang="pl-PL" sz="1200" kern="1200" dirty="0" err="1" smtClean="0">
                <a:solidFill>
                  <a:schemeClr val="tx1"/>
                </a:solidFill>
                <a:effectLst/>
                <a:latin typeface="+mn-lt"/>
                <a:ea typeface="+mn-ea"/>
                <a:cs typeface="+mn-cs"/>
              </a:rPr>
              <a:t>steps</a:t>
            </a:r>
            <a:r>
              <a:rPr lang="pl-PL" sz="1200" kern="1200" dirty="0" smtClean="0">
                <a:solidFill>
                  <a:schemeClr val="tx1"/>
                </a:solidFill>
                <a:effectLst/>
                <a:latin typeface="+mn-lt"/>
                <a:ea typeface="+mn-ea"/>
                <a:cs typeface="+mn-cs"/>
              </a:rPr>
              <a:t> in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procedures</a:t>
            </a:r>
            <a:r>
              <a:rPr lang="pl-PL" sz="1200" kern="1200" baseline="30000" dirty="0" smtClean="0">
                <a:solidFill>
                  <a:schemeClr val="tx1"/>
                </a:solidFill>
                <a:effectLst/>
                <a:latin typeface="+mn-lt"/>
                <a:ea typeface="+mn-ea"/>
                <a:cs typeface="+mn-cs"/>
              </a:rPr>
              <a:t>(4)</a:t>
            </a:r>
            <a:r>
              <a:rPr lang="pl-PL" sz="1200" kern="1200" dirty="0" smtClean="0">
                <a:solidFill>
                  <a:schemeClr val="tx1"/>
                </a:solidFill>
                <a:effectLst/>
                <a:latin typeface="+mn-lt"/>
                <a:ea typeface="+mn-ea"/>
                <a:cs typeface="+mn-cs"/>
              </a:rPr>
              <a:t>, but the </a:t>
            </a:r>
            <a:r>
              <a:rPr lang="pl-PL" sz="1200" kern="1200" dirty="0" err="1" smtClean="0">
                <a:solidFill>
                  <a:schemeClr val="tx1"/>
                </a:solidFill>
                <a:effectLst/>
                <a:latin typeface="+mn-lt"/>
                <a:ea typeface="+mn-ea"/>
                <a:cs typeface="+mn-cs"/>
              </a:rPr>
              <a:t>scope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differs</a:t>
            </a:r>
            <a:r>
              <a:rPr lang="pl-PL" sz="1200" kern="1200" dirty="0" smtClean="0">
                <a:solidFill>
                  <a:schemeClr val="tx1"/>
                </a:solidFill>
                <a:effectLst/>
                <a:latin typeface="+mn-lt"/>
                <a:ea typeface="+mn-ea"/>
                <a:cs typeface="+mn-cs"/>
              </a:rPr>
              <a:t>. Strategic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does</a:t>
            </a:r>
            <a:r>
              <a:rPr lang="pl-PL" sz="1200" kern="1200" dirty="0" smtClean="0">
                <a:solidFill>
                  <a:schemeClr val="tx1"/>
                </a:solidFill>
                <a:effectLst/>
                <a:latin typeface="+mn-lt"/>
                <a:ea typeface="+mn-ea"/>
                <a:cs typeface="+mn-cs"/>
              </a:rPr>
              <a:t> not </a:t>
            </a:r>
            <a:r>
              <a:rPr lang="pl-PL" sz="1200" kern="1200" dirty="0" err="1" smtClean="0">
                <a:solidFill>
                  <a:schemeClr val="tx1"/>
                </a:solidFill>
                <a:effectLst/>
                <a:latin typeface="+mn-lt"/>
                <a:ea typeface="+mn-ea"/>
                <a:cs typeface="+mn-cs"/>
              </a:rPr>
              <a:t>replace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reduce</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need</a:t>
            </a:r>
            <a:r>
              <a:rPr lang="pl-PL" sz="1200" kern="1200" dirty="0" smtClean="0">
                <a:solidFill>
                  <a:schemeClr val="tx1"/>
                </a:solidFill>
                <a:effectLst/>
                <a:latin typeface="+mn-lt"/>
                <a:ea typeface="+mn-ea"/>
                <a:cs typeface="+mn-cs"/>
              </a:rPr>
              <a:t> for </a:t>
            </a:r>
            <a:r>
              <a:rPr lang="pl-PL" sz="1200" kern="1200" dirty="0" err="1" smtClean="0">
                <a:solidFill>
                  <a:schemeClr val="tx1"/>
                </a:solidFill>
                <a:effectLst/>
                <a:latin typeface="+mn-lt"/>
                <a:ea typeface="+mn-ea"/>
                <a:cs typeface="+mn-cs"/>
              </a:rPr>
              <a:t>project-level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but </a:t>
            </a:r>
            <a:r>
              <a:rPr lang="pl-PL" sz="1200" kern="1200" dirty="0" err="1" smtClean="0">
                <a:solidFill>
                  <a:schemeClr val="tx1"/>
                </a:solidFill>
                <a:effectLst/>
                <a:latin typeface="+mn-lt"/>
                <a:ea typeface="+mn-ea"/>
                <a:cs typeface="+mn-cs"/>
              </a:rPr>
              <a:t>it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can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help</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streamline</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incorporation</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concerns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including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biodiversity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into</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decision-making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process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often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making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project-level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environmental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impact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assessment</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more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effective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process</a:t>
            </a:r>
            <a:r>
              <a:rPr lang="pl-PL" sz="1200" kern="1200" dirty="0" smtClean="0">
                <a:solidFill>
                  <a:schemeClr val="tx1"/>
                </a:solidFill>
                <a:effectLst/>
                <a:latin typeface="+mn-lt"/>
                <a:ea typeface="+mn-ea"/>
                <a:cs typeface="+mn-cs"/>
              </a:rPr>
              <a:t>. </a:t>
            </a:r>
            <a:endParaRPr lang="pl-PL" sz="1100" kern="1200" dirty="0" smtClean="0">
              <a:solidFill>
                <a:schemeClr val="tx1"/>
              </a:solidFill>
              <a:effectLst/>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6</a:t>
            </a:fld>
            <a:endParaRPr lang="pl-PL"/>
          </a:p>
        </p:txBody>
      </p:sp>
    </p:spTree>
    <p:extLst>
      <p:ext uri="{BB962C8B-B14F-4D97-AF65-F5344CB8AC3E}">
        <p14:creationId xmlns:p14="http://schemas.microsoft.com/office/powerpoint/2010/main" val="3131168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fontAlgn="auto">
              <a:spcAft>
                <a:spcPts val="0"/>
              </a:spcAft>
              <a:buFont typeface="Arial" pitchFamily="34" charset="0"/>
              <a:buNone/>
              <a:defRPr/>
            </a:pPr>
            <a:r>
              <a:rPr lang="pl-PL" sz="1600" b="1" dirty="0" smtClean="0">
                <a:latin typeface="Times New Roman" pitchFamily="18" charset="0"/>
                <a:cs typeface="Times New Roman" pitchFamily="18" charset="0"/>
              </a:rPr>
              <a:t>Development of </a:t>
            </a:r>
            <a:r>
              <a:rPr lang="pl-PL" sz="1600" b="1" dirty="0" err="1" smtClean="0">
                <a:latin typeface="Times New Roman" pitchFamily="18" charset="0"/>
                <a:cs typeface="Times New Roman" pitchFamily="18" charset="0"/>
              </a:rPr>
              <a:t>general</a:t>
            </a:r>
            <a:r>
              <a:rPr lang="pl-PL" sz="1600" b="1" dirty="0" smtClean="0">
                <a:latin typeface="Times New Roman" pitchFamily="18" charset="0"/>
                <a:cs typeface="Times New Roman" pitchFamily="18" charset="0"/>
              </a:rPr>
              <a:t> </a:t>
            </a:r>
            <a:r>
              <a:rPr lang="pl-PL" sz="1600" b="1" dirty="0" err="1" smtClean="0">
                <a:latin typeface="Times New Roman" pitchFamily="18" charset="0"/>
                <a:cs typeface="Times New Roman" pitchFamily="18" charset="0"/>
              </a:rPr>
              <a:t>principles</a:t>
            </a:r>
            <a:r>
              <a:rPr lang="pl-PL" sz="1600" b="1" dirty="0" smtClean="0">
                <a:latin typeface="Times New Roman" pitchFamily="18" charset="0"/>
                <a:cs typeface="Times New Roman" pitchFamily="18" charset="0"/>
              </a:rPr>
              <a:t> of </a:t>
            </a:r>
            <a:r>
              <a:rPr lang="pl-PL" sz="1600" b="1" dirty="0" err="1" smtClean="0">
                <a:latin typeface="Times New Roman" pitchFamily="18" charset="0"/>
                <a:cs typeface="Times New Roman" pitchFamily="18" charset="0"/>
              </a:rPr>
              <a:t>international</a:t>
            </a:r>
            <a:r>
              <a:rPr lang="pl-PL" sz="1600" b="1" dirty="0" smtClean="0">
                <a:latin typeface="Times New Roman" pitchFamily="18" charset="0"/>
                <a:cs typeface="Times New Roman" pitchFamily="18" charset="0"/>
              </a:rPr>
              <a:t> law</a:t>
            </a:r>
          </a:p>
          <a:p>
            <a:pPr fontAlgn="auto">
              <a:spcAft>
                <a:spcPts val="0"/>
              </a:spcAft>
              <a:buFont typeface="Arial" pitchFamily="34" charset="0"/>
              <a:buNone/>
              <a:defRPr/>
            </a:pPr>
            <a:endParaRPr lang="pl-PL" sz="1600" b="1" dirty="0" smtClean="0">
              <a:latin typeface="Times New Roman" pitchFamily="18" charset="0"/>
              <a:cs typeface="Times New Roman" pitchFamily="18" charset="0"/>
            </a:endParaRPr>
          </a:p>
          <a:p>
            <a:pPr lvl="1" fontAlgn="auto">
              <a:spcAft>
                <a:spcPts val="0"/>
              </a:spcAft>
              <a:buFont typeface="Arial" pitchFamily="34" charset="0"/>
              <a:buChar char="–"/>
              <a:defRPr/>
            </a:pPr>
            <a:r>
              <a:rPr lang="pl-PL" sz="1600" dirty="0" err="1" smtClean="0">
                <a:latin typeface="Times New Roman" pitchFamily="18" charset="0"/>
                <a:cs typeface="Times New Roman" pitchFamily="18" charset="0"/>
              </a:rPr>
              <a:t>Trail</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Smelter</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case</a:t>
            </a:r>
            <a:r>
              <a:rPr lang="pl-PL" sz="1600" dirty="0" smtClean="0">
                <a:latin typeface="Times New Roman" pitchFamily="18" charset="0"/>
                <a:cs typeface="Times New Roman" pitchFamily="18" charset="0"/>
              </a:rPr>
              <a:t> - </a:t>
            </a:r>
            <a:r>
              <a:rPr lang="pl-PL" sz="1600" dirty="0" err="1" smtClean="0">
                <a:latin typeface="Times New Roman" pitchFamily="18" charset="0"/>
                <a:cs typeface="Times New Roman" pitchFamily="18" charset="0"/>
              </a:rPr>
              <a:t>arbitration</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tribunal</a:t>
            </a:r>
            <a:endParaRPr lang="pl-PL" sz="1600" dirty="0" smtClean="0">
              <a:latin typeface="Times New Roman" pitchFamily="18" charset="0"/>
              <a:cs typeface="Times New Roman" pitchFamily="18" charset="0"/>
            </a:endParaRPr>
          </a:p>
          <a:p>
            <a:pPr lvl="1" fontAlgn="auto">
              <a:spcAft>
                <a:spcPts val="0"/>
              </a:spcAft>
              <a:buFont typeface="Arial" pitchFamily="34" charset="0"/>
              <a:buChar char="–"/>
              <a:defRPr/>
            </a:pPr>
            <a:r>
              <a:rPr lang="pl-PL" sz="1600" dirty="0" err="1" smtClean="0">
                <a:latin typeface="Times New Roman" pitchFamily="18" charset="0"/>
                <a:cs typeface="Times New Roman" pitchFamily="18" charset="0"/>
              </a:rPr>
              <a:t>Nagymaros-Gabcikovo</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case</a:t>
            </a:r>
            <a:r>
              <a:rPr lang="pl-PL" sz="1600" dirty="0" smtClean="0">
                <a:latin typeface="Times New Roman" pitchFamily="18" charset="0"/>
                <a:cs typeface="Times New Roman" pitchFamily="18" charset="0"/>
              </a:rPr>
              <a:t> – ICJ</a:t>
            </a:r>
          </a:p>
          <a:p>
            <a:pPr lvl="1" fontAlgn="auto">
              <a:spcAft>
                <a:spcPts val="0"/>
              </a:spcAft>
              <a:buFont typeface="Arial" pitchFamily="34" charset="0"/>
              <a:buChar char="–"/>
              <a:defRPr/>
            </a:pPr>
            <a:r>
              <a:rPr lang="pl-PL" sz="1600" dirty="0" smtClean="0">
                <a:latin typeface="Times New Roman" pitchFamily="18" charset="0"/>
                <a:cs typeface="Times New Roman" pitchFamily="18" charset="0"/>
              </a:rPr>
              <a:t>Pulp Mill </a:t>
            </a:r>
            <a:r>
              <a:rPr lang="pl-PL" sz="1600" dirty="0" err="1" smtClean="0">
                <a:latin typeface="Times New Roman" pitchFamily="18" charset="0"/>
                <a:cs typeface="Times New Roman" pitchFamily="18" charset="0"/>
              </a:rPr>
              <a:t>case</a:t>
            </a:r>
            <a:r>
              <a:rPr lang="pl-PL" sz="1600" dirty="0" smtClean="0">
                <a:latin typeface="Times New Roman" pitchFamily="18" charset="0"/>
                <a:cs typeface="Times New Roman" pitchFamily="18" charset="0"/>
              </a:rPr>
              <a:t> - ICJ</a:t>
            </a:r>
          </a:p>
          <a:p>
            <a:endParaRPr lang="pl-PL" altLang="pl-PL" b="1" dirty="0" smtClean="0">
              <a:latin typeface="Courier New" pitchFamily="49" charset="0"/>
            </a:endParaRPr>
          </a:p>
          <a:p>
            <a:endParaRPr lang="pl-PL" altLang="pl-PL" b="1" dirty="0" smtClean="0">
              <a:latin typeface="Courier New" pitchFamily="49" charset="0"/>
            </a:endParaRPr>
          </a:p>
          <a:p>
            <a:r>
              <a:rPr lang="en-GB" altLang="pl-PL" b="1" dirty="0" smtClean="0">
                <a:latin typeface="Courier New" pitchFamily="49" charset="0"/>
              </a:rPr>
              <a:t>Rio Declaration</a:t>
            </a:r>
            <a:r>
              <a:rPr lang="pl-PL" altLang="pl-PL" b="1" dirty="0" smtClean="0">
                <a:latin typeface="Courier New" pitchFamily="49" charset="0"/>
              </a:rPr>
              <a:t> </a:t>
            </a:r>
            <a:r>
              <a:rPr lang="pl-PL" sz="1200" b="1" dirty="0" smtClean="0">
                <a:latin typeface="Times New Roman" pitchFamily="18" charset="0"/>
                <a:cs typeface="Times New Roman" pitchFamily="18" charset="0"/>
              </a:rPr>
              <a:t>on Environment and Development</a:t>
            </a:r>
            <a:endParaRPr lang="pl-PL" altLang="pl-PL" b="1" dirty="0" smtClean="0">
              <a:latin typeface="Times New Roman" panose="02020603050405020304" pitchFamily="18" charset="0"/>
              <a:cs typeface="Times New Roman" panose="02020603050405020304" pitchFamily="18" charset="0"/>
            </a:endParaRPr>
          </a:p>
          <a:p>
            <a:endParaRPr lang="pl-PL" altLang="pl-PL" b="1" dirty="0" smtClean="0">
              <a:latin typeface="Courier New" pitchFamily="49" charset="0"/>
            </a:endParaRPr>
          </a:p>
          <a:p>
            <a:endParaRPr lang="en-GB" altLang="pl-PL" b="1" dirty="0" smtClean="0">
              <a:latin typeface="Courier New" pitchFamily="49" charset="0"/>
            </a:endParaRPr>
          </a:p>
          <a:p>
            <a:endParaRPr lang="pl-PL" altLang="pl-PL" dirty="0" smtClean="0"/>
          </a:p>
          <a:p>
            <a:r>
              <a:rPr lang="pl-PL" altLang="pl-PL" dirty="0" err="1" smtClean="0"/>
              <a:t>Rrio</a:t>
            </a:r>
            <a:r>
              <a:rPr lang="pl-PL" altLang="pl-PL" dirty="0" smtClean="0"/>
              <a:t> </a:t>
            </a:r>
            <a:r>
              <a:rPr lang="pl-PL" altLang="pl-PL" dirty="0" err="1" smtClean="0"/>
              <a:t>Declaration</a:t>
            </a:r>
            <a:r>
              <a:rPr lang="pl-PL" altLang="pl-PL" dirty="0" smtClean="0"/>
              <a:t>  </a:t>
            </a:r>
            <a:r>
              <a:rPr lang="pl-PL" altLang="pl-PL" dirty="0" err="1" smtClean="0"/>
              <a:t>belongs</a:t>
            </a:r>
            <a:r>
              <a:rPr lang="pl-PL" altLang="pl-PL" dirty="0" smtClean="0"/>
              <a:t> to </a:t>
            </a:r>
            <a:r>
              <a:rPr lang="en-GB" altLang="pl-PL" dirty="0" smtClean="0">
                <a:latin typeface="Courier New" pitchFamily="49" charset="0"/>
                <a:cs typeface="Courier New" pitchFamily="49" charset="0"/>
              </a:rPr>
              <a:t> the instruments of so called "soft law" i.e. having not binding legal nature but only a form of recommendations or political declarations. </a:t>
            </a:r>
          </a:p>
          <a:p>
            <a:pPr eaLnBrk="1" fontAlgn="auto" hangingPunct="1">
              <a:spcAft>
                <a:spcPts val="0"/>
              </a:spcAft>
              <a:buFont typeface="Arial" pitchFamily="34" charset="0"/>
              <a:buNone/>
              <a:defRPr/>
            </a:pPr>
            <a:endParaRPr lang="pl-PL" dirty="0" smtClean="0"/>
          </a:p>
          <a:p>
            <a:pPr fontAlgn="auto">
              <a:spcAft>
                <a:spcPts val="0"/>
              </a:spcAft>
              <a:buFont typeface="Arial" pitchFamily="34" charset="0"/>
              <a:buChar char="•"/>
              <a:defRPr/>
            </a:pPr>
            <a:r>
              <a:rPr lang="pl-PL" sz="1600" dirty="0" smtClean="0">
                <a:latin typeface="Times New Roman" pitchFamily="18" charset="0"/>
                <a:cs typeface="Times New Roman" pitchFamily="18" charset="0"/>
              </a:rPr>
              <a:t>Rio </a:t>
            </a:r>
            <a:r>
              <a:rPr lang="pl-PL" sz="1600" dirty="0" err="1" smtClean="0">
                <a:latin typeface="Times New Roman" pitchFamily="18" charset="0"/>
                <a:cs typeface="Times New Roman" pitchFamily="18" charset="0"/>
              </a:rPr>
              <a:t>Declaration</a:t>
            </a:r>
            <a:r>
              <a:rPr lang="en-US" sz="1600" dirty="0" smtClean="0">
                <a:latin typeface="Times New Roman" pitchFamily="18" charset="0"/>
                <a:cs typeface="Times New Roman" pitchFamily="18" charset="0"/>
              </a:rPr>
              <a:t> </a:t>
            </a:r>
            <a:r>
              <a:rPr lang="pl-PL" sz="1600" dirty="0" smtClean="0">
                <a:latin typeface="Times New Roman" pitchFamily="18" charset="0"/>
                <a:cs typeface="Times New Roman" pitchFamily="18" charset="0"/>
              </a:rPr>
              <a:t>on Environment and Development</a:t>
            </a:r>
          </a:p>
          <a:p>
            <a:pPr lvl="1" fontAlgn="auto">
              <a:spcAft>
                <a:spcPts val="0"/>
              </a:spcAft>
              <a:buFont typeface="Arial" pitchFamily="34" charset="0"/>
              <a:buChar char="–"/>
              <a:defRPr/>
            </a:pPr>
            <a:r>
              <a:rPr lang="pl-PL" sz="1600" dirty="0" smtClean="0">
                <a:latin typeface="Times New Roman" pitchFamily="18" charset="0"/>
                <a:cs typeface="Times New Roman" pitchFamily="18" charset="0"/>
              </a:rPr>
              <a:t>Integration </a:t>
            </a:r>
            <a:r>
              <a:rPr lang="pl-PL" sz="1600" dirty="0" err="1" smtClean="0">
                <a:latin typeface="Times New Roman" pitchFamily="18" charset="0"/>
                <a:cs typeface="Times New Roman" pitchFamily="18" charset="0"/>
              </a:rPr>
              <a:t>principle</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Principle</a:t>
            </a:r>
            <a:r>
              <a:rPr lang="pl-PL" sz="1600" dirty="0" smtClean="0">
                <a:latin typeface="Times New Roman" pitchFamily="18" charset="0"/>
                <a:cs typeface="Times New Roman" pitchFamily="18" charset="0"/>
              </a:rPr>
              <a:t> 4</a:t>
            </a:r>
          </a:p>
          <a:p>
            <a:pPr lvl="1" fontAlgn="auto">
              <a:spcAft>
                <a:spcPts val="0"/>
              </a:spcAft>
              <a:buFont typeface="Arial" pitchFamily="34" charset="0"/>
              <a:buChar char="–"/>
              <a:defRPr/>
            </a:pPr>
            <a:r>
              <a:rPr lang="pl-PL" sz="1600" dirty="0" err="1" smtClean="0">
                <a:latin typeface="Times New Roman" pitchFamily="18" charset="0"/>
                <a:cs typeface="Times New Roman" pitchFamily="18" charset="0"/>
              </a:rPr>
              <a:t>Environmental</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Assessment</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Principle</a:t>
            </a:r>
            <a:r>
              <a:rPr lang="pl-PL" sz="1600" dirty="0" smtClean="0">
                <a:latin typeface="Times New Roman" pitchFamily="18" charset="0"/>
                <a:cs typeface="Times New Roman" pitchFamily="18" charset="0"/>
              </a:rPr>
              <a:t> 17</a:t>
            </a:r>
          </a:p>
          <a:p>
            <a:pPr lvl="1" fontAlgn="auto">
              <a:spcAft>
                <a:spcPts val="0"/>
              </a:spcAft>
              <a:buFont typeface="Arial" pitchFamily="34" charset="0"/>
              <a:buChar char="–"/>
              <a:defRPr/>
            </a:pPr>
            <a:r>
              <a:rPr lang="pl-PL" sz="1600" dirty="0" err="1" smtClean="0">
                <a:latin typeface="Times New Roman" pitchFamily="18" charset="0"/>
                <a:cs typeface="Times New Roman" pitchFamily="18" charset="0"/>
              </a:rPr>
              <a:t>Responsibility</a:t>
            </a:r>
            <a:r>
              <a:rPr lang="pl-PL" sz="1600" dirty="0" smtClean="0">
                <a:latin typeface="Times New Roman" pitchFamily="18" charset="0"/>
                <a:cs typeface="Times New Roman" pitchFamily="18" charset="0"/>
              </a:rPr>
              <a:t> for </a:t>
            </a:r>
            <a:r>
              <a:rPr lang="pl-PL" sz="1600" dirty="0" err="1" smtClean="0">
                <a:latin typeface="Times New Roman" pitchFamily="18" charset="0"/>
                <a:cs typeface="Times New Roman" pitchFamily="18" charset="0"/>
              </a:rPr>
              <a:t>transboundary</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environmental</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damage</a:t>
            </a:r>
            <a:r>
              <a:rPr lang="pl-PL" sz="1600" dirty="0" smtClean="0">
                <a:latin typeface="Times New Roman" pitchFamily="18" charset="0"/>
                <a:cs typeface="Times New Roman" pitchFamily="18" charset="0"/>
              </a:rPr>
              <a:t> - </a:t>
            </a:r>
            <a:r>
              <a:rPr lang="pl-PL" sz="1600" dirty="0" err="1" smtClean="0">
                <a:latin typeface="Times New Roman" pitchFamily="18" charset="0"/>
                <a:cs typeface="Times New Roman" pitchFamily="18" charset="0"/>
              </a:rPr>
              <a:t>Principle</a:t>
            </a:r>
            <a:r>
              <a:rPr lang="pl-PL" sz="1600" dirty="0" smtClean="0">
                <a:latin typeface="Times New Roman" pitchFamily="18" charset="0"/>
                <a:cs typeface="Times New Roman" pitchFamily="18" charset="0"/>
              </a:rPr>
              <a:t> 2 </a:t>
            </a:r>
          </a:p>
          <a:p>
            <a:pPr lvl="2" fontAlgn="auto">
              <a:spcAft>
                <a:spcPts val="0"/>
              </a:spcAft>
              <a:buFont typeface="Arial" pitchFamily="34" charset="0"/>
              <a:buChar char="•"/>
              <a:defRPr/>
            </a:pPr>
            <a:r>
              <a:rPr lang="pl-PL" sz="1600" dirty="0" err="1" smtClean="0">
                <a:latin typeface="Times New Roman" pitchFamily="18" charset="0"/>
                <a:cs typeface="Times New Roman" pitchFamily="18" charset="0"/>
              </a:rPr>
              <a:t>Transboundary</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procedure</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Principles</a:t>
            </a:r>
            <a:r>
              <a:rPr lang="pl-PL" sz="1600" dirty="0" smtClean="0">
                <a:latin typeface="Times New Roman" pitchFamily="18" charset="0"/>
                <a:cs typeface="Times New Roman" pitchFamily="18" charset="0"/>
              </a:rPr>
              <a:t> 18 and 19)</a:t>
            </a:r>
          </a:p>
          <a:p>
            <a:pPr eaLnBrk="1" fontAlgn="auto" hangingPunct="1">
              <a:spcAft>
                <a:spcPts val="0"/>
              </a:spcAft>
              <a:buFont typeface="Arial" pitchFamily="34" charset="0"/>
              <a:buNone/>
              <a:defRPr/>
            </a:pPr>
            <a:endParaRPr lang="pl-PL" dirty="0" smtClean="0"/>
          </a:p>
          <a:p>
            <a:pPr eaLnBrk="1" fontAlgn="auto" hangingPunct="1">
              <a:spcAft>
                <a:spcPts val="0"/>
              </a:spcAft>
              <a:buFont typeface="Arial" pitchFamily="34" charset="0"/>
              <a:buChar char="•"/>
              <a:defRPr/>
            </a:pPr>
            <a:r>
              <a:rPr lang="en-US" dirty="0" smtClean="0"/>
              <a:t>Principle 4 </a:t>
            </a:r>
            <a:endParaRPr lang="pl-PL" dirty="0" smtClean="0"/>
          </a:p>
          <a:p>
            <a:pPr lvl="1" eaLnBrk="1" fontAlgn="auto" hangingPunct="1">
              <a:spcAft>
                <a:spcPts val="0"/>
              </a:spcAft>
              <a:buFont typeface="Arial" pitchFamily="34" charset="0"/>
              <a:buChar char="–"/>
              <a:defRPr/>
            </a:pPr>
            <a:r>
              <a:rPr lang="en-US" dirty="0" smtClean="0"/>
              <a:t>In order to achieve sustainable development, environmental protection shall constitute an integral part of the development process and cannot be considered in isolation from it.</a:t>
            </a:r>
            <a:endParaRPr lang="pl-PL" dirty="0" smtClean="0"/>
          </a:p>
          <a:p>
            <a:pPr eaLnBrk="1" fontAlgn="auto" hangingPunct="1">
              <a:spcAft>
                <a:spcPts val="0"/>
              </a:spcAft>
              <a:buFont typeface="Arial" pitchFamily="34" charset="0"/>
              <a:buChar char="•"/>
              <a:defRPr/>
            </a:pPr>
            <a:r>
              <a:rPr lang="en-US" dirty="0" smtClean="0"/>
              <a:t>Principle</a:t>
            </a:r>
            <a:r>
              <a:rPr lang="pl-PL" dirty="0" smtClean="0"/>
              <a:t> 17</a:t>
            </a:r>
          </a:p>
          <a:p>
            <a:pPr lvl="1" eaLnBrk="1" fontAlgn="auto" hangingPunct="1">
              <a:spcAft>
                <a:spcPts val="0"/>
              </a:spcAft>
              <a:buFont typeface="Arial" pitchFamily="34" charset="0"/>
              <a:buChar char="–"/>
              <a:defRPr/>
            </a:pPr>
            <a:r>
              <a:rPr lang="en-US" dirty="0" smtClean="0"/>
              <a:t>Environmental impact assessment, as a national instrument, shall be undertaken for proposed activities that are likely to have a significant adverse impact on the environment and are subject to a decision of a competent national authority.</a:t>
            </a:r>
            <a:endParaRPr lang="pl-PL" dirty="0" smtClean="0"/>
          </a:p>
          <a:p>
            <a:endParaRPr lang="pl-PL" dirty="0" smtClean="0"/>
          </a:p>
          <a:p>
            <a:endParaRPr lang="pl-PL" dirty="0" smtClean="0"/>
          </a:p>
          <a:p>
            <a:r>
              <a:rPr lang="pl-PL" dirty="0" smtClean="0"/>
              <a:t>CBD</a:t>
            </a:r>
          </a:p>
          <a:p>
            <a:r>
              <a:rPr lang="en-US" sz="1200" b="0" i="1" u="none" strike="noStrike" kern="1200" baseline="0" dirty="0" smtClean="0">
                <a:solidFill>
                  <a:schemeClr val="tx1"/>
                </a:solidFill>
                <a:latin typeface="+mn-lt"/>
                <a:ea typeface="+mn-ea"/>
                <a:cs typeface="+mn-cs"/>
              </a:rPr>
              <a:t>Article 14. Impact Assessment and Minimizing Adverse Impacts</a:t>
            </a:r>
          </a:p>
          <a:p>
            <a:r>
              <a:rPr lang="en-US" sz="1200" b="0" i="0" u="none" strike="noStrike" kern="1200" baseline="0" dirty="0" smtClean="0">
                <a:solidFill>
                  <a:schemeClr val="tx1"/>
                </a:solidFill>
                <a:latin typeface="+mn-lt"/>
                <a:ea typeface="+mn-ea"/>
                <a:cs typeface="+mn-cs"/>
              </a:rPr>
              <a:t>1. Each Contracting Party, as far as possible and as appropriate,</a:t>
            </a:r>
          </a:p>
          <a:p>
            <a:r>
              <a:rPr lang="pl-PL" sz="1200" b="0" i="0" u="none" strike="noStrike" kern="1200" baseline="0" dirty="0" smtClean="0">
                <a:solidFill>
                  <a:schemeClr val="tx1"/>
                </a:solidFill>
                <a:latin typeface="+mn-lt"/>
                <a:ea typeface="+mn-ea"/>
                <a:cs typeface="+mn-cs"/>
              </a:rPr>
              <a:t>shai1 :</a:t>
            </a:r>
          </a:p>
          <a:p>
            <a:r>
              <a:rPr lang="en-US" sz="1200" b="0" i="0" u="none" strike="noStrike" kern="1200" baseline="0" dirty="0" smtClean="0">
                <a:solidFill>
                  <a:schemeClr val="tx1"/>
                </a:solidFill>
                <a:latin typeface="+mn-lt"/>
                <a:ea typeface="+mn-ea"/>
                <a:cs typeface="+mn-cs"/>
              </a:rPr>
              <a:t>(a) Introduce appropriate procedures requiring environmental impact</a:t>
            </a:r>
          </a:p>
          <a:p>
            <a:r>
              <a:rPr lang="en-US" sz="1200" b="0" i="0" u="none" strike="noStrike" kern="1200" baseline="0" dirty="0" smtClean="0">
                <a:solidFill>
                  <a:schemeClr val="tx1"/>
                </a:solidFill>
                <a:latin typeface="+mn-lt"/>
                <a:ea typeface="+mn-ea"/>
                <a:cs typeface="+mn-cs"/>
              </a:rPr>
              <a:t>assessment of its proposed projects that are </a:t>
            </a:r>
            <a:r>
              <a:rPr lang="en-US" sz="1200" b="0" i="0" u="none" strike="noStrike" kern="1200" baseline="0" dirty="0" err="1" smtClean="0">
                <a:solidFill>
                  <a:schemeClr val="tx1"/>
                </a:solidFill>
                <a:latin typeface="+mn-lt"/>
                <a:ea typeface="+mn-ea"/>
                <a:cs typeface="+mn-cs"/>
              </a:rPr>
              <a:t>likeiy</a:t>
            </a:r>
            <a:r>
              <a:rPr lang="en-US" sz="1200" b="0" i="0" u="none" strike="noStrike" kern="1200" baseline="0" dirty="0" smtClean="0">
                <a:solidFill>
                  <a:schemeClr val="tx1"/>
                </a:solidFill>
                <a:latin typeface="+mn-lt"/>
                <a:ea typeface="+mn-ea"/>
                <a:cs typeface="+mn-cs"/>
              </a:rPr>
              <a:t> to have significant</a:t>
            </a:r>
          </a:p>
          <a:p>
            <a:r>
              <a:rPr lang="en-US" sz="1200" b="0" i="0" u="none" strike="noStrike" kern="1200" baseline="0" dirty="0" smtClean="0">
                <a:solidFill>
                  <a:schemeClr val="tx1"/>
                </a:solidFill>
                <a:latin typeface="+mn-lt"/>
                <a:ea typeface="+mn-ea"/>
                <a:cs typeface="+mn-cs"/>
              </a:rPr>
              <a:t>adverse effects on biological diversity with a view to avoiding or</a:t>
            </a:r>
          </a:p>
          <a:p>
            <a:r>
              <a:rPr lang="en-US" sz="1200" b="0" i="0" u="none" strike="noStrike" kern="1200" baseline="0" dirty="0" smtClean="0">
                <a:solidFill>
                  <a:schemeClr val="tx1"/>
                </a:solidFill>
                <a:latin typeface="+mn-lt"/>
                <a:ea typeface="+mn-ea"/>
                <a:cs typeface="+mn-cs"/>
              </a:rPr>
              <a:t>minimizing such effects and, where appropriate. allow for public</a:t>
            </a:r>
          </a:p>
          <a:p>
            <a:r>
              <a:rPr lang="pl-PL" sz="1200" b="0" i="0" u="none" strike="noStrike" kern="1200" baseline="0" dirty="0" err="1" smtClean="0">
                <a:solidFill>
                  <a:schemeClr val="tx1"/>
                </a:solidFill>
                <a:latin typeface="+mn-lt"/>
                <a:ea typeface="+mn-ea"/>
                <a:cs typeface="+mn-cs"/>
              </a:rPr>
              <a:t>participation</a:t>
            </a:r>
            <a:r>
              <a:rPr lang="pl-PL" sz="1200" b="0" i="0" u="none" strike="noStrike" kern="1200" baseline="0" dirty="0" smtClean="0">
                <a:solidFill>
                  <a:schemeClr val="tx1"/>
                </a:solidFill>
                <a:latin typeface="+mn-lt"/>
                <a:ea typeface="+mn-ea"/>
                <a:cs typeface="+mn-cs"/>
              </a:rPr>
              <a:t> in </a:t>
            </a:r>
            <a:r>
              <a:rPr lang="pl-PL" sz="1200" b="0" i="0" u="none" strike="noStrike" kern="1200" baseline="0" dirty="0" err="1" smtClean="0">
                <a:solidFill>
                  <a:schemeClr val="tx1"/>
                </a:solidFill>
                <a:latin typeface="+mn-lt"/>
                <a:ea typeface="+mn-ea"/>
                <a:cs typeface="+mn-cs"/>
              </a:rPr>
              <a:t>such</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procedures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(b) Introduce appropriate arrangements to ensure that the</a:t>
            </a:r>
          </a:p>
          <a:p>
            <a:r>
              <a:rPr lang="en-US" sz="1200" b="0" i="0" u="none" strike="noStrike" kern="1200" baseline="0" dirty="0" smtClean="0">
                <a:solidFill>
                  <a:schemeClr val="tx1"/>
                </a:solidFill>
                <a:latin typeface="+mn-lt"/>
                <a:ea typeface="+mn-ea"/>
                <a:cs typeface="+mn-cs"/>
              </a:rPr>
              <a:t>environmental consequences of its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and policies that are likely</a:t>
            </a:r>
          </a:p>
          <a:p>
            <a:r>
              <a:rPr lang="en-US" sz="1200" b="0" i="0" u="none" strike="noStrike" kern="1200" baseline="0" dirty="0" smtClean="0">
                <a:solidFill>
                  <a:schemeClr val="tx1"/>
                </a:solidFill>
                <a:latin typeface="+mn-lt"/>
                <a:ea typeface="+mn-ea"/>
                <a:cs typeface="+mn-cs"/>
              </a:rPr>
              <a:t>to have significant adverse impacts on biological diversity are duly</a:t>
            </a:r>
          </a:p>
          <a:p>
            <a:r>
              <a:rPr lang="pl-PL" sz="1200" b="0" i="0" u="none" strike="noStrike" kern="1200" baseline="0" dirty="0" err="1" smtClean="0">
                <a:solidFill>
                  <a:schemeClr val="tx1"/>
                </a:solidFill>
                <a:latin typeface="+mn-lt"/>
                <a:ea typeface="+mn-ea"/>
                <a:cs typeface="+mn-cs"/>
              </a:rPr>
              <a:t>taken</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into</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account</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(c) Promote, on the basis of reciprocity, notification, exchange </a:t>
            </a:r>
            <a:r>
              <a:rPr lang="en-US" sz="1200" b="0" i="0" u="none" strike="noStrike" kern="1200" baseline="0" dirty="0" err="1" smtClean="0">
                <a:solidFill>
                  <a:schemeClr val="tx1"/>
                </a:solidFill>
                <a:latin typeface="+mn-lt"/>
                <a:ea typeface="+mn-ea"/>
                <a:cs typeface="+mn-cs"/>
              </a:rPr>
              <a:t>nf</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information and consultation on activities under their jurisdiction or</a:t>
            </a:r>
          </a:p>
          <a:p>
            <a:r>
              <a:rPr lang="en-US" sz="1200" b="0" i="0" u="none" strike="noStrike" kern="1200" baseline="0" dirty="0" smtClean="0">
                <a:solidFill>
                  <a:schemeClr val="tx1"/>
                </a:solidFill>
                <a:latin typeface="+mn-lt"/>
                <a:ea typeface="+mn-ea"/>
                <a:cs typeface="+mn-cs"/>
              </a:rPr>
              <a:t>control which are likely to significantly affect adversely the biological</a:t>
            </a:r>
          </a:p>
          <a:p>
            <a:r>
              <a:rPr lang="en-US" sz="1200" b="0" i="0" u="none" strike="noStrike" kern="1200" baseline="0" dirty="0" smtClean="0">
                <a:solidFill>
                  <a:schemeClr val="tx1"/>
                </a:solidFill>
                <a:latin typeface="+mn-lt"/>
                <a:ea typeface="+mn-ea"/>
                <a:cs typeface="+mn-cs"/>
              </a:rPr>
              <a:t>diversity of other States or areas beyond the limits of national</a:t>
            </a:r>
          </a:p>
          <a:p>
            <a:r>
              <a:rPr lang="en-US" sz="1200" b="0" i="0" u="none" strike="noStrike" kern="1200" baseline="0" dirty="0" smtClean="0">
                <a:solidFill>
                  <a:schemeClr val="tx1"/>
                </a:solidFill>
                <a:latin typeface="+mn-lt"/>
                <a:ea typeface="+mn-ea"/>
                <a:cs typeface="+mn-cs"/>
              </a:rPr>
              <a:t>jurisdiction, by encouraging the conclusion of bilateral, regional or</a:t>
            </a:r>
          </a:p>
          <a:p>
            <a:r>
              <a:rPr lang="pl-PL" sz="1200" b="0" i="0" u="none" strike="noStrike" kern="1200" baseline="0" dirty="0" err="1" smtClean="0">
                <a:solidFill>
                  <a:schemeClr val="tx1"/>
                </a:solidFill>
                <a:latin typeface="+mn-lt"/>
                <a:ea typeface="+mn-ea"/>
                <a:cs typeface="+mn-cs"/>
              </a:rPr>
              <a:t>multilateral</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arrangements</a:t>
            </a:r>
            <a:r>
              <a:rPr lang="pl-PL" sz="1200" b="0" i="0" u="none" strike="noStrike" kern="1200" baseline="0" dirty="0" smtClean="0">
                <a:solidFill>
                  <a:schemeClr val="tx1"/>
                </a:solidFill>
                <a:latin typeface="+mn-lt"/>
                <a:ea typeface="+mn-ea"/>
                <a:cs typeface="+mn-cs"/>
              </a:rPr>
              <a:t>, as </a:t>
            </a:r>
            <a:r>
              <a:rPr lang="pl-PL" sz="1200" b="0" i="0" u="none" strike="noStrike" kern="1200" baseline="0" dirty="0" err="1" smtClean="0">
                <a:solidFill>
                  <a:schemeClr val="tx1"/>
                </a:solidFill>
                <a:latin typeface="+mn-lt"/>
                <a:ea typeface="+mn-ea"/>
                <a:cs typeface="+mn-cs"/>
              </a:rPr>
              <a:t>appropriate</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(d) In the case of imminent or grave danger or damage, originating</a:t>
            </a:r>
          </a:p>
          <a:p>
            <a:r>
              <a:rPr lang="en-US" sz="1200" b="0" i="0" u="none" strike="noStrike" kern="1200" baseline="0" dirty="0" smtClean="0">
                <a:solidFill>
                  <a:schemeClr val="tx1"/>
                </a:solidFill>
                <a:latin typeface="+mn-lt"/>
                <a:ea typeface="+mn-ea"/>
                <a:cs typeface="+mn-cs"/>
              </a:rPr>
              <a:t>under its jurisdiction or control, to biological diversity within the</a:t>
            </a:r>
          </a:p>
          <a:p>
            <a:r>
              <a:rPr lang="en-US" sz="1200" b="0" i="0" u="none" strike="noStrike" kern="1200" baseline="0" dirty="0" smtClean="0">
                <a:solidFill>
                  <a:schemeClr val="tx1"/>
                </a:solidFill>
                <a:latin typeface="+mn-lt"/>
                <a:ea typeface="+mn-ea"/>
                <a:cs typeface="+mn-cs"/>
              </a:rPr>
              <a:t>area under jurisdiction of other States or in areas beyond the limits of</a:t>
            </a:r>
          </a:p>
          <a:p>
            <a:r>
              <a:rPr lang="en-US" sz="1200" b="0" i="0" u="none" strike="noStrike" kern="1200" baseline="0" dirty="0" smtClean="0">
                <a:solidFill>
                  <a:schemeClr val="tx1"/>
                </a:solidFill>
                <a:latin typeface="+mn-lt"/>
                <a:ea typeface="+mn-ea"/>
                <a:cs typeface="+mn-cs"/>
              </a:rPr>
              <a:t>national jurisdiction, notify immediately the potentially affected States</a:t>
            </a:r>
          </a:p>
          <a:p>
            <a:r>
              <a:rPr lang="en-US" sz="1200" b="0" i="0" u="none" strike="noStrike" kern="1200" baseline="0" dirty="0" smtClean="0">
                <a:solidFill>
                  <a:schemeClr val="tx1"/>
                </a:solidFill>
                <a:latin typeface="+mn-lt"/>
                <a:ea typeface="+mn-ea"/>
                <a:cs typeface="+mn-cs"/>
              </a:rPr>
              <a:t>of such danger or damage, as well as initiate action to prevent or</a:t>
            </a:r>
          </a:p>
          <a:p>
            <a:r>
              <a:rPr lang="en-US" sz="1200" b="0" i="0" u="none" strike="noStrike" kern="1200" baseline="0" dirty="0" smtClean="0">
                <a:solidFill>
                  <a:schemeClr val="tx1"/>
                </a:solidFill>
                <a:latin typeface="+mn-lt"/>
                <a:ea typeface="+mn-ea"/>
                <a:cs typeface="+mn-cs"/>
              </a:rPr>
              <a:t>minimize such danger or damage; and</a:t>
            </a:r>
          </a:p>
          <a:p>
            <a:r>
              <a:rPr lang="en-US" sz="1200" b="0" i="0" u="none" strike="noStrike" kern="1200" baseline="0" dirty="0" smtClean="0">
                <a:solidFill>
                  <a:schemeClr val="tx1"/>
                </a:solidFill>
                <a:latin typeface="+mn-lt"/>
                <a:ea typeface="+mn-ea"/>
                <a:cs typeface="+mn-cs"/>
              </a:rPr>
              <a:t>(e) Promote national arrangements for emergency responses to</a:t>
            </a:r>
          </a:p>
          <a:p>
            <a:r>
              <a:rPr lang="en-US" sz="1200" b="0" i="0" u="none" strike="noStrike" kern="1200" baseline="0" dirty="0" smtClean="0">
                <a:solidFill>
                  <a:schemeClr val="tx1"/>
                </a:solidFill>
                <a:latin typeface="+mn-lt"/>
                <a:ea typeface="+mn-ea"/>
                <a:cs typeface="+mn-cs"/>
              </a:rPr>
              <a:t>activities or events, whether caused naturally or otherwise, which</a:t>
            </a:r>
          </a:p>
          <a:p>
            <a:r>
              <a:rPr lang="en-US" sz="1200" b="0" i="0" u="none" strike="noStrike" kern="1200" baseline="0" dirty="0" smtClean="0">
                <a:solidFill>
                  <a:schemeClr val="tx1"/>
                </a:solidFill>
                <a:latin typeface="+mn-lt"/>
                <a:ea typeface="+mn-ea"/>
                <a:cs typeface="+mn-cs"/>
              </a:rPr>
              <a:t>present a grave and imminent danger to biological diversity and encourage</a:t>
            </a:r>
          </a:p>
          <a:p>
            <a:r>
              <a:rPr lang="en-US" sz="1200" b="0" i="0" u="none" strike="noStrike" kern="1200" baseline="0" dirty="0" smtClean="0">
                <a:solidFill>
                  <a:schemeClr val="tx1"/>
                </a:solidFill>
                <a:latin typeface="+mn-lt"/>
                <a:ea typeface="+mn-ea"/>
                <a:cs typeface="+mn-cs"/>
              </a:rPr>
              <a:t>international cooperation to supplement such national efforts and, where</a:t>
            </a:r>
          </a:p>
          <a:p>
            <a:r>
              <a:rPr lang="en-US" sz="1200" b="0" i="0" u="none" strike="noStrike" kern="1200" baseline="0" dirty="0" smtClean="0">
                <a:solidFill>
                  <a:schemeClr val="tx1"/>
                </a:solidFill>
                <a:latin typeface="+mn-lt"/>
                <a:ea typeface="+mn-ea"/>
                <a:cs typeface="+mn-cs"/>
              </a:rPr>
              <a:t>appropriate and agreed by the States or regional economic Integration</a:t>
            </a:r>
          </a:p>
          <a:p>
            <a:r>
              <a:rPr lang="en-US" sz="1200" b="0" i="0" u="none" strike="noStrike" kern="1200" baseline="0" dirty="0" smtClean="0">
                <a:solidFill>
                  <a:schemeClr val="tx1"/>
                </a:solidFill>
                <a:latin typeface="+mn-lt"/>
                <a:ea typeface="+mn-ea"/>
                <a:cs typeface="+mn-cs"/>
              </a:rPr>
              <a:t>organizations concerned, to establish joint contingency plans.</a:t>
            </a:r>
          </a:p>
          <a:p>
            <a:r>
              <a:rPr lang="en-US" sz="1200" b="0" i="0" u="none" strike="noStrike" kern="1200" baseline="0" dirty="0" smtClean="0">
                <a:solidFill>
                  <a:schemeClr val="tx1"/>
                </a:solidFill>
                <a:latin typeface="+mn-lt"/>
                <a:ea typeface="+mn-ea"/>
                <a:cs typeface="+mn-cs"/>
              </a:rPr>
              <a:t>2. The Conference of the Parties shall examine, on the basis of studies</a:t>
            </a:r>
          </a:p>
          <a:p>
            <a:r>
              <a:rPr lang="en-US" sz="1200" b="0" i="0" u="none" strike="noStrike" kern="1200" baseline="0" dirty="0" smtClean="0">
                <a:solidFill>
                  <a:schemeClr val="tx1"/>
                </a:solidFill>
                <a:latin typeface="+mn-lt"/>
                <a:ea typeface="+mn-ea"/>
                <a:cs typeface="+mn-cs"/>
              </a:rPr>
              <a:t>to be carried out, the issue of liability and redress, including</a:t>
            </a:r>
          </a:p>
          <a:p>
            <a:r>
              <a:rPr lang="en-US" sz="1200" b="0" i="0" u="none" strike="noStrike" kern="1200" baseline="0" dirty="0" smtClean="0">
                <a:solidFill>
                  <a:schemeClr val="tx1"/>
                </a:solidFill>
                <a:latin typeface="+mn-lt"/>
                <a:ea typeface="+mn-ea"/>
                <a:cs typeface="+mn-cs"/>
              </a:rPr>
              <a:t>restoration and compensation, for damage to biological diversity, except</a:t>
            </a:r>
          </a:p>
          <a:p>
            <a:r>
              <a:rPr lang="en-US" sz="1200" b="0" i="0" u="none" strike="noStrike" kern="1200" baseline="0" dirty="0" smtClean="0">
                <a:solidFill>
                  <a:schemeClr val="tx1"/>
                </a:solidFill>
                <a:latin typeface="+mn-lt"/>
                <a:ea typeface="+mn-ea"/>
                <a:cs typeface="+mn-cs"/>
              </a:rPr>
              <a:t>where such liability is a purely internal matter.</a:t>
            </a:r>
            <a:endParaRPr lang="pl-PL" dirty="0" smtClean="0"/>
          </a:p>
          <a:p>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GUIDELINES FOR INCORPORATING BIODIVERSITY-RELATED ISSUES INTO ENVIRONMENTAL IMPACT ASSESSMENT LEGISLATION AND/OR PROCESS AND IN STRATEGIC ENVIRONMENTAL ASSESSMENT </a:t>
            </a:r>
            <a:endParaRPr lang="pl-PL" sz="1200" kern="1200" dirty="0" smtClean="0">
              <a:solidFill>
                <a:schemeClr val="tx1"/>
              </a:solidFill>
              <a:effectLst/>
              <a:latin typeface="+mn-lt"/>
              <a:ea typeface="+mn-ea"/>
              <a:cs typeface="+mn-cs"/>
            </a:endParaRPr>
          </a:p>
          <a:p>
            <a:endParaRPr lang="pl-PL" dirty="0" smtClean="0"/>
          </a:p>
          <a:p>
            <a:r>
              <a:rPr lang="pl-PL" b="1" dirty="0" smtClean="0"/>
              <a:t>UNECE</a:t>
            </a:r>
          </a:p>
          <a:p>
            <a:r>
              <a:rPr lang="en-GB" altLang="pl-PL" dirty="0" smtClean="0">
                <a:latin typeface="Times New Roman" pitchFamily="18" charset="0"/>
              </a:rPr>
              <a:t>UN Economic Commission for Europe (UNECE) is one of the regional commissions of the UN system. It covers all European countries, countries of northern America (USA and Canada) and all countries of former Soviet Union (thus includes also Central Asian countries).</a:t>
            </a:r>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8</a:t>
            </a:fld>
            <a:endParaRPr lang="pl-PL"/>
          </a:p>
        </p:txBody>
      </p:sp>
    </p:spTree>
    <p:extLst>
      <p:ext uri="{BB962C8B-B14F-4D97-AF65-F5344CB8AC3E}">
        <p14:creationId xmlns:p14="http://schemas.microsoft.com/office/powerpoint/2010/main" val="790588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altLang="pl-PL" dirty="0" smtClean="0">
                <a:latin typeface="Times New Roman" pitchFamily="18" charset="0"/>
                <a:cs typeface="Times New Roman" pitchFamily="18" charset="0"/>
              </a:rPr>
              <a:t>Pulp Mill </a:t>
            </a:r>
            <a:r>
              <a:rPr lang="pl-PL" altLang="pl-PL" dirty="0" err="1" smtClean="0">
                <a:latin typeface="Times New Roman" pitchFamily="18" charset="0"/>
                <a:cs typeface="Times New Roman" pitchFamily="18" charset="0"/>
              </a:rPr>
              <a:t>case</a:t>
            </a:r>
            <a:r>
              <a:rPr lang="pl-PL" altLang="pl-PL" dirty="0" smtClean="0">
                <a:latin typeface="Times New Roman" pitchFamily="18" charset="0"/>
                <a:cs typeface="Times New Roman" pitchFamily="18" charset="0"/>
              </a:rPr>
              <a:t> - ICJ</a:t>
            </a:r>
            <a:br>
              <a:rPr lang="pl-PL" altLang="pl-PL" dirty="0" smtClean="0">
                <a:latin typeface="Times New Roman" pitchFamily="18" charset="0"/>
                <a:cs typeface="Times New Roman" pitchFamily="18" charset="0"/>
              </a:rPr>
            </a:br>
            <a:r>
              <a:rPr lang="pl-PL" altLang="pl-PL" dirty="0" smtClean="0">
                <a:latin typeface="Times New Roman" pitchFamily="18" charset="0"/>
                <a:cs typeface="Times New Roman" pitchFamily="18" charset="0"/>
              </a:rPr>
              <a:t>para 205</a:t>
            </a:r>
            <a:endParaRPr lang="pl-PL" altLang="pl-PL"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altLang="pl-PL" sz="1200" dirty="0" smtClean="0"/>
              <a:t>„</a:t>
            </a:r>
            <a:r>
              <a:rPr lang="en-US" altLang="pl-PL" sz="1200" dirty="0" smtClean="0"/>
              <a:t>it may now be considered a requirement under general international law t</a:t>
            </a:r>
            <a:r>
              <a:rPr lang="pl-PL" altLang="pl-PL" sz="1200" dirty="0" smtClean="0"/>
              <a:t>o </a:t>
            </a:r>
            <a:r>
              <a:rPr lang="en-US" altLang="pl-PL" sz="1200" dirty="0" smtClean="0"/>
              <a:t>undertake an environmental impact assessment where there is a risk that the proposed </a:t>
            </a:r>
            <a:r>
              <a:rPr lang="en-US" altLang="pl-PL" sz="1200" dirty="0" err="1" smtClean="0"/>
              <a:t>industria</a:t>
            </a:r>
            <a:r>
              <a:rPr lang="pl-PL" altLang="pl-PL" sz="1200" dirty="0" smtClean="0"/>
              <a:t>l </a:t>
            </a:r>
            <a:r>
              <a:rPr lang="en-US" altLang="pl-PL" sz="1200" dirty="0" smtClean="0"/>
              <a:t>activity may have a significant adverse impact in a </a:t>
            </a:r>
            <a:r>
              <a:rPr lang="en-US" altLang="pl-PL" sz="1200" dirty="0" err="1" smtClean="0"/>
              <a:t>transboundary</a:t>
            </a:r>
            <a:r>
              <a:rPr lang="en-US" altLang="pl-PL" sz="1200" dirty="0" smtClean="0"/>
              <a:t> context, in particular, on a shared</a:t>
            </a:r>
            <a:r>
              <a:rPr lang="pl-PL" altLang="pl-PL" sz="1200" dirty="0" smtClean="0"/>
              <a:t> </a:t>
            </a:r>
            <a:r>
              <a:rPr lang="en-US" altLang="pl-PL" sz="1200" dirty="0" smtClean="0"/>
              <a:t>resource. Moreover, due diligence, and the duty of vigilance and prevention which it implies</a:t>
            </a:r>
            <a:r>
              <a:rPr lang="pl-PL" altLang="pl-PL" sz="1200" dirty="0" smtClean="0"/>
              <a:t> </a:t>
            </a:r>
            <a:r>
              <a:rPr lang="en-US" altLang="pl-PL" sz="1200" dirty="0" smtClean="0"/>
              <a:t>would not be considered to have been exercised, if a party planning works liable to affect the</a:t>
            </a:r>
            <a:r>
              <a:rPr lang="pl-PL" altLang="pl-PL" sz="1200" dirty="0" smtClean="0"/>
              <a:t> </a:t>
            </a:r>
            <a:r>
              <a:rPr lang="en-US" altLang="pl-PL" sz="1200" dirty="0" smtClean="0"/>
              <a:t>régime of the river or the quality of its waters did not undertake an environmental impact</a:t>
            </a:r>
            <a:r>
              <a:rPr lang="pl-PL" altLang="pl-PL" sz="1200" dirty="0" smtClean="0"/>
              <a:t> </a:t>
            </a:r>
            <a:r>
              <a:rPr lang="en-US" altLang="pl-PL" sz="1200" dirty="0" smtClean="0"/>
              <a:t>assessment on the potential effects of such works</a:t>
            </a:r>
            <a:r>
              <a:rPr lang="pl-PL" altLang="pl-PL" sz="1200" dirty="0" smtClean="0"/>
              <a:t>”</a:t>
            </a:r>
          </a:p>
          <a:p>
            <a:endParaRPr lang="pl-PL" dirty="0" smtClean="0"/>
          </a:p>
          <a:p>
            <a:r>
              <a:rPr lang="pl-PL" altLang="pl-PL" sz="1200" dirty="0" smtClean="0"/>
              <a:t>„</a:t>
            </a:r>
            <a:r>
              <a:rPr lang="en-US" altLang="pl-PL" sz="1200" dirty="0" smtClean="0"/>
              <a:t>it is the view of the Court that it is for each</a:t>
            </a:r>
            <a:r>
              <a:rPr lang="pl-PL" altLang="pl-PL" sz="1200" dirty="0" smtClean="0"/>
              <a:t> </a:t>
            </a:r>
            <a:r>
              <a:rPr lang="en-US" altLang="pl-PL" sz="1200" dirty="0" smtClean="0"/>
              <a:t>State to determine in its domestic legislation or in the authorization process for the project, the</a:t>
            </a:r>
            <a:r>
              <a:rPr lang="pl-PL" altLang="pl-PL" sz="1200" dirty="0" smtClean="0"/>
              <a:t> </a:t>
            </a:r>
            <a:r>
              <a:rPr lang="en-US" altLang="pl-PL" sz="1200" dirty="0" smtClean="0"/>
              <a:t>specific content of the environmental impact assessment required in each case, having regard to </a:t>
            </a:r>
            <a:r>
              <a:rPr lang="en-US" altLang="pl-PL" sz="1200" dirty="0" err="1" smtClean="0"/>
              <a:t>th</a:t>
            </a:r>
            <a:r>
              <a:rPr lang="pl-PL" altLang="pl-PL" sz="1200" dirty="0" smtClean="0"/>
              <a:t>e </a:t>
            </a:r>
            <a:r>
              <a:rPr lang="en-US" altLang="pl-PL" sz="1200" dirty="0" smtClean="0"/>
              <a:t>nature and magnitude of the proposed development and its likely adverse impact on the</a:t>
            </a:r>
            <a:r>
              <a:rPr lang="pl-PL" altLang="pl-PL" sz="1200" dirty="0" smtClean="0"/>
              <a:t> </a:t>
            </a:r>
            <a:r>
              <a:rPr lang="en-US" altLang="pl-PL" sz="1200" dirty="0" smtClean="0"/>
              <a:t>environment as well as to the need to exercise due diligence in conducting such an assessment.</a:t>
            </a:r>
            <a:r>
              <a:rPr lang="pl-PL" altLang="pl-PL" sz="1200" dirty="0" smtClean="0"/>
              <a:t> </a:t>
            </a:r>
            <a:r>
              <a:rPr lang="en-US" altLang="pl-PL" sz="1200" dirty="0" smtClean="0"/>
              <a:t>The Court also considers that an environmental impact assessment must be conducted prior to the</a:t>
            </a:r>
            <a:r>
              <a:rPr lang="pl-PL" altLang="pl-PL" sz="1200" dirty="0" smtClean="0"/>
              <a:t> </a:t>
            </a:r>
            <a:r>
              <a:rPr lang="en-US" altLang="pl-PL" sz="1200" dirty="0" smtClean="0"/>
              <a:t>implementation of a project. Moreover, once operations have started and, where necessary,</a:t>
            </a:r>
            <a:r>
              <a:rPr lang="pl-PL" altLang="pl-PL" sz="1200" dirty="0" smtClean="0"/>
              <a:t> </a:t>
            </a:r>
            <a:r>
              <a:rPr lang="en-US" altLang="pl-PL" sz="1200" dirty="0" smtClean="0"/>
              <a:t>throughout the life of the project, continuous monitoring of its effects on the environment shall be</a:t>
            </a:r>
            <a:r>
              <a:rPr lang="pl-PL" altLang="pl-PL" sz="1200" dirty="0" smtClean="0"/>
              <a:t> </a:t>
            </a:r>
            <a:r>
              <a:rPr lang="pl-PL" altLang="pl-PL" sz="1200" dirty="0" err="1" smtClean="0"/>
              <a:t>undertaken</a:t>
            </a:r>
            <a:r>
              <a:rPr lang="pl-PL" altLang="pl-PL" sz="1200" dirty="0" smtClean="0"/>
              <a:t>”</a:t>
            </a:r>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9</a:t>
            </a:fld>
            <a:endParaRPr lang="pl-PL"/>
          </a:p>
        </p:txBody>
      </p:sp>
    </p:spTree>
    <p:extLst>
      <p:ext uri="{BB962C8B-B14F-4D97-AF65-F5344CB8AC3E}">
        <p14:creationId xmlns:p14="http://schemas.microsoft.com/office/powerpoint/2010/main" val="370388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r>
              <a:rPr lang="pl-PL" dirty="0" smtClean="0"/>
              <a:t>General </a:t>
            </a:r>
            <a:r>
              <a:rPr lang="pl-PL" dirty="0" err="1" smtClean="0"/>
              <a:t>obligations</a:t>
            </a:r>
            <a:r>
              <a:rPr lang="pl-PL" dirty="0" smtClean="0"/>
              <a:t>  </a:t>
            </a:r>
            <a:r>
              <a:rPr lang="pl-PL" dirty="0" err="1" smtClean="0"/>
              <a:t>under</a:t>
            </a:r>
            <a:r>
              <a:rPr lang="pl-PL" dirty="0" smtClean="0"/>
              <a:t> </a:t>
            </a:r>
            <a:r>
              <a:rPr lang="pl-PL" dirty="0" err="1" smtClean="0"/>
              <a:t>Espoo</a:t>
            </a:r>
            <a:r>
              <a:rPr lang="pl-PL" dirty="0" smtClean="0"/>
              <a:t>/SEA </a:t>
            </a:r>
            <a:r>
              <a:rPr lang="pl-PL" dirty="0" err="1" smtClean="0"/>
              <a:t>protocol</a:t>
            </a:r>
            <a:endParaRPr lang="pl-PL" dirty="0" smtClean="0"/>
          </a:p>
          <a:p>
            <a:endParaRPr lang="pl-PL" dirty="0" smtClean="0"/>
          </a:p>
          <a:p>
            <a:r>
              <a:rPr lang="pl-PL" dirty="0" err="1" smtClean="0"/>
              <a:t>Related</a:t>
            </a:r>
            <a:r>
              <a:rPr lang="pl-PL" dirty="0" smtClean="0"/>
              <a:t> to  </a:t>
            </a:r>
            <a:r>
              <a:rPr lang="pl-PL" dirty="0" err="1" smtClean="0"/>
              <a:t>national</a:t>
            </a:r>
            <a:r>
              <a:rPr lang="pl-PL" dirty="0" smtClean="0"/>
              <a:t> EIA/SEA  </a:t>
            </a:r>
            <a:r>
              <a:rPr lang="pl-PL" dirty="0" err="1" smtClean="0"/>
              <a:t>procedure</a:t>
            </a:r>
            <a:endParaRPr lang="pl-PL" dirty="0" smtClean="0"/>
          </a:p>
          <a:p>
            <a:pPr lvl="1"/>
            <a:r>
              <a:rPr lang="pl-PL" b="1" dirty="0" err="1" smtClean="0"/>
              <a:t>Establishing</a:t>
            </a:r>
            <a:r>
              <a:rPr lang="pl-PL" b="1" dirty="0" smtClean="0"/>
              <a:t> </a:t>
            </a:r>
            <a:r>
              <a:rPr lang="pl-PL" b="1" dirty="0" err="1" smtClean="0"/>
              <a:t>proper</a:t>
            </a:r>
            <a:r>
              <a:rPr lang="pl-PL" b="1" dirty="0" smtClean="0"/>
              <a:t> </a:t>
            </a:r>
            <a:r>
              <a:rPr lang="pl-PL" b="1" dirty="0" err="1" smtClean="0"/>
              <a:t>framework</a:t>
            </a:r>
            <a:r>
              <a:rPr lang="pl-PL" b="1" dirty="0" smtClean="0"/>
              <a:t> for </a:t>
            </a:r>
            <a:r>
              <a:rPr lang="pl-PL" b="1" dirty="0" err="1" smtClean="0"/>
              <a:t>national</a:t>
            </a:r>
            <a:r>
              <a:rPr lang="pl-PL" b="1" dirty="0" smtClean="0"/>
              <a:t> EIA/SEA  </a:t>
            </a:r>
            <a:r>
              <a:rPr lang="pl-PL" b="1" dirty="0" err="1" smtClean="0"/>
              <a:t>procedure</a:t>
            </a:r>
            <a:r>
              <a:rPr lang="pl-PL" b="1" dirty="0" smtClean="0"/>
              <a:t> </a:t>
            </a:r>
          </a:p>
          <a:p>
            <a:pPr lvl="1"/>
            <a:r>
              <a:rPr lang="pl-PL" dirty="0" err="1" smtClean="0"/>
              <a:t>Conducting</a:t>
            </a:r>
            <a:r>
              <a:rPr lang="pl-PL" dirty="0" smtClean="0"/>
              <a:t> in </a:t>
            </a:r>
            <a:r>
              <a:rPr lang="pl-PL" dirty="0" err="1" smtClean="0"/>
              <a:t>practice</a:t>
            </a:r>
            <a:r>
              <a:rPr lang="pl-PL" dirty="0" smtClean="0"/>
              <a:t> </a:t>
            </a:r>
            <a:r>
              <a:rPr lang="pl-PL" dirty="0" err="1" smtClean="0"/>
              <a:t>national</a:t>
            </a:r>
            <a:r>
              <a:rPr lang="pl-PL" dirty="0" smtClean="0"/>
              <a:t> EIA/SEA </a:t>
            </a:r>
            <a:r>
              <a:rPr lang="pl-PL" dirty="0" err="1" smtClean="0"/>
              <a:t>procedure</a:t>
            </a:r>
            <a:endParaRPr lang="pl-PL" dirty="0" smtClean="0"/>
          </a:p>
          <a:p>
            <a:r>
              <a:rPr lang="pl-PL" dirty="0" err="1" smtClean="0"/>
              <a:t>Related</a:t>
            </a:r>
            <a:r>
              <a:rPr lang="pl-PL" dirty="0" smtClean="0"/>
              <a:t> to </a:t>
            </a:r>
            <a:r>
              <a:rPr lang="pl-PL" dirty="0" err="1" smtClean="0"/>
              <a:t>initiating</a:t>
            </a:r>
            <a:r>
              <a:rPr lang="pl-PL" dirty="0" smtClean="0"/>
              <a:t> </a:t>
            </a:r>
            <a:r>
              <a:rPr lang="pl-PL" dirty="0" err="1" smtClean="0"/>
              <a:t>transboundary</a:t>
            </a:r>
            <a:r>
              <a:rPr lang="pl-PL" dirty="0" smtClean="0"/>
              <a:t> EIA/SEA  </a:t>
            </a:r>
            <a:r>
              <a:rPr lang="pl-PL" dirty="0" err="1" smtClean="0"/>
              <a:t>procedure</a:t>
            </a:r>
            <a:r>
              <a:rPr lang="pl-PL" dirty="0" smtClean="0"/>
              <a:t> - </a:t>
            </a:r>
            <a:r>
              <a:rPr lang="pl-PL" dirty="0" err="1" smtClean="0"/>
              <a:t>notification</a:t>
            </a:r>
            <a:endParaRPr lang="pl-PL" dirty="0" smtClean="0"/>
          </a:p>
          <a:p>
            <a:r>
              <a:rPr lang="pl-PL" dirty="0" err="1" smtClean="0"/>
              <a:t>Related</a:t>
            </a:r>
            <a:r>
              <a:rPr lang="pl-PL" dirty="0" smtClean="0"/>
              <a:t> to </a:t>
            </a:r>
            <a:r>
              <a:rPr lang="pl-PL" dirty="0" err="1" smtClean="0"/>
              <a:t>conducting</a:t>
            </a:r>
            <a:r>
              <a:rPr lang="pl-PL" dirty="0" smtClean="0"/>
              <a:t>  </a:t>
            </a:r>
            <a:r>
              <a:rPr lang="pl-PL" dirty="0" err="1" smtClean="0"/>
              <a:t>transboundary</a:t>
            </a:r>
            <a:r>
              <a:rPr lang="pl-PL" dirty="0" smtClean="0"/>
              <a:t> EIA/SEA  </a:t>
            </a:r>
            <a:r>
              <a:rPr lang="pl-PL" dirty="0" err="1" smtClean="0"/>
              <a:t>procedure</a:t>
            </a:r>
            <a:r>
              <a:rPr lang="pl-PL" dirty="0" smtClean="0"/>
              <a:t> </a:t>
            </a:r>
          </a:p>
          <a:p>
            <a:r>
              <a:rPr lang="pl-PL" dirty="0" err="1" smtClean="0"/>
              <a:t>Two</a:t>
            </a:r>
            <a:r>
              <a:rPr lang="pl-PL" dirty="0" smtClean="0"/>
              <a:t> </a:t>
            </a:r>
            <a:r>
              <a:rPr lang="pl-PL" dirty="0" err="1" smtClean="0"/>
              <a:t>aspects</a:t>
            </a:r>
            <a:endParaRPr lang="pl-PL" dirty="0" smtClean="0"/>
          </a:p>
          <a:p>
            <a:pPr lvl="1"/>
            <a:r>
              <a:rPr lang="pl-PL" dirty="0" smtClean="0"/>
              <a:t>as the </a:t>
            </a:r>
            <a:r>
              <a:rPr lang="pl-PL" dirty="0" err="1" smtClean="0"/>
              <a:t>affected</a:t>
            </a:r>
            <a:r>
              <a:rPr lang="pl-PL" dirty="0" smtClean="0"/>
              <a:t> Party </a:t>
            </a:r>
          </a:p>
          <a:p>
            <a:pPr lvl="1"/>
            <a:r>
              <a:rPr lang="pl-PL" dirty="0" smtClean="0"/>
              <a:t>as the Party of </a:t>
            </a:r>
            <a:r>
              <a:rPr lang="pl-PL" dirty="0" err="1" smtClean="0"/>
              <a:t>origin</a:t>
            </a:r>
            <a:endParaRPr lang="pl-PL" dirty="0" smtClean="0"/>
          </a:p>
          <a:p>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a:t>
            </a:r>
            <a:r>
              <a:rPr lang="pl-PL" dirty="0" err="1" smtClean="0"/>
              <a:t>initiation</a:t>
            </a:r>
            <a:r>
              <a:rPr lang="pl-PL" dirty="0" smtClean="0"/>
              <a:t> of the </a:t>
            </a:r>
            <a:r>
              <a:rPr lang="pl-PL" dirty="0" err="1" smtClean="0"/>
              <a:t>transboundary</a:t>
            </a:r>
            <a:r>
              <a:rPr lang="pl-PL" dirty="0" smtClean="0"/>
              <a:t> </a:t>
            </a:r>
            <a:r>
              <a:rPr lang="pl-PL" dirty="0" err="1" smtClean="0"/>
              <a:t>procedure</a:t>
            </a:r>
            <a:r>
              <a:rPr lang="pl-PL" dirty="0" smtClean="0"/>
              <a:t> </a:t>
            </a:r>
            <a:r>
              <a:rPr lang="pl-PL" dirty="0" err="1" smtClean="0"/>
              <a:t>under</a:t>
            </a:r>
            <a:r>
              <a:rPr lang="pl-PL" dirty="0" smtClean="0"/>
              <a:t> the </a:t>
            </a:r>
            <a:r>
              <a:rPr lang="pl-PL" dirty="0" err="1" smtClean="0"/>
              <a:t>Convention</a:t>
            </a:r>
            <a:r>
              <a:rPr lang="pl-PL" dirty="0" smtClean="0"/>
              <a:t> </a:t>
            </a:r>
            <a:r>
              <a:rPr lang="pl-PL" dirty="0" err="1" smtClean="0"/>
              <a:t>does</a:t>
            </a:r>
            <a:r>
              <a:rPr lang="pl-PL" dirty="0" smtClean="0"/>
              <a:t> not </a:t>
            </a:r>
            <a:r>
              <a:rPr lang="pl-PL" dirty="0" err="1" smtClean="0"/>
              <a:t>prevent</a:t>
            </a:r>
            <a:r>
              <a:rPr lang="pl-PL" dirty="0" smtClean="0"/>
              <a:t> the Party of </a:t>
            </a:r>
            <a:r>
              <a:rPr lang="pl-PL" dirty="0" err="1" smtClean="0"/>
              <a:t>origin</a:t>
            </a:r>
            <a:r>
              <a:rPr lang="pl-PL" dirty="0" smtClean="0"/>
              <a:t> from </a:t>
            </a:r>
            <a:r>
              <a:rPr lang="pl-PL" dirty="0" err="1" smtClean="0"/>
              <a:t>undertaking</a:t>
            </a:r>
            <a:r>
              <a:rPr lang="pl-PL" dirty="0" smtClean="0"/>
              <a:t> </a:t>
            </a:r>
            <a:r>
              <a:rPr lang="pl-PL" dirty="0" err="1" smtClean="0"/>
              <a:t>such</a:t>
            </a:r>
            <a:r>
              <a:rPr lang="pl-PL" dirty="0" smtClean="0"/>
              <a:t> </a:t>
            </a:r>
            <a:r>
              <a:rPr lang="pl-PL" dirty="0" err="1" smtClean="0"/>
              <a:t>proposed</a:t>
            </a:r>
            <a:r>
              <a:rPr lang="pl-PL" dirty="0" smtClean="0"/>
              <a:t> </a:t>
            </a:r>
            <a:r>
              <a:rPr lang="pl-PL" dirty="0" err="1" smtClean="0"/>
              <a:t>activities</a:t>
            </a:r>
            <a:r>
              <a:rPr lang="pl-PL" dirty="0" smtClean="0"/>
              <a:t> </a:t>
            </a:r>
            <a:r>
              <a:rPr lang="pl-PL" dirty="0" err="1" smtClean="0"/>
              <a:t>after</a:t>
            </a:r>
            <a:r>
              <a:rPr lang="pl-PL" dirty="0" smtClean="0"/>
              <a:t> </a:t>
            </a:r>
            <a:r>
              <a:rPr lang="pl-PL" dirty="0" err="1" smtClean="0"/>
              <a:t>having</a:t>
            </a:r>
            <a:r>
              <a:rPr lang="pl-PL" dirty="0" smtClean="0"/>
              <a:t> </a:t>
            </a:r>
            <a:r>
              <a:rPr lang="pl-PL" dirty="0" err="1" smtClean="0"/>
              <a:t>carried</a:t>
            </a:r>
            <a:r>
              <a:rPr lang="pl-PL" dirty="0" smtClean="0"/>
              <a:t> out the </a:t>
            </a:r>
            <a:r>
              <a:rPr lang="pl-PL" dirty="0" err="1" smtClean="0"/>
              <a:t>transboundary</a:t>
            </a:r>
            <a:r>
              <a:rPr lang="pl-PL" dirty="0" smtClean="0"/>
              <a:t> </a:t>
            </a:r>
            <a:r>
              <a:rPr lang="pl-PL" dirty="0" err="1" smtClean="0"/>
              <a:t>procedure</a:t>
            </a:r>
            <a:r>
              <a:rPr lang="pl-PL" dirty="0" smtClean="0"/>
              <a:t>, </a:t>
            </a:r>
            <a:r>
              <a:rPr lang="pl-PL" dirty="0" err="1" smtClean="0"/>
              <a:t>provided</a:t>
            </a:r>
            <a:r>
              <a:rPr lang="pl-PL" dirty="0" smtClean="0"/>
              <a:t> </a:t>
            </a:r>
            <a:r>
              <a:rPr lang="pl-PL" dirty="0" err="1" smtClean="0"/>
              <a:t>that</a:t>
            </a:r>
            <a:r>
              <a:rPr lang="pl-PL" dirty="0" smtClean="0"/>
              <a:t> </a:t>
            </a:r>
            <a:r>
              <a:rPr lang="pl-PL" dirty="0" err="1" smtClean="0"/>
              <a:t>due</a:t>
            </a:r>
            <a:r>
              <a:rPr lang="pl-PL" dirty="0" smtClean="0"/>
              <a:t> </a:t>
            </a:r>
            <a:r>
              <a:rPr lang="pl-PL" dirty="0" err="1" smtClean="0"/>
              <a:t>account</a:t>
            </a:r>
            <a:r>
              <a:rPr lang="pl-PL" dirty="0" smtClean="0"/>
              <a:t> </a:t>
            </a:r>
            <a:r>
              <a:rPr lang="pl-PL" dirty="0" err="1" smtClean="0"/>
              <a:t>is</a:t>
            </a:r>
            <a:r>
              <a:rPr lang="pl-PL" dirty="0" smtClean="0"/>
              <a:t> </a:t>
            </a:r>
            <a:r>
              <a:rPr lang="pl-PL" dirty="0" err="1" smtClean="0"/>
              <a:t>taken</a:t>
            </a:r>
            <a:r>
              <a:rPr lang="pl-PL" dirty="0" smtClean="0"/>
              <a:t> of the </a:t>
            </a:r>
            <a:r>
              <a:rPr lang="pl-PL" dirty="0" err="1" smtClean="0"/>
              <a:t>transboundary</a:t>
            </a:r>
            <a:r>
              <a:rPr lang="pl-PL" dirty="0" smtClean="0"/>
              <a:t> </a:t>
            </a:r>
            <a:r>
              <a:rPr lang="pl-PL" dirty="0" err="1" smtClean="0"/>
              <a:t>procedure’s</a:t>
            </a:r>
            <a:r>
              <a:rPr lang="pl-PL" dirty="0" smtClean="0"/>
              <a:t> </a:t>
            </a:r>
            <a:r>
              <a:rPr lang="pl-PL" dirty="0" err="1" smtClean="0"/>
              <a:t>outcome</a:t>
            </a:r>
            <a:r>
              <a:rPr lang="pl-PL" dirty="0" smtClean="0"/>
              <a:t> in the </a:t>
            </a:r>
            <a:r>
              <a:rPr lang="pl-PL" dirty="0" err="1" smtClean="0"/>
              <a:t>final</a:t>
            </a:r>
            <a:r>
              <a:rPr lang="pl-PL" dirty="0" smtClean="0"/>
              <a:t> </a:t>
            </a:r>
            <a:r>
              <a:rPr lang="pl-PL" dirty="0" err="1" smtClean="0"/>
              <a:t>decision</a:t>
            </a:r>
            <a:r>
              <a:rPr lang="pl-PL" dirty="0" smtClean="0"/>
              <a:t>” </a:t>
            </a:r>
            <a:r>
              <a:rPr lang="pl-PL" sz="1050" dirty="0" smtClean="0"/>
              <a:t>(</a:t>
            </a:r>
            <a:r>
              <a:rPr lang="pl-PL" sz="1050" b="1" dirty="0" smtClean="0"/>
              <a:t>EIA/IC/S/1</a:t>
            </a:r>
            <a:r>
              <a:rPr lang="pl-PL" sz="1050" dirty="0" smtClean="0"/>
              <a:t>, para 56 - ECE/MP.EIA/10 )</a:t>
            </a:r>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10</a:t>
            </a:fld>
            <a:endParaRPr lang="pl-PL"/>
          </a:p>
        </p:txBody>
      </p:sp>
    </p:spTree>
    <p:extLst>
      <p:ext uri="{BB962C8B-B14F-4D97-AF65-F5344CB8AC3E}">
        <p14:creationId xmlns:p14="http://schemas.microsoft.com/office/powerpoint/2010/main" val="2153160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smtClean="0"/>
          </a:p>
          <a:p>
            <a:r>
              <a:rPr lang="pl-PL" b="1" dirty="0" err="1" smtClean="0"/>
              <a:t>Genezis</a:t>
            </a:r>
            <a:endParaRPr lang="pl-PL" b="1" dirty="0" smtClean="0"/>
          </a:p>
          <a:p>
            <a:pPr marL="304800" indent="-304800" eaLnBrk="1" hangingPunct="1"/>
            <a:r>
              <a:rPr lang="en-US" altLang="pl-PL" dirty="0" smtClean="0">
                <a:latin typeface="Times New Roman" pitchFamily="18" charset="0"/>
                <a:cs typeface="Times New Roman" pitchFamily="18" charset="0"/>
              </a:rPr>
              <a:t>Development control systems in Europe</a:t>
            </a:r>
          </a:p>
          <a:p>
            <a:pPr marL="304800" indent="-304800" eaLnBrk="1" hangingPunct="1"/>
            <a:r>
              <a:rPr lang="en-US" altLang="pl-PL" dirty="0" smtClean="0">
                <a:latin typeface="Times New Roman" pitchFamily="18" charset="0"/>
                <a:cs typeface="Times New Roman" pitchFamily="18" charset="0"/>
              </a:rPr>
              <a:t>Early EIA laws in Europe</a:t>
            </a:r>
            <a:endParaRPr lang="pl-PL" altLang="pl-PL" dirty="0" smtClean="0">
              <a:latin typeface="Times New Roman" pitchFamily="18" charset="0"/>
              <a:cs typeface="Times New Roman" pitchFamily="18" charset="0"/>
            </a:endParaRPr>
          </a:p>
          <a:p>
            <a:pPr marL="666750" lvl="1" indent="-304800" eaLnBrk="1" hangingPunct="1"/>
            <a:r>
              <a:rPr lang="pl-PL" altLang="pl-PL" dirty="0" smtClean="0">
                <a:latin typeface="Times New Roman" pitchFamily="18" charset="0"/>
                <a:cs typeface="Times New Roman" pitchFamily="18" charset="0"/>
              </a:rPr>
              <a:t>France and </a:t>
            </a:r>
            <a:r>
              <a:rPr lang="pl-PL" altLang="pl-PL" dirty="0" err="1" smtClean="0">
                <a:latin typeface="Times New Roman" pitchFamily="18" charset="0"/>
                <a:cs typeface="Times New Roman" pitchFamily="18" charset="0"/>
              </a:rPr>
              <a:t>Ireland</a:t>
            </a:r>
            <a:r>
              <a:rPr lang="pl-PL" altLang="pl-PL" dirty="0" smtClean="0">
                <a:latin typeface="Times New Roman" pitchFamily="18" charset="0"/>
                <a:cs typeface="Times New Roman" pitchFamily="18" charset="0"/>
              </a:rPr>
              <a:t> 1976</a:t>
            </a:r>
          </a:p>
          <a:p>
            <a:pPr marL="666750" lvl="1" indent="-304800" eaLnBrk="1" hangingPunct="1"/>
            <a:r>
              <a:rPr lang="pl-PL" altLang="pl-PL" dirty="0" smtClean="0">
                <a:latin typeface="Times New Roman" pitchFamily="18" charset="0"/>
                <a:cs typeface="Times New Roman" pitchFamily="18" charset="0"/>
              </a:rPr>
              <a:t>element of </a:t>
            </a:r>
            <a:r>
              <a:rPr lang="pl-PL" altLang="pl-PL" dirty="0" err="1" smtClean="0">
                <a:latin typeface="Times New Roman" pitchFamily="18" charset="0"/>
                <a:cs typeface="Times New Roman" pitchFamily="18" charset="0"/>
              </a:rPr>
              <a:t>existing</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planning</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control</a:t>
            </a:r>
            <a:r>
              <a:rPr lang="pl-PL" altLang="pl-PL" dirty="0" smtClean="0">
                <a:latin typeface="Times New Roman" pitchFamily="18" charset="0"/>
                <a:cs typeface="Times New Roman" pitchFamily="18" charset="0"/>
              </a:rPr>
              <a:t> by </a:t>
            </a:r>
            <a:r>
              <a:rPr lang="pl-PL" altLang="pl-PL" dirty="0" err="1" smtClean="0">
                <a:latin typeface="Times New Roman" pitchFamily="18" charset="0"/>
                <a:cs typeface="Times New Roman" pitchFamily="18" charset="0"/>
              </a:rPr>
              <a:t>local</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authorities</a:t>
            </a:r>
            <a:endParaRPr lang="pl-PL" altLang="pl-PL" dirty="0" smtClean="0">
              <a:latin typeface="Times New Roman" pitchFamily="18" charset="0"/>
              <a:cs typeface="Times New Roman" pitchFamily="18" charset="0"/>
            </a:endParaRPr>
          </a:p>
          <a:p>
            <a:pPr marL="666750" lvl="1" indent="-304800" eaLnBrk="1" hangingPunct="1"/>
            <a:r>
              <a:rPr lang="pl-PL" altLang="pl-PL" dirty="0" err="1" smtClean="0">
                <a:latin typeface="Times New Roman" pitchFamily="18" charset="0"/>
                <a:cs typeface="Times New Roman" pitchFamily="18" charset="0"/>
              </a:rPr>
              <a:t>developers</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responsible</a:t>
            </a:r>
            <a:r>
              <a:rPr lang="pl-PL" altLang="pl-PL" dirty="0" smtClean="0">
                <a:latin typeface="Times New Roman" pitchFamily="18" charset="0"/>
                <a:cs typeface="Times New Roman" pitchFamily="18" charset="0"/>
              </a:rPr>
              <a:t> for EIS</a:t>
            </a:r>
          </a:p>
          <a:p>
            <a:pPr marL="304800" indent="-304800" eaLnBrk="1" hangingPunct="1"/>
            <a:r>
              <a:rPr lang="pl-PL" altLang="pl-PL" dirty="0" smtClean="0">
                <a:latin typeface="Times New Roman" pitchFamily="18" charset="0"/>
                <a:cs typeface="Times New Roman" pitchFamily="18" charset="0"/>
              </a:rPr>
              <a:t>II </a:t>
            </a:r>
            <a:r>
              <a:rPr lang="pl-PL" altLang="pl-PL" dirty="0" err="1" smtClean="0">
                <a:latin typeface="Times New Roman" pitchFamily="18" charset="0"/>
                <a:cs typeface="Times New Roman" pitchFamily="18" charset="0"/>
              </a:rPr>
              <a:t>Environmental</a:t>
            </a:r>
            <a:r>
              <a:rPr lang="pl-PL" altLang="pl-PL" dirty="0" smtClean="0">
                <a:latin typeface="Times New Roman" pitchFamily="18" charset="0"/>
                <a:cs typeface="Times New Roman" pitchFamily="18" charset="0"/>
              </a:rPr>
              <a:t> Action Program 1977 -  </a:t>
            </a:r>
            <a:r>
              <a:rPr lang="pl-PL" altLang="pl-PL" dirty="0" err="1" smtClean="0">
                <a:latin typeface="Times New Roman" pitchFamily="18" charset="0"/>
                <a:cs typeface="Times New Roman" pitchFamily="18" charset="0"/>
              </a:rPr>
              <a:t>call</a:t>
            </a:r>
            <a:r>
              <a:rPr lang="pl-PL" altLang="pl-PL" dirty="0" smtClean="0">
                <a:latin typeface="Times New Roman" pitchFamily="18" charset="0"/>
                <a:cs typeface="Times New Roman" pitchFamily="18" charset="0"/>
              </a:rPr>
              <a:t> for EIA in Europe</a:t>
            </a:r>
          </a:p>
          <a:p>
            <a:endParaRPr lang="pl-PL" dirty="0" smtClean="0"/>
          </a:p>
          <a:p>
            <a:pPr marL="304800" indent="-304800" eaLnBrk="1" hangingPunct="1">
              <a:spcBef>
                <a:spcPct val="0"/>
              </a:spcBef>
            </a:pPr>
            <a:r>
              <a:rPr lang="pl-PL" altLang="pl-PL" dirty="0" err="1" smtClean="0">
                <a:latin typeface="Times New Roman" pitchFamily="18" charset="0"/>
                <a:cs typeface="Times New Roman" pitchFamily="18" charset="0"/>
              </a:rPr>
              <a:t>Assumptions</a:t>
            </a:r>
            <a:r>
              <a:rPr lang="pl-PL" altLang="pl-PL" dirty="0" smtClean="0">
                <a:latin typeface="Times New Roman" pitchFamily="18" charset="0"/>
                <a:cs typeface="Times New Roman" pitchFamily="18" charset="0"/>
              </a:rPr>
              <a:t> and </a:t>
            </a:r>
            <a:r>
              <a:rPr lang="pl-PL" altLang="pl-PL" dirty="0" err="1" smtClean="0">
                <a:latin typeface="Times New Roman" pitchFamily="18" charset="0"/>
                <a:cs typeface="Times New Roman" pitchFamily="18" charset="0"/>
              </a:rPr>
              <a:t>legislative</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dilemmas</a:t>
            </a:r>
            <a:endParaRPr lang="pl-PL" altLang="pl-PL" dirty="0" smtClean="0">
              <a:latin typeface="Times New Roman" pitchFamily="18" charset="0"/>
              <a:cs typeface="Times New Roman" pitchFamily="18" charset="0"/>
            </a:endParaRPr>
          </a:p>
          <a:p>
            <a:pPr marL="666750" lvl="1" indent="-304800" eaLnBrk="1" hangingPunct="1">
              <a:spcBef>
                <a:spcPct val="0"/>
              </a:spcBef>
            </a:pPr>
            <a:r>
              <a:rPr lang="pl-PL" altLang="pl-PL" dirty="0" err="1" smtClean="0">
                <a:latin typeface="Times New Roman" pitchFamily="18" charset="0"/>
                <a:cs typeface="Times New Roman" pitchFamily="18" charset="0"/>
              </a:rPr>
              <a:t>Only</a:t>
            </a:r>
            <a:r>
              <a:rPr lang="pl-PL" altLang="pl-PL" dirty="0" smtClean="0">
                <a:latin typeface="Times New Roman" pitchFamily="18" charset="0"/>
                <a:cs typeface="Times New Roman" pitchFamily="18" charset="0"/>
              </a:rPr>
              <a:t> a </a:t>
            </a:r>
            <a:r>
              <a:rPr lang="pl-PL" altLang="pl-PL" dirty="0" err="1" smtClean="0">
                <a:latin typeface="Times New Roman" pitchFamily="18" charset="0"/>
                <a:cs typeface="Times New Roman" pitchFamily="18" charset="0"/>
              </a:rPr>
              <a:t>procedural</a:t>
            </a:r>
            <a:r>
              <a:rPr lang="pl-PL" altLang="pl-PL" dirty="0" smtClean="0">
                <a:latin typeface="Times New Roman" pitchFamily="18" charset="0"/>
                <a:cs typeface="Times New Roman" pitchFamily="18" charset="0"/>
              </a:rPr>
              <a:t> instrument to </a:t>
            </a:r>
            <a:r>
              <a:rPr lang="pl-PL" altLang="pl-PL" dirty="0" err="1" smtClean="0">
                <a:latin typeface="Times New Roman" pitchFamily="18" charset="0"/>
                <a:cs typeface="Times New Roman" pitchFamily="18" charset="0"/>
              </a:rPr>
              <a:t>harmonise</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approaches</a:t>
            </a:r>
            <a:r>
              <a:rPr lang="pl-PL" altLang="pl-PL" dirty="0" smtClean="0">
                <a:latin typeface="Times New Roman" pitchFamily="18" charset="0"/>
                <a:cs typeface="Times New Roman" pitchFamily="18" charset="0"/>
              </a:rPr>
              <a:t> in </a:t>
            </a:r>
            <a:r>
              <a:rPr lang="pl-PL" altLang="pl-PL" dirty="0" err="1" smtClean="0">
                <a:latin typeface="Times New Roman" pitchFamily="18" charset="0"/>
                <a:cs typeface="Times New Roman" pitchFamily="18" charset="0"/>
              </a:rPr>
              <a:t>Member</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States</a:t>
            </a:r>
            <a:endParaRPr lang="pl-PL" altLang="pl-PL" dirty="0" smtClean="0">
              <a:latin typeface="Times New Roman" pitchFamily="18" charset="0"/>
              <a:cs typeface="Times New Roman" pitchFamily="18" charset="0"/>
            </a:endParaRPr>
          </a:p>
          <a:p>
            <a:pPr marL="666750" lvl="1" indent="-304800" eaLnBrk="1" hangingPunct="1">
              <a:spcBef>
                <a:spcPct val="0"/>
              </a:spcBef>
            </a:pPr>
            <a:r>
              <a:rPr lang="pl-PL" altLang="pl-PL" dirty="0" err="1" smtClean="0">
                <a:latin typeface="Times New Roman" pitchFamily="18" charset="0"/>
                <a:cs typeface="Times New Roman" pitchFamily="18" charset="0"/>
              </a:rPr>
              <a:t>Broad</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application</a:t>
            </a:r>
            <a:r>
              <a:rPr lang="pl-PL" altLang="pl-PL" dirty="0" smtClean="0">
                <a:latin typeface="Times New Roman" pitchFamily="18" charset="0"/>
                <a:cs typeface="Times New Roman" pitchFamily="18" charset="0"/>
              </a:rPr>
              <a:t> vs </a:t>
            </a:r>
            <a:r>
              <a:rPr lang="pl-PL" altLang="pl-PL" dirty="0" err="1" smtClean="0">
                <a:latin typeface="Times New Roman" pitchFamily="18" charset="0"/>
                <a:cs typeface="Times New Roman" pitchFamily="18" charset="0"/>
              </a:rPr>
              <a:t>scientific</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approach</a:t>
            </a:r>
            <a:endParaRPr lang="pl-PL" altLang="pl-PL" dirty="0" smtClean="0">
              <a:latin typeface="Times New Roman" pitchFamily="18" charset="0"/>
              <a:cs typeface="Times New Roman" pitchFamily="18" charset="0"/>
            </a:endParaRPr>
          </a:p>
          <a:p>
            <a:pPr marL="666750" lvl="1" indent="-304800" eaLnBrk="1" hangingPunct="1">
              <a:spcBef>
                <a:spcPct val="0"/>
              </a:spcBef>
            </a:pPr>
            <a:r>
              <a:rPr lang="pl-PL" altLang="pl-PL" dirty="0" smtClean="0">
                <a:latin typeface="Times New Roman" pitchFamily="18" charset="0"/>
                <a:cs typeface="Times New Roman" pitchFamily="18" charset="0"/>
              </a:rPr>
              <a:t>New </a:t>
            </a:r>
            <a:r>
              <a:rPr lang="pl-PL" altLang="pl-PL" dirty="0" err="1" smtClean="0">
                <a:latin typeface="Times New Roman" pitchFamily="18" charset="0"/>
                <a:cs typeface="Times New Roman" pitchFamily="18" charset="0"/>
              </a:rPr>
              <a:t>procedure</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or</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existing</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procedures</a:t>
            </a:r>
            <a:r>
              <a:rPr lang="pl-PL" altLang="pl-PL" dirty="0" smtClean="0">
                <a:latin typeface="Times New Roman" pitchFamily="18" charset="0"/>
                <a:cs typeface="Times New Roman" pitchFamily="18" charset="0"/>
              </a:rPr>
              <a:t> </a:t>
            </a:r>
          </a:p>
          <a:p>
            <a:pPr marL="304800" indent="-304800" eaLnBrk="1" hangingPunct="1">
              <a:spcBef>
                <a:spcPct val="0"/>
              </a:spcBef>
            </a:pPr>
            <a:r>
              <a:rPr lang="en-US" altLang="pl-PL" dirty="0" smtClean="0">
                <a:latin typeface="Times New Roman" pitchFamily="18" charset="0"/>
                <a:cs typeface="Times New Roman" pitchFamily="18" charset="0"/>
              </a:rPr>
              <a:t>Process</a:t>
            </a:r>
            <a:endParaRPr lang="pl-PL" altLang="pl-PL" dirty="0" smtClean="0">
              <a:latin typeface="Times New Roman" pitchFamily="18" charset="0"/>
              <a:cs typeface="Times New Roman" pitchFamily="18" charset="0"/>
            </a:endParaRPr>
          </a:p>
          <a:p>
            <a:pPr marL="666750" lvl="1" indent="-304800" eaLnBrk="1" hangingPunct="1">
              <a:spcBef>
                <a:spcPct val="0"/>
              </a:spcBef>
            </a:pPr>
            <a:r>
              <a:rPr lang="pl-PL" altLang="pl-PL" dirty="0" err="1" smtClean="0">
                <a:latin typeface="Times New Roman" pitchFamily="18" charset="0"/>
                <a:cs typeface="Times New Roman" pitchFamily="18" charset="0"/>
              </a:rPr>
              <a:t>More</a:t>
            </a:r>
            <a:r>
              <a:rPr lang="pl-PL" altLang="pl-PL" dirty="0" smtClean="0">
                <a:latin typeface="Times New Roman" pitchFamily="18" charset="0"/>
                <a:cs typeface="Times New Roman" pitchFamily="18" charset="0"/>
              </a:rPr>
              <a:t> </a:t>
            </a:r>
            <a:r>
              <a:rPr lang="pl-PL" altLang="pl-PL" dirty="0" err="1" smtClean="0">
                <a:latin typeface="Times New Roman" pitchFamily="18" charset="0"/>
                <a:cs typeface="Times New Roman" pitchFamily="18" charset="0"/>
              </a:rPr>
              <a:t>than</a:t>
            </a:r>
            <a:r>
              <a:rPr lang="pl-PL" altLang="pl-PL" dirty="0" smtClean="0">
                <a:latin typeface="Times New Roman" pitchFamily="18" charset="0"/>
                <a:cs typeface="Times New Roman" pitchFamily="18" charset="0"/>
              </a:rPr>
              <a:t> 20 </a:t>
            </a:r>
            <a:r>
              <a:rPr lang="pl-PL" altLang="pl-PL" dirty="0" err="1" smtClean="0">
                <a:latin typeface="Times New Roman" pitchFamily="18" charset="0"/>
                <a:cs typeface="Times New Roman" pitchFamily="18" charset="0"/>
              </a:rPr>
              <a:t>drafts</a:t>
            </a:r>
            <a:endParaRPr lang="pl-PL" altLang="pl-PL" dirty="0" smtClean="0">
              <a:latin typeface="Times New Roman" pitchFamily="18" charset="0"/>
              <a:cs typeface="Times New Roman" pitchFamily="18" charset="0"/>
            </a:endParaRPr>
          </a:p>
          <a:p>
            <a:pPr marL="666750" lvl="1" indent="-304800" eaLnBrk="1" hangingPunct="1">
              <a:spcBef>
                <a:spcPct val="0"/>
              </a:spcBef>
            </a:pPr>
            <a:r>
              <a:rPr lang="pl-PL" altLang="pl-PL" dirty="0" smtClean="0">
                <a:latin typeface="Times New Roman" pitchFamily="18" charset="0"/>
                <a:cs typeface="Times New Roman" pitchFamily="18" charset="0"/>
              </a:rPr>
              <a:t>EC </a:t>
            </a:r>
            <a:r>
              <a:rPr lang="pl-PL" altLang="pl-PL" dirty="0" err="1" smtClean="0">
                <a:latin typeface="Times New Roman" pitchFamily="18" charset="0"/>
                <a:cs typeface="Times New Roman" pitchFamily="18" charset="0"/>
              </a:rPr>
              <a:t>proposal</a:t>
            </a:r>
            <a:r>
              <a:rPr lang="pl-PL" altLang="pl-PL" dirty="0" smtClean="0">
                <a:latin typeface="Times New Roman" pitchFamily="18" charset="0"/>
                <a:cs typeface="Times New Roman" pitchFamily="18" charset="0"/>
              </a:rPr>
              <a:t> 1980</a:t>
            </a:r>
          </a:p>
          <a:p>
            <a:pPr marL="666750" lvl="1" indent="-304800" eaLnBrk="1" hangingPunct="1">
              <a:spcBef>
                <a:spcPct val="0"/>
              </a:spcBef>
            </a:pPr>
            <a:r>
              <a:rPr lang="pl-PL" altLang="pl-PL" dirty="0" smtClean="0">
                <a:latin typeface="Times New Roman" pitchFamily="18" charset="0"/>
                <a:cs typeface="Times New Roman" pitchFamily="18" charset="0"/>
              </a:rPr>
              <a:t>Heavy </a:t>
            </a:r>
            <a:r>
              <a:rPr lang="pl-PL" altLang="pl-PL" dirty="0" err="1" smtClean="0">
                <a:latin typeface="Times New Roman" pitchFamily="18" charset="0"/>
                <a:cs typeface="Times New Roman" pitchFamily="18" charset="0"/>
              </a:rPr>
              <a:t>negotiations</a:t>
            </a:r>
            <a:endParaRPr lang="en-US" altLang="pl-PL" dirty="0" smtClean="0">
              <a:latin typeface="Times New Roman" pitchFamily="18" charset="0"/>
              <a:cs typeface="Times New Roman" pitchFamily="18" charset="0"/>
            </a:endParaRPr>
          </a:p>
          <a:p>
            <a:r>
              <a:rPr lang="pl-PL" dirty="0" smtClean="0"/>
              <a:t> </a:t>
            </a:r>
          </a:p>
          <a:p>
            <a:r>
              <a:rPr lang="pl-PL" b="1" dirty="0" err="1" smtClean="0"/>
              <a:t>Outcome</a:t>
            </a:r>
            <a:endParaRPr lang="pl-PL" b="1" dirty="0" smtClean="0"/>
          </a:p>
          <a:p>
            <a:pPr marL="304800" indent="-304800" eaLnBrk="1" hangingPunct="1"/>
            <a:endParaRPr lang="pl-PL" altLang="pl-PL" sz="2000" dirty="0" smtClean="0">
              <a:latin typeface="Times New Roman" pitchFamily="18" charset="0"/>
              <a:cs typeface="Times New Roman" pitchFamily="18" charset="0"/>
            </a:endParaRPr>
          </a:p>
          <a:p>
            <a:pPr marL="304800" indent="-304800" eaLnBrk="1" hangingPunct="1"/>
            <a:r>
              <a:rPr lang="en-US" altLang="pl-PL" sz="2000" dirty="0" smtClean="0">
                <a:latin typeface="Times New Roman" pitchFamily="18" charset="0"/>
                <a:cs typeface="Times New Roman" pitchFamily="18" charset="0"/>
              </a:rPr>
              <a:t>Scope of application</a:t>
            </a:r>
          </a:p>
          <a:p>
            <a:pPr lvl="1" eaLnBrk="1" hangingPunct="1"/>
            <a:r>
              <a:rPr lang="en-US" altLang="pl-PL" sz="2000" dirty="0" smtClean="0">
                <a:latin typeface="Times New Roman" pitchFamily="18" charset="0"/>
                <a:cs typeface="Times New Roman" pitchFamily="18" charset="0"/>
              </a:rPr>
              <a:t>Projects</a:t>
            </a:r>
            <a:r>
              <a:rPr lang="pl-PL" altLang="pl-PL" sz="2000" dirty="0" smtClean="0">
                <a:latin typeface="Times New Roman" pitchFamily="18" charset="0"/>
                <a:cs typeface="Times New Roman" pitchFamily="18" charset="0"/>
              </a:rPr>
              <a:t> </a:t>
            </a:r>
            <a:r>
              <a:rPr lang="pl-PL" altLang="pl-PL" sz="2000" dirty="0" err="1" smtClean="0">
                <a:latin typeface="Times New Roman" pitchFamily="18" charset="0"/>
                <a:cs typeface="Times New Roman" pitchFamily="18" charset="0"/>
              </a:rPr>
              <a:t>only</a:t>
            </a:r>
            <a:r>
              <a:rPr lang="en-US" altLang="pl-PL" sz="2000" dirty="0" smtClean="0">
                <a:latin typeface="Times New Roman" pitchFamily="18" charset="0"/>
                <a:cs typeface="Times New Roman" pitchFamily="18" charset="0"/>
              </a:rPr>
              <a:t> - no plans, programs </a:t>
            </a:r>
            <a:r>
              <a:rPr lang="en-US" altLang="pl-PL" sz="2000" dirty="0" err="1" smtClean="0">
                <a:latin typeface="Times New Roman" pitchFamily="18" charset="0"/>
                <a:cs typeface="Times New Roman" pitchFamily="18" charset="0"/>
              </a:rPr>
              <a:t>etc</a:t>
            </a:r>
            <a:r>
              <a:rPr lang="pl-PL" altLang="pl-PL" sz="2000" dirty="0" smtClean="0">
                <a:latin typeface="Times New Roman" pitchFamily="18" charset="0"/>
                <a:cs typeface="Times New Roman" pitchFamily="18" charset="0"/>
              </a:rPr>
              <a:t>.</a:t>
            </a:r>
            <a:endParaRPr lang="en-US" altLang="pl-PL" sz="2000" dirty="0" smtClean="0">
              <a:latin typeface="Times New Roman" pitchFamily="18" charset="0"/>
              <a:cs typeface="Times New Roman" pitchFamily="18" charset="0"/>
            </a:endParaRPr>
          </a:p>
          <a:p>
            <a:pPr marL="304800" indent="-304800" eaLnBrk="1" hangingPunct="1"/>
            <a:r>
              <a:rPr lang="en-US" altLang="pl-PL" sz="2000" dirty="0" smtClean="0">
                <a:latin typeface="Times New Roman" pitchFamily="18" charset="0"/>
                <a:cs typeface="Times New Roman" pitchFamily="18" charset="0"/>
              </a:rPr>
              <a:t>Screening</a:t>
            </a:r>
          </a:p>
          <a:p>
            <a:pPr lvl="1" eaLnBrk="1" hangingPunct="1"/>
            <a:r>
              <a:rPr lang="en-US" altLang="pl-PL" sz="2000" dirty="0" smtClean="0">
                <a:latin typeface="Times New Roman" pitchFamily="18" charset="0"/>
                <a:cs typeface="Times New Roman" pitchFamily="18" charset="0"/>
              </a:rPr>
              <a:t>based on list and not on criteria</a:t>
            </a:r>
          </a:p>
          <a:p>
            <a:pPr lvl="1" eaLnBrk="1" hangingPunct="1"/>
            <a:r>
              <a:rPr lang="en-US" altLang="pl-PL" sz="2000" dirty="0" smtClean="0">
                <a:latin typeface="Times New Roman" pitchFamily="18" charset="0"/>
                <a:cs typeface="Times New Roman" pitchFamily="18" charset="0"/>
              </a:rPr>
              <a:t>two lists</a:t>
            </a:r>
          </a:p>
          <a:p>
            <a:pPr marL="304800" indent="-304800" eaLnBrk="1" hangingPunct="1"/>
            <a:r>
              <a:rPr lang="pl-PL" altLang="pl-PL" sz="2000" dirty="0" smtClean="0">
                <a:latin typeface="Times New Roman" pitchFamily="18" charset="0"/>
                <a:cs typeface="Times New Roman" pitchFamily="18" charset="0"/>
              </a:rPr>
              <a:t>„Information to be </a:t>
            </a:r>
            <a:r>
              <a:rPr lang="pl-PL" altLang="pl-PL" sz="2000" dirty="0" err="1" smtClean="0">
                <a:latin typeface="Times New Roman" pitchFamily="18" charset="0"/>
                <a:cs typeface="Times New Roman" pitchFamily="18" charset="0"/>
              </a:rPr>
              <a:t>provided</a:t>
            </a:r>
            <a:r>
              <a:rPr lang="pl-PL" altLang="pl-PL" sz="2000" dirty="0" smtClean="0">
                <a:latin typeface="Times New Roman" pitchFamily="18" charset="0"/>
                <a:cs typeface="Times New Roman" pitchFamily="18" charset="0"/>
              </a:rPr>
              <a:t>  by developer”</a:t>
            </a:r>
          </a:p>
          <a:p>
            <a:pPr marL="304800" indent="-304800" eaLnBrk="1" hangingPunct="1"/>
            <a:r>
              <a:rPr lang="pl-PL" altLang="pl-PL" sz="2000" dirty="0" err="1" smtClean="0">
                <a:latin typeface="Times New Roman" pitchFamily="18" charset="0"/>
                <a:cs typeface="Times New Roman" pitchFamily="18" charset="0"/>
              </a:rPr>
              <a:t>Cautious</a:t>
            </a:r>
            <a:r>
              <a:rPr lang="pl-PL" altLang="pl-PL" sz="2000" dirty="0" smtClean="0">
                <a:latin typeface="Times New Roman" pitchFamily="18" charset="0"/>
                <a:cs typeface="Times New Roman" pitchFamily="18" charset="0"/>
              </a:rPr>
              <a:t> </a:t>
            </a:r>
            <a:r>
              <a:rPr lang="pl-PL" altLang="pl-PL" sz="2000" dirty="0" err="1" smtClean="0">
                <a:latin typeface="Times New Roman" pitchFamily="18" charset="0"/>
                <a:cs typeface="Times New Roman" pitchFamily="18" charset="0"/>
              </a:rPr>
              <a:t>approach</a:t>
            </a:r>
            <a:r>
              <a:rPr lang="pl-PL" altLang="pl-PL" sz="2000" dirty="0" smtClean="0">
                <a:latin typeface="Times New Roman" pitchFamily="18" charset="0"/>
                <a:cs typeface="Times New Roman" pitchFamily="18" charset="0"/>
              </a:rPr>
              <a:t> to </a:t>
            </a:r>
            <a:r>
              <a:rPr lang="pl-PL" altLang="pl-PL" sz="2000" dirty="0" err="1" smtClean="0">
                <a:latin typeface="Times New Roman" pitchFamily="18" charset="0"/>
                <a:cs typeface="Times New Roman" pitchFamily="18" charset="0"/>
              </a:rPr>
              <a:t>alternatives</a:t>
            </a:r>
            <a:r>
              <a:rPr lang="pl-PL" altLang="pl-PL" sz="2000" dirty="0" smtClean="0">
                <a:latin typeface="Times New Roman" pitchFamily="18" charset="0"/>
                <a:cs typeface="Times New Roman" pitchFamily="18" charset="0"/>
              </a:rPr>
              <a:t> („</a:t>
            </a:r>
            <a:r>
              <a:rPr lang="pl-PL" altLang="pl-PL" sz="2000" dirty="0" err="1" smtClean="0">
                <a:latin typeface="Times New Roman" pitchFamily="18" charset="0"/>
                <a:cs typeface="Times New Roman" pitchFamily="18" charset="0"/>
              </a:rPr>
              <a:t>if</a:t>
            </a:r>
            <a:r>
              <a:rPr lang="pl-PL" altLang="pl-PL" sz="2000" dirty="0" smtClean="0">
                <a:latin typeface="Times New Roman" pitchFamily="18" charset="0"/>
                <a:cs typeface="Times New Roman" pitchFamily="18" charset="0"/>
              </a:rPr>
              <a:t> </a:t>
            </a:r>
            <a:r>
              <a:rPr lang="pl-PL" altLang="pl-PL" sz="2000" dirty="0" err="1" smtClean="0">
                <a:latin typeface="Times New Roman" pitchFamily="18" charset="0"/>
                <a:cs typeface="Times New Roman" pitchFamily="18" charset="0"/>
              </a:rPr>
              <a:t>appropriate</a:t>
            </a:r>
            <a:r>
              <a:rPr lang="pl-PL" altLang="pl-PL" sz="2000" dirty="0" smtClean="0">
                <a:latin typeface="Times New Roman" pitchFamily="18" charset="0"/>
                <a:cs typeface="Times New Roman" pitchFamily="18" charset="0"/>
              </a:rPr>
              <a:t>”)</a:t>
            </a:r>
            <a:endParaRPr lang="en-US" altLang="pl-PL" sz="2000" dirty="0" smtClean="0">
              <a:latin typeface="Times New Roman" pitchFamily="18" charset="0"/>
              <a:cs typeface="Times New Roman" pitchFamily="18" charset="0"/>
            </a:endParaRPr>
          </a:p>
          <a:p>
            <a:pPr marL="304800" indent="-304800" eaLnBrk="1" hangingPunct="1"/>
            <a:r>
              <a:rPr lang="en-US" altLang="pl-PL" sz="2000" dirty="0" smtClean="0">
                <a:latin typeface="Times New Roman" pitchFamily="18" charset="0"/>
                <a:cs typeface="Times New Roman" pitchFamily="18" charset="0"/>
              </a:rPr>
              <a:t>Process</a:t>
            </a:r>
          </a:p>
          <a:p>
            <a:pPr lvl="1" eaLnBrk="1" hangingPunct="1"/>
            <a:r>
              <a:rPr lang="en-US" altLang="pl-PL" sz="2000" dirty="0" smtClean="0">
                <a:latin typeface="Times New Roman" pitchFamily="18" charset="0"/>
                <a:cs typeface="Times New Roman" pitchFamily="18" charset="0"/>
              </a:rPr>
              <a:t>no scoping</a:t>
            </a:r>
          </a:p>
          <a:p>
            <a:pPr lvl="1" eaLnBrk="1" hangingPunct="1"/>
            <a:r>
              <a:rPr lang="en-US" altLang="pl-PL" sz="2000" dirty="0" smtClean="0">
                <a:latin typeface="Times New Roman" pitchFamily="18" charset="0"/>
                <a:cs typeface="Times New Roman" pitchFamily="18" charset="0"/>
              </a:rPr>
              <a:t>limited public </a:t>
            </a:r>
            <a:r>
              <a:rPr lang="en-US" altLang="pl-PL" sz="2000" dirty="0" err="1" smtClean="0">
                <a:latin typeface="Times New Roman" pitchFamily="18" charset="0"/>
                <a:cs typeface="Times New Roman" pitchFamily="18" charset="0"/>
              </a:rPr>
              <a:t>partic</a:t>
            </a:r>
            <a:r>
              <a:rPr lang="pl-PL" altLang="pl-PL" sz="2000" dirty="0" smtClean="0">
                <a:latin typeface="Times New Roman" pitchFamily="18" charset="0"/>
                <a:cs typeface="Times New Roman" pitchFamily="18" charset="0"/>
              </a:rPr>
              <a:t>i</a:t>
            </a:r>
            <a:r>
              <a:rPr lang="en-US" altLang="pl-PL" sz="2000" dirty="0" err="1" smtClean="0">
                <a:latin typeface="Times New Roman" pitchFamily="18" charset="0"/>
                <a:cs typeface="Times New Roman" pitchFamily="18" charset="0"/>
              </a:rPr>
              <a:t>pation</a:t>
            </a:r>
            <a:r>
              <a:rPr lang="en-US" altLang="pl-PL" sz="2000" dirty="0" smtClean="0">
                <a:latin typeface="Times New Roman" pitchFamily="18" charset="0"/>
                <a:cs typeface="Times New Roman" pitchFamily="18" charset="0"/>
              </a:rPr>
              <a:t>, no access to justice</a:t>
            </a:r>
          </a:p>
          <a:p>
            <a:pPr lvl="1" eaLnBrk="1" hangingPunct="1"/>
            <a:r>
              <a:rPr lang="en-US" altLang="pl-PL" sz="2000" dirty="0" smtClean="0">
                <a:latin typeface="Times New Roman" pitchFamily="18" charset="0"/>
                <a:cs typeface="Times New Roman" pitchFamily="18" charset="0"/>
              </a:rPr>
              <a:t>no </a:t>
            </a:r>
            <a:r>
              <a:rPr lang="pl-PL" altLang="pl-PL" sz="2000" dirty="0" err="1" smtClean="0">
                <a:latin typeface="Times New Roman" pitchFamily="18" charset="0"/>
                <a:cs typeface="Times New Roman" pitchFamily="18" charset="0"/>
              </a:rPr>
              <a:t>quality</a:t>
            </a:r>
            <a:r>
              <a:rPr lang="pl-PL" altLang="pl-PL" sz="2000" dirty="0" smtClean="0">
                <a:latin typeface="Times New Roman" pitchFamily="18" charset="0"/>
                <a:cs typeface="Times New Roman" pitchFamily="18" charset="0"/>
              </a:rPr>
              <a:t> </a:t>
            </a:r>
            <a:r>
              <a:rPr lang="pl-PL" altLang="pl-PL" sz="2000" dirty="0" err="1" smtClean="0">
                <a:latin typeface="Times New Roman" pitchFamily="18" charset="0"/>
                <a:cs typeface="Times New Roman" pitchFamily="18" charset="0"/>
              </a:rPr>
              <a:t>control</a:t>
            </a:r>
            <a:r>
              <a:rPr lang="pl-PL" altLang="pl-PL" sz="2000" dirty="0" smtClean="0">
                <a:latin typeface="Times New Roman" pitchFamily="18" charset="0"/>
                <a:cs typeface="Times New Roman" pitchFamily="18" charset="0"/>
              </a:rPr>
              <a:t> and </a:t>
            </a:r>
            <a:r>
              <a:rPr lang="en-US" altLang="pl-PL" sz="2000" dirty="0" smtClean="0">
                <a:latin typeface="Times New Roman" pitchFamily="18" charset="0"/>
                <a:cs typeface="Times New Roman" pitchFamily="18" charset="0"/>
              </a:rPr>
              <a:t>post-project</a:t>
            </a:r>
            <a:r>
              <a:rPr lang="pl-PL" altLang="pl-PL" sz="2000" dirty="0" smtClean="0">
                <a:latin typeface="Times New Roman" pitchFamily="18" charset="0"/>
                <a:cs typeface="Times New Roman" pitchFamily="18" charset="0"/>
              </a:rPr>
              <a:t> monitoring</a:t>
            </a:r>
            <a:r>
              <a:rPr lang="en-US" altLang="pl-PL" sz="2000" dirty="0" smtClean="0">
                <a:latin typeface="Times New Roman" pitchFamily="18" charset="0"/>
                <a:cs typeface="Times New Roman" pitchFamily="18" charset="0"/>
              </a:rPr>
              <a:t> </a:t>
            </a: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r>
              <a:rPr lang="pl-PL" dirty="0" err="1" smtClean="0"/>
              <a:t>Amendment</a:t>
            </a:r>
            <a:r>
              <a:rPr lang="pl-PL" dirty="0" smtClean="0"/>
              <a:t> 1997</a:t>
            </a:r>
          </a:p>
          <a:p>
            <a:pPr marL="304800" indent="-304800" eaLnBrk="1" hangingPunct="1">
              <a:spcBef>
                <a:spcPct val="0"/>
              </a:spcBef>
            </a:pPr>
            <a:r>
              <a:rPr lang="pl-PL" altLang="pl-PL" sz="2400" dirty="0" err="1" smtClean="0">
                <a:latin typeface="Times New Roman" pitchFamily="18" charset="0"/>
                <a:cs typeface="Times New Roman" pitchFamily="18" charset="0"/>
              </a:rPr>
              <a:t>Introduced</a:t>
            </a:r>
            <a:endParaRPr lang="pl-PL" altLang="pl-PL" sz="2400" dirty="0" smtClean="0">
              <a:latin typeface="Times New Roman" pitchFamily="18" charset="0"/>
              <a:cs typeface="Times New Roman" pitchFamily="18" charset="0"/>
            </a:endParaRPr>
          </a:p>
          <a:p>
            <a:pPr marL="666750" lvl="1" indent="-304800" eaLnBrk="1" hangingPunct="1">
              <a:spcBef>
                <a:spcPct val="0"/>
              </a:spcBef>
            </a:pPr>
            <a:r>
              <a:rPr lang="pl-PL" altLang="pl-PL" sz="2400" dirty="0" err="1" smtClean="0">
                <a:latin typeface="Times New Roman" pitchFamily="18" charset="0"/>
                <a:cs typeface="Times New Roman" pitchFamily="18" charset="0"/>
              </a:rPr>
              <a:t>new</a:t>
            </a:r>
            <a:r>
              <a:rPr lang="pl-PL" altLang="pl-PL" sz="2400" dirty="0" smtClean="0">
                <a:latin typeface="Times New Roman" pitchFamily="18" charset="0"/>
                <a:cs typeface="Times New Roman" pitchFamily="18" charset="0"/>
              </a:rPr>
              <a:t> </a:t>
            </a:r>
            <a:r>
              <a:rPr lang="pl-PL" altLang="pl-PL" sz="2400" dirty="0" err="1" smtClean="0">
                <a:latin typeface="Times New Roman" pitchFamily="18" charset="0"/>
                <a:cs typeface="Times New Roman" pitchFamily="18" charset="0"/>
              </a:rPr>
              <a:t>categories</a:t>
            </a:r>
            <a:r>
              <a:rPr lang="pl-PL" altLang="pl-PL" sz="2400" dirty="0" smtClean="0">
                <a:latin typeface="Times New Roman" pitchFamily="18" charset="0"/>
                <a:cs typeface="Times New Roman" pitchFamily="18" charset="0"/>
              </a:rPr>
              <a:t> of </a:t>
            </a:r>
            <a:r>
              <a:rPr lang="pl-PL" altLang="pl-PL" sz="2400" dirty="0" err="1" smtClean="0">
                <a:latin typeface="Times New Roman" pitchFamily="18" charset="0"/>
                <a:cs typeface="Times New Roman" pitchFamily="18" charset="0"/>
              </a:rPr>
              <a:t>activities</a:t>
            </a:r>
            <a:endParaRPr lang="pl-PL" altLang="pl-PL" sz="2400" dirty="0" smtClean="0">
              <a:latin typeface="Times New Roman" pitchFamily="18" charset="0"/>
              <a:cs typeface="Times New Roman" pitchFamily="18" charset="0"/>
            </a:endParaRPr>
          </a:p>
          <a:p>
            <a:pPr marL="666750" lvl="1" indent="-304800" eaLnBrk="1" hangingPunct="1">
              <a:spcBef>
                <a:spcPct val="0"/>
              </a:spcBef>
            </a:pPr>
            <a:r>
              <a:rPr lang="pl-PL" altLang="pl-PL" sz="2400" dirty="0" smtClean="0">
                <a:latin typeface="Times New Roman" pitchFamily="18" charset="0"/>
                <a:cs typeface="Times New Roman" pitchFamily="18" charset="0"/>
              </a:rPr>
              <a:t>screening </a:t>
            </a:r>
            <a:r>
              <a:rPr lang="pl-PL" altLang="pl-PL" sz="2400" dirty="0" err="1" smtClean="0">
                <a:latin typeface="Times New Roman" pitchFamily="18" charset="0"/>
                <a:cs typeface="Times New Roman" pitchFamily="18" charset="0"/>
              </a:rPr>
              <a:t>criteria</a:t>
            </a:r>
            <a:r>
              <a:rPr lang="pl-PL" altLang="pl-PL" sz="2400" dirty="0" smtClean="0">
                <a:latin typeface="Times New Roman" pitchFamily="18" charset="0"/>
                <a:cs typeface="Times New Roman" pitchFamily="18" charset="0"/>
              </a:rPr>
              <a:t> </a:t>
            </a:r>
          </a:p>
          <a:p>
            <a:pPr marL="666750" lvl="1" indent="-304800" eaLnBrk="1" hangingPunct="1">
              <a:spcBef>
                <a:spcPct val="0"/>
              </a:spcBef>
            </a:pPr>
            <a:r>
              <a:rPr lang="pl-PL" altLang="pl-PL" sz="2400" dirty="0" err="1" smtClean="0">
                <a:latin typeface="Times New Roman" pitchFamily="18" charset="0"/>
                <a:cs typeface="Times New Roman" pitchFamily="18" charset="0"/>
              </a:rPr>
              <a:t>elements</a:t>
            </a:r>
            <a:r>
              <a:rPr lang="pl-PL" altLang="pl-PL" sz="2400" dirty="0" smtClean="0">
                <a:latin typeface="Times New Roman" pitchFamily="18" charset="0"/>
                <a:cs typeface="Times New Roman" pitchFamily="18" charset="0"/>
              </a:rPr>
              <a:t> of </a:t>
            </a:r>
            <a:r>
              <a:rPr lang="pl-PL" altLang="pl-PL" sz="2400" dirty="0" err="1" smtClean="0">
                <a:latin typeface="Times New Roman" pitchFamily="18" charset="0"/>
                <a:cs typeface="Times New Roman" pitchFamily="18" charset="0"/>
              </a:rPr>
              <a:t>scoping</a:t>
            </a:r>
            <a:r>
              <a:rPr lang="pl-PL" altLang="pl-PL" sz="2400" dirty="0" smtClean="0">
                <a:latin typeface="Times New Roman" pitchFamily="18" charset="0"/>
                <a:cs typeface="Times New Roman" pitchFamily="18" charset="0"/>
              </a:rPr>
              <a:t> </a:t>
            </a:r>
          </a:p>
          <a:p>
            <a:pPr marL="666750" lvl="1" indent="-304800" eaLnBrk="1" hangingPunct="1">
              <a:spcBef>
                <a:spcPct val="0"/>
              </a:spcBef>
            </a:pPr>
            <a:r>
              <a:rPr lang="pl-PL" altLang="pl-PL" sz="2400" dirty="0" err="1" smtClean="0">
                <a:latin typeface="Times New Roman" pitchFamily="18" charset="0"/>
                <a:cs typeface="Times New Roman" pitchFamily="18" charset="0"/>
              </a:rPr>
              <a:t>obligation</a:t>
            </a:r>
            <a:r>
              <a:rPr lang="pl-PL" altLang="pl-PL" sz="2400" dirty="0" smtClean="0">
                <a:latin typeface="Times New Roman" pitchFamily="18" charset="0"/>
                <a:cs typeface="Times New Roman" pitchFamily="18" charset="0"/>
              </a:rPr>
              <a:t> to </a:t>
            </a:r>
            <a:r>
              <a:rPr lang="pl-PL" altLang="pl-PL" sz="2400" dirty="0" err="1" smtClean="0">
                <a:latin typeface="Times New Roman" pitchFamily="18" charset="0"/>
                <a:cs typeface="Times New Roman" pitchFamily="18" charset="0"/>
              </a:rPr>
              <a:t>establish</a:t>
            </a:r>
            <a:r>
              <a:rPr lang="pl-PL" altLang="pl-PL" sz="2400" dirty="0" smtClean="0">
                <a:latin typeface="Times New Roman" pitchFamily="18" charset="0"/>
                <a:cs typeface="Times New Roman" pitchFamily="18" charset="0"/>
              </a:rPr>
              <a:t> development </a:t>
            </a:r>
            <a:r>
              <a:rPr lang="pl-PL" altLang="pl-PL" sz="2400" dirty="0" err="1" smtClean="0">
                <a:latin typeface="Times New Roman" pitchFamily="18" charset="0"/>
                <a:cs typeface="Times New Roman" pitchFamily="18" charset="0"/>
              </a:rPr>
              <a:t>control</a:t>
            </a:r>
            <a:r>
              <a:rPr lang="pl-PL" altLang="pl-PL" sz="2400" dirty="0" smtClean="0">
                <a:latin typeface="Times New Roman" pitchFamily="18" charset="0"/>
                <a:cs typeface="Times New Roman" pitchFamily="18" charset="0"/>
              </a:rPr>
              <a:t> for </a:t>
            </a:r>
            <a:r>
              <a:rPr lang="pl-PL" altLang="pl-PL" sz="2400" dirty="0" err="1" smtClean="0">
                <a:latin typeface="Times New Roman" pitchFamily="18" charset="0"/>
                <a:cs typeface="Times New Roman" pitchFamily="18" charset="0"/>
              </a:rPr>
              <a:t>Annex</a:t>
            </a:r>
            <a:r>
              <a:rPr lang="pl-PL" altLang="pl-PL" sz="2400" dirty="0" smtClean="0">
                <a:latin typeface="Times New Roman" pitchFamily="18" charset="0"/>
                <a:cs typeface="Times New Roman" pitchFamily="18" charset="0"/>
              </a:rPr>
              <a:t> I and II </a:t>
            </a:r>
            <a:r>
              <a:rPr lang="pl-PL" altLang="pl-PL" sz="2400" dirty="0" err="1" smtClean="0">
                <a:latin typeface="Times New Roman" pitchFamily="18" charset="0"/>
                <a:cs typeface="Times New Roman" pitchFamily="18" charset="0"/>
              </a:rPr>
              <a:t>projects</a:t>
            </a:r>
            <a:endParaRPr lang="pl-PL" altLang="pl-PL" sz="2400" dirty="0" smtClean="0">
              <a:latin typeface="Times New Roman" pitchFamily="18" charset="0"/>
              <a:cs typeface="Times New Roman" pitchFamily="18" charset="0"/>
            </a:endParaRPr>
          </a:p>
          <a:p>
            <a:pPr marL="304800" indent="-304800" eaLnBrk="1" hangingPunct="1">
              <a:spcBef>
                <a:spcPct val="0"/>
              </a:spcBef>
            </a:pPr>
            <a:r>
              <a:rPr lang="pl-PL" altLang="pl-PL" sz="2400" dirty="0" err="1" smtClean="0">
                <a:latin typeface="Times New Roman" pitchFamily="18" charset="0"/>
                <a:cs typeface="Times New Roman" pitchFamily="18" charset="0"/>
              </a:rPr>
              <a:t>Improved</a:t>
            </a:r>
            <a:endParaRPr lang="pl-PL" altLang="pl-PL" sz="2400" dirty="0" smtClean="0">
              <a:latin typeface="Times New Roman" pitchFamily="18" charset="0"/>
              <a:cs typeface="Times New Roman" pitchFamily="18" charset="0"/>
            </a:endParaRPr>
          </a:p>
          <a:p>
            <a:pPr marL="666750" lvl="1" indent="-304800" eaLnBrk="1" hangingPunct="1">
              <a:spcBef>
                <a:spcPct val="0"/>
              </a:spcBef>
            </a:pPr>
            <a:r>
              <a:rPr lang="pl-PL" altLang="pl-PL" sz="2400" dirty="0" err="1" smtClean="0">
                <a:latin typeface="Times New Roman" pitchFamily="18" charset="0"/>
                <a:cs typeface="Times New Roman" pitchFamily="18" charset="0"/>
              </a:rPr>
              <a:t>transboundary</a:t>
            </a:r>
            <a:r>
              <a:rPr lang="pl-PL" altLang="pl-PL" sz="2400" dirty="0" smtClean="0">
                <a:latin typeface="Times New Roman" pitchFamily="18" charset="0"/>
                <a:cs typeface="Times New Roman" pitchFamily="18" charset="0"/>
              </a:rPr>
              <a:t> </a:t>
            </a:r>
            <a:r>
              <a:rPr lang="pl-PL" altLang="pl-PL" sz="2400" dirty="0" err="1" smtClean="0">
                <a:latin typeface="Times New Roman" pitchFamily="18" charset="0"/>
                <a:cs typeface="Times New Roman" pitchFamily="18" charset="0"/>
              </a:rPr>
              <a:t>procedure</a:t>
            </a:r>
            <a:r>
              <a:rPr lang="pl-PL" altLang="pl-PL" sz="2400" dirty="0" smtClean="0">
                <a:latin typeface="Times New Roman" pitchFamily="18" charset="0"/>
                <a:cs typeface="Times New Roman" pitchFamily="18" charset="0"/>
              </a:rPr>
              <a:t> (but </a:t>
            </a:r>
            <a:r>
              <a:rPr lang="pl-PL" altLang="pl-PL" sz="2400" dirty="0" err="1" smtClean="0">
                <a:latin typeface="Times New Roman" pitchFamily="18" charset="0"/>
                <a:cs typeface="Times New Roman" pitchFamily="18" charset="0"/>
              </a:rPr>
              <a:t>still</a:t>
            </a:r>
            <a:r>
              <a:rPr lang="pl-PL" altLang="pl-PL" sz="2400" dirty="0" smtClean="0">
                <a:latin typeface="Times New Roman" pitchFamily="18" charset="0"/>
                <a:cs typeface="Times New Roman" pitchFamily="18" charset="0"/>
              </a:rPr>
              <a:t> </a:t>
            </a:r>
            <a:r>
              <a:rPr lang="pl-PL" altLang="pl-PL" sz="2400" dirty="0" err="1" smtClean="0">
                <a:latin typeface="Times New Roman" pitchFamily="18" charset="0"/>
                <a:cs typeface="Times New Roman" pitchFamily="18" charset="0"/>
              </a:rPr>
              <a:t>doubts</a:t>
            </a:r>
            <a:r>
              <a:rPr lang="pl-PL" altLang="pl-PL" sz="2400" dirty="0" smtClean="0">
                <a:latin typeface="Times New Roman" pitchFamily="18" charset="0"/>
                <a:cs typeface="Times New Roman" pitchFamily="18" charset="0"/>
              </a:rPr>
              <a:t> as to  </a:t>
            </a:r>
            <a:r>
              <a:rPr lang="pl-PL" altLang="pl-PL" sz="2400" dirty="0" err="1" smtClean="0">
                <a:latin typeface="Times New Roman" pitchFamily="18" charset="0"/>
                <a:cs typeface="Times New Roman" pitchFamily="18" charset="0"/>
              </a:rPr>
              <a:t>full</a:t>
            </a:r>
            <a:r>
              <a:rPr lang="pl-PL" altLang="pl-PL" sz="2400" dirty="0" smtClean="0">
                <a:latin typeface="Times New Roman" pitchFamily="18" charset="0"/>
                <a:cs typeface="Times New Roman" pitchFamily="18" charset="0"/>
              </a:rPr>
              <a:t> </a:t>
            </a:r>
            <a:r>
              <a:rPr lang="pl-PL" altLang="pl-PL" sz="2400" dirty="0" err="1" smtClean="0">
                <a:latin typeface="Times New Roman" pitchFamily="18" charset="0"/>
                <a:cs typeface="Times New Roman" pitchFamily="18" charset="0"/>
              </a:rPr>
              <a:t>compliance</a:t>
            </a:r>
            <a:r>
              <a:rPr lang="pl-PL" altLang="pl-PL" sz="2400" dirty="0" smtClean="0">
                <a:latin typeface="Times New Roman" pitchFamily="18" charset="0"/>
                <a:cs typeface="Times New Roman" pitchFamily="18" charset="0"/>
              </a:rPr>
              <a:t> with </a:t>
            </a:r>
            <a:r>
              <a:rPr lang="pl-PL" altLang="pl-PL" sz="2400" dirty="0" err="1" smtClean="0">
                <a:latin typeface="Times New Roman" pitchFamily="18" charset="0"/>
                <a:cs typeface="Times New Roman" pitchFamily="18" charset="0"/>
              </a:rPr>
              <a:t>Espoo</a:t>
            </a:r>
            <a:r>
              <a:rPr lang="pl-PL" altLang="pl-PL" sz="2400" dirty="0" smtClean="0">
                <a:latin typeface="Times New Roman" pitchFamily="18" charset="0"/>
                <a:cs typeface="Times New Roman" pitchFamily="18" charset="0"/>
              </a:rPr>
              <a:t>)</a:t>
            </a:r>
          </a:p>
          <a:p>
            <a:pPr marL="666750" lvl="1" indent="-304800" eaLnBrk="1" hangingPunct="1">
              <a:spcBef>
                <a:spcPct val="0"/>
              </a:spcBef>
            </a:pPr>
            <a:r>
              <a:rPr lang="pl-PL" altLang="pl-PL" sz="2400" dirty="0" err="1" smtClean="0">
                <a:latin typeface="Times New Roman" pitchFamily="18" charset="0"/>
                <a:cs typeface="Times New Roman" pitchFamily="18" charset="0"/>
              </a:rPr>
              <a:t>alternatives</a:t>
            </a:r>
            <a:r>
              <a:rPr lang="pl-PL" altLang="pl-PL" sz="2400" dirty="0" smtClean="0">
                <a:latin typeface="Times New Roman" pitchFamily="18" charset="0"/>
                <a:cs typeface="Times New Roman" pitchFamily="18" charset="0"/>
              </a:rPr>
              <a:t> (no „as </a:t>
            </a:r>
            <a:r>
              <a:rPr lang="pl-PL" altLang="pl-PL" sz="2400" dirty="0" err="1" smtClean="0">
                <a:latin typeface="Times New Roman" pitchFamily="18" charset="0"/>
                <a:cs typeface="Times New Roman" pitchFamily="18" charset="0"/>
              </a:rPr>
              <a:t>appropriate</a:t>
            </a:r>
            <a:r>
              <a:rPr lang="pl-PL" altLang="pl-PL" sz="2400" dirty="0" smtClean="0">
                <a:latin typeface="Times New Roman" pitchFamily="18" charset="0"/>
                <a:cs typeface="Times New Roman" pitchFamily="18" charset="0"/>
              </a:rPr>
              <a:t>” but </a:t>
            </a:r>
            <a:r>
              <a:rPr lang="pl-PL" altLang="pl-PL" sz="2400" dirty="0" err="1" smtClean="0">
                <a:latin typeface="Times New Roman" pitchFamily="18" charset="0"/>
                <a:cs typeface="Times New Roman" pitchFamily="18" charset="0"/>
              </a:rPr>
              <a:t>still</a:t>
            </a:r>
            <a:r>
              <a:rPr lang="pl-PL" altLang="pl-PL" sz="2400" dirty="0" smtClean="0">
                <a:latin typeface="Times New Roman" pitchFamily="18" charset="0"/>
                <a:cs typeface="Times New Roman" pitchFamily="18" charset="0"/>
              </a:rPr>
              <a:t> not </a:t>
            </a:r>
            <a:r>
              <a:rPr lang="pl-PL" altLang="pl-PL" sz="2400" dirty="0" err="1" smtClean="0">
                <a:latin typeface="Times New Roman" pitchFamily="18" charset="0"/>
                <a:cs typeface="Times New Roman" pitchFamily="18" charset="0"/>
              </a:rPr>
              <a:t>fully</a:t>
            </a:r>
            <a:r>
              <a:rPr lang="pl-PL" altLang="pl-PL" sz="2400" dirty="0" smtClean="0">
                <a:latin typeface="Times New Roman" pitchFamily="18" charset="0"/>
                <a:cs typeface="Times New Roman" pitchFamily="18" charset="0"/>
              </a:rPr>
              <a:t> </a:t>
            </a:r>
            <a:r>
              <a:rPr lang="pl-PL" altLang="pl-PL" sz="2400" dirty="0" err="1" smtClean="0">
                <a:latin typeface="Times New Roman" pitchFamily="18" charset="0"/>
                <a:cs typeface="Times New Roman" pitchFamily="18" charset="0"/>
              </a:rPr>
              <a:t>mandatory</a:t>
            </a:r>
            <a:r>
              <a:rPr lang="pl-PL" altLang="pl-PL" sz="2400" dirty="0" smtClean="0">
                <a:latin typeface="Times New Roman" pitchFamily="18" charset="0"/>
                <a:cs typeface="Times New Roman" pitchFamily="18" charset="0"/>
              </a:rPr>
              <a:t>)</a:t>
            </a:r>
          </a:p>
          <a:p>
            <a:pPr marL="666750" lvl="1" indent="-304800" eaLnBrk="1" hangingPunct="1">
              <a:spcBef>
                <a:spcPct val="0"/>
              </a:spcBef>
            </a:pPr>
            <a:r>
              <a:rPr lang="pl-PL" altLang="pl-PL" sz="2400" dirty="0" smtClean="0">
                <a:latin typeface="Times New Roman" pitchFamily="18" charset="0"/>
                <a:cs typeface="Times New Roman" pitchFamily="18" charset="0"/>
              </a:rPr>
              <a:t>public </a:t>
            </a:r>
            <a:r>
              <a:rPr lang="pl-PL" altLang="pl-PL" sz="2400" dirty="0" err="1" smtClean="0">
                <a:latin typeface="Times New Roman" pitchFamily="18" charset="0"/>
                <a:cs typeface="Times New Roman" pitchFamily="18" charset="0"/>
              </a:rPr>
              <a:t>participation</a:t>
            </a:r>
            <a:r>
              <a:rPr lang="pl-PL" altLang="pl-PL" sz="2400" dirty="0" smtClean="0">
                <a:latin typeface="Times New Roman" pitchFamily="18" charset="0"/>
                <a:cs typeface="Times New Roman" pitchFamily="18" charset="0"/>
              </a:rPr>
              <a:t> </a:t>
            </a:r>
            <a:r>
              <a:rPr lang="pl-PL" altLang="pl-PL" sz="2400" dirty="0" err="1" smtClean="0">
                <a:latin typeface="Times New Roman" pitchFamily="18" charset="0"/>
                <a:cs typeface="Times New Roman" pitchFamily="18" charset="0"/>
              </a:rPr>
              <a:t>improved</a:t>
            </a:r>
            <a:r>
              <a:rPr lang="pl-PL" altLang="pl-PL" sz="2400" dirty="0" smtClean="0">
                <a:latin typeface="Times New Roman" pitchFamily="18" charset="0"/>
                <a:cs typeface="Times New Roman" pitchFamily="18" charset="0"/>
              </a:rPr>
              <a:t> </a:t>
            </a:r>
            <a:endParaRPr lang="en-US" altLang="pl-PL" sz="2400" dirty="0" smtClean="0">
              <a:latin typeface="Times New Roman" pitchFamily="18" charset="0"/>
              <a:cs typeface="Times New Roman" pitchFamily="18" charset="0"/>
            </a:endParaRPr>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12</a:t>
            </a:fld>
            <a:endParaRPr lang="pl-PL"/>
          </a:p>
        </p:txBody>
      </p:sp>
    </p:spTree>
    <p:extLst>
      <p:ext uri="{BB962C8B-B14F-4D97-AF65-F5344CB8AC3E}">
        <p14:creationId xmlns:p14="http://schemas.microsoft.com/office/powerpoint/2010/main" val="3397541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baseline="0" dirty="0" smtClean="0">
                <a:solidFill>
                  <a:schemeClr val="tx1"/>
                </a:solidFill>
                <a:latin typeface="+mn-lt"/>
                <a:ea typeface="+mn-ea"/>
                <a:cs typeface="+mn-cs"/>
              </a:rPr>
              <a:t>‘</a:t>
            </a:r>
            <a:r>
              <a:rPr lang="pl-PL" sz="1200" b="0" i="0" u="none" strike="noStrike" kern="1200" baseline="0" dirty="0" err="1" smtClean="0">
                <a:solidFill>
                  <a:schemeClr val="tx1"/>
                </a:solidFill>
                <a:latin typeface="+mn-lt"/>
                <a:ea typeface="+mn-ea"/>
                <a:cs typeface="+mn-cs"/>
              </a:rPr>
              <a:t>project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means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the execution of construction works or of other installations or</a:t>
            </a:r>
          </a:p>
          <a:p>
            <a:r>
              <a:rPr lang="pl-PL" sz="1200" b="0" i="0" u="none" strike="noStrike" kern="1200" baseline="0" dirty="0" err="1" smtClean="0">
                <a:solidFill>
                  <a:schemeClr val="tx1"/>
                </a:solidFill>
                <a:latin typeface="+mn-lt"/>
                <a:ea typeface="+mn-ea"/>
                <a:cs typeface="+mn-cs"/>
              </a:rPr>
              <a:t>schemes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other interventions in the natural surroundings and landscape</a:t>
            </a:r>
          </a:p>
          <a:p>
            <a:r>
              <a:rPr lang="en-US" sz="1200" b="0" i="0" u="none" strike="noStrike" kern="1200" baseline="0" dirty="0" smtClean="0">
                <a:solidFill>
                  <a:schemeClr val="tx1"/>
                </a:solidFill>
                <a:latin typeface="+mn-lt"/>
                <a:ea typeface="+mn-ea"/>
                <a:cs typeface="+mn-cs"/>
              </a:rPr>
              <a:t>including those involving the extraction of mineral resources;</a:t>
            </a:r>
          </a:p>
          <a:p>
            <a:r>
              <a:rPr lang="pl-PL" sz="1200" b="0" i="0" u="none" strike="noStrike" kern="1200" baseline="0" dirty="0" smtClean="0">
                <a:solidFill>
                  <a:schemeClr val="tx1"/>
                </a:solidFill>
                <a:latin typeface="+mn-lt"/>
                <a:ea typeface="+mn-ea"/>
                <a:cs typeface="+mn-cs"/>
              </a:rPr>
              <a:t>‘developer’ </a:t>
            </a:r>
            <a:r>
              <a:rPr lang="pl-PL" sz="1200" b="0" i="0" u="none" strike="noStrike" kern="1200" baseline="0" dirty="0" err="1" smtClean="0">
                <a:solidFill>
                  <a:schemeClr val="tx1"/>
                </a:solidFill>
                <a:latin typeface="+mn-lt"/>
                <a:ea typeface="+mn-ea"/>
                <a:cs typeface="+mn-cs"/>
              </a:rPr>
              <a:t>means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the applicant for authorization for a private project or the public</a:t>
            </a:r>
          </a:p>
          <a:p>
            <a:r>
              <a:rPr lang="en-US" sz="1200" b="0" i="0" u="none" strike="noStrike" kern="1200" baseline="0" dirty="0" smtClean="0">
                <a:solidFill>
                  <a:schemeClr val="tx1"/>
                </a:solidFill>
                <a:latin typeface="+mn-lt"/>
                <a:ea typeface="+mn-ea"/>
                <a:cs typeface="+mn-cs"/>
              </a:rPr>
              <a:t>authority which initiates a project;</a:t>
            </a:r>
          </a:p>
          <a:p>
            <a:r>
              <a:rPr lang="pl-PL" sz="1200" b="0" i="0" u="none" strike="noStrike" kern="1200" baseline="0" dirty="0" smtClean="0">
                <a:solidFill>
                  <a:schemeClr val="tx1"/>
                </a:solidFill>
                <a:latin typeface="+mn-lt"/>
                <a:ea typeface="+mn-ea"/>
                <a:cs typeface="+mn-cs"/>
              </a:rPr>
              <a:t>‘development </a:t>
            </a:r>
            <a:r>
              <a:rPr lang="pl-PL" sz="1200" b="0" i="0" u="none" strike="noStrike" kern="1200" baseline="0" dirty="0" err="1" smtClean="0">
                <a:solidFill>
                  <a:schemeClr val="tx1"/>
                </a:solidFill>
                <a:latin typeface="+mn-lt"/>
                <a:ea typeface="+mn-ea"/>
                <a:cs typeface="+mn-cs"/>
              </a:rPr>
              <a:t>consent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means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the decision of the competent authority or authorities which entitles the</a:t>
            </a:r>
          </a:p>
          <a:p>
            <a:r>
              <a:rPr lang="en-US" sz="1200" b="0" i="0" u="none" strike="noStrike" kern="1200" baseline="0" dirty="0" smtClean="0">
                <a:solidFill>
                  <a:schemeClr val="tx1"/>
                </a:solidFill>
                <a:latin typeface="+mn-lt"/>
                <a:ea typeface="+mn-ea"/>
                <a:cs typeface="+mn-cs"/>
              </a:rPr>
              <a:t>developer to proceed with the project;</a:t>
            </a:r>
          </a:p>
          <a:p>
            <a:r>
              <a:rPr lang="pl-PL" sz="1200" b="1" i="0" u="none" strike="noStrike" kern="1200" baseline="0" dirty="0" err="1" smtClean="0">
                <a:solidFill>
                  <a:schemeClr val="tx1"/>
                </a:solidFill>
                <a:latin typeface="+mn-lt"/>
                <a:ea typeface="+mn-ea"/>
                <a:cs typeface="+mn-cs"/>
              </a:rPr>
              <a:t>Added</a:t>
            </a:r>
            <a:r>
              <a:rPr lang="pl-PL" sz="1200" b="1" i="0" u="none" strike="noStrike" kern="1200" baseline="0" dirty="0" smtClean="0">
                <a:solidFill>
                  <a:schemeClr val="tx1"/>
                </a:solidFill>
                <a:latin typeface="+mn-lt"/>
                <a:ea typeface="+mn-ea"/>
                <a:cs typeface="+mn-cs"/>
              </a:rPr>
              <a:t> in 2002</a:t>
            </a:r>
          </a:p>
          <a:p>
            <a:r>
              <a:rPr lang="pl-PL" sz="1200" b="0" i="0" u="none" strike="noStrike" kern="1200" baseline="0" dirty="0" smtClean="0">
                <a:solidFill>
                  <a:schemeClr val="tx1"/>
                </a:solidFill>
                <a:latin typeface="+mn-lt"/>
                <a:ea typeface="+mn-ea"/>
                <a:cs typeface="+mn-cs"/>
              </a:rPr>
              <a:t>‘public’ </a:t>
            </a:r>
            <a:r>
              <a:rPr lang="pl-PL" sz="1200" b="0" i="0" u="none" strike="noStrike" kern="1200" baseline="0" dirty="0" err="1" smtClean="0">
                <a:solidFill>
                  <a:schemeClr val="tx1"/>
                </a:solidFill>
                <a:latin typeface="+mn-lt"/>
                <a:ea typeface="+mn-ea"/>
                <a:cs typeface="+mn-cs"/>
              </a:rPr>
              <a:t>means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one or more natural or legal persons and, in accordance with national</a:t>
            </a:r>
          </a:p>
          <a:p>
            <a:r>
              <a:rPr lang="pl-PL" sz="1200" b="0" i="0" u="none" strike="noStrike" kern="1200" baseline="0" dirty="0" err="1" smtClean="0">
                <a:solidFill>
                  <a:schemeClr val="tx1"/>
                </a:solidFill>
                <a:latin typeface="+mn-lt"/>
                <a:ea typeface="+mn-ea"/>
                <a:cs typeface="+mn-cs"/>
              </a:rPr>
              <a:t>legislation</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or</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practice</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their</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associations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organisations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or</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groups</a:t>
            </a:r>
            <a:r>
              <a:rPr lang="pl-PL" sz="1200" b="0" i="0" u="none" strike="noStrike" kern="1200" baseline="0" dirty="0" smtClean="0">
                <a:solidFill>
                  <a:schemeClr val="tx1"/>
                </a:solidFill>
                <a:latin typeface="+mn-lt"/>
                <a:ea typeface="+mn-ea"/>
                <a:cs typeface="+mn-cs"/>
              </a:rPr>
              <a:t>;</a:t>
            </a:r>
          </a:p>
          <a:p>
            <a:r>
              <a:rPr lang="pl-PL" sz="1200" b="0" i="0" u="none" strike="noStrike" kern="1200" baseline="0" dirty="0" smtClean="0">
                <a:solidFill>
                  <a:schemeClr val="tx1"/>
                </a:solidFill>
                <a:latin typeface="+mn-lt"/>
                <a:ea typeface="+mn-ea"/>
                <a:cs typeface="+mn-cs"/>
              </a:rPr>
              <a:t>‘public </a:t>
            </a:r>
            <a:r>
              <a:rPr lang="pl-PL" sz="1200" b="0" i="0" u="none" strike="noStrike" kern="1200" baseline="0" dirty="0" err="1" smtClean="0">
                <a:solidFill>
                  <a:schemeClr val="tx1"/>
                </a:solidFill>
                <a:latin typeface="+mn-lt"/>
                <a:ea typeface="+mn-ea"/>
                <a:cs typeface="+mn-cs"/>
              </a:rPr>
              <a:t>concerned</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means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the public affected or likely to be affected by, or having an interest in,</a:t>
            </a:r>
          </a:p>
          <a:p>
            <a:r>
              <a:rPr lang="en-US" sz="1200" b="0" i="0" u="none" strike="noStrike" kern="1200" baseline="0" dirty="0" smtClean="0">
                <a:solidFill>
                  <a:schemeClr val="tx1"/>
                </a:solidFill>
                <a:latin typeface="+mn-lt"/>
                <a:ea typeface="+mn-ea"/>
                <a:cs typeface="+mn-cs"/>
              </a:rPr>
              <a:t>the environmental decision-making procedures referred to in Article 2</a:t>
            </a:r>
          </a:p>
          <a:p>
            <a:r>
              <a:rPr lang="en-US" sz="1200" b="0" i="0" u="none" strike="noStrike" kern="1200" baseline="0" dirty="0" smtClean="0">
                <a:solidFill>
                  <a:schemeClr val="tx1"/>
                </a:solidFill>
                <a:latin typeface="+mn-lt"/>
                <a:ea typeface="+mn-ea"/>
                <a:cs typeface="+mn-cs"/>
              </a:rPr>
              <a:t>(2); for the purposes of this definition, non-governmental </a:t>
            </a:r>
            <a:r>
              <a:rPr lang="en-US" sz="1200" b="0" i="0" u="none" strike="noStrike" kern="1200" baseline="0" dirty="0" err="1" smtClean="0">
                <a:solidFill>
                  <a:schemeClr val="tx1"/>
                </a:solidFill>
                <a:latin typeface="+mn-lt"/>
                <a:ea typeface="+mn-ea"/>
                <a:cs typeface="+mn-cs"/>
              </a:rPr>
              <a:t>organisations</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promoting environmental protection and meeting any requirements</a:t>
            </a:r>
          </a:p>
          <a:p>
            <a:r>
              <a:rPr lang="en-US" sz="1200" b="0" i="0" u="none" strike="noStrike" kern="1200" baseline="0" dirty="0" smtClean="0">
                <a:solidFill>
                  <a:schemeClr val="tx1"/>
                </a:solidFill>
                <a:latin typeface="+mn-lt"/>
                <a:ea typeface="+mn-ea"/>
                <a:cs typeface="+mn-cs"/>
              </a:rPr>
              <a:t>under national law shall be deemed to have an interest.</a:t>
            </a:r>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13</a:t>
            </a:fld>
            <a:endParaRPr lang="pl-PL"/>
          </a:p>
        </p:txBody>
      </p:sp>
    </p:spTree>
    <p:extLst>
      <p:ext uri="{BB962C8B-B14F-4D97-AF65-F5344CB8AC3E}">
        <p14:creationId xmlns:p14="http://schemas.microsoft.com/office/powerpoint/2010/main" val="2825302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 Member States shall adopt all measures necessary to ensure that,</a:t>
            </a:r>
          </a:p>
          <a:p>
            <a:r>
              <a:rPr lang="en-US" sz="1200" b="0" i="0" u="none" strike="noStrike" kern="1200" baseline="0" dirty="0" smtClean="0">
                <a:solidFill>
                  <a:schemeClr val="tx1"/>
                </a:solidFill>
                <a:latin typeface="+mn-lt"/>
                <a:ea typeface="+mn-ea"/>
                <a:cs typeface="+mn-cs"/>
              </a:rPr>
              <a:t>before consent is given, projects likely to have significant effects on the</a:t>
            </a:r>
          </a:p>
          <a:p>
            <a:r>
              <a:rPr lang="en-US" sz="1200" b="0" i="0" u="none" strike="noStrike" kern="1200" baseline="0" dirty="0" smtClean="0">
                <a:solidFill>
                  <a:schemeClr val="tx1"/>
                </a:solidFill>
                <a:latin typeface="+mn-lt"/>
                <a:ea typeface="+mn-ea"/>
                <a:cs typeface="+mn-cs"/>
              </a:rPr>
              <a:t>environment by virtue, </a:t>
            </a:r>
            <a:r>
              <a:rPr lang="en-US" sz="1200" b="0" i="1" u="none" strike="noStrike" kern="1200" baseline="0" dirty="0" smtClean="0">
                <a:solidFill>
                  <a:schemeClr val="tx1"/>
                </a:solidFill>
                <a:latin typeface="+mn-lt"/>
                <a:ea typeface="+mn-ea"/>
                <a:cs typeface="+mn-cs"/>
              </a:rPr>
              <a:t>inter alia</a:t>
            </a:r>
            <a:r>
              <a:rPr lang="en-US" sz="1200" b="0" i="0" u="none" strike="noStrike" kern="1200" baseline="0" dirty="0" smtClean="0">
                <a:solidFill>
                  <a:schemeClr val="tx1"/>
                </a:solidFill>
                <a:latin typeface="+mn-lt"/>
                <a:ea typeface="+mn-ea"/>
                <a:cs typeface="+mn-cs"/>
              </a:rPr>
              <a:t>, of their nature, size or location are</a:t>
            </a:r>
          </a:p>
          <a:p>
            <a:r>
              <a:rPr lang="en-US" sz="1200" b="0" i="0" u="none" strike="noStrike" kern="1200" baseline="0" dirty="0" smtClean="0">
                <a:solidFill>
                  <a:schemeClr val="tx1"/>
                </a:solidFill>
                <a:latin typeface="+mn-lt"/>
                <a:ea typeface="+mn-ea"/>
                <a:cs typeface="+mn-cs"/>
              </a:rPr>
              <a:t>made subject to a requirement for development consent and an</a:t>
            </a:r>
          </a:p>
          <a:p>
            <a:r>
              <a:rPr lang="en-US" sz="1200" b="0" i="0" u="none" strike="noStrike" kern="1200" baseline="0" dirty="0" smtClean="0">
                <a:solidFill>
                  <a:schemeClr val="tx1"/>
                </a:solidFill>
                <a:latin typeface="+mn-lt"/>
                <a:ea typeface="+mn-ea"/>
                <a:cs typeface="+mn-cs"/>
              </a:rPr>
              <a:t>assessment with regard to their effects. These projects are defined in</a:t>
            </a:r>
          </a:p>
          <a:p>
            <a:r>
              <a:rPr lang="pl-PL" sz="1200" b="0" i="0" u="none" strike="noStrike" kern="1200" baseline="0" dirty="0" err="1" smtClean="0">
                <a:solidFill>
                  <a:schemeClr val="tx1"/>
                </a:solidFill>
                <a:latin typeface="+mn-lt"/>
                <a:ea typeface="+mn-ea"/>
                <a:cs typeface="+mn-cs"/>
              </a:rPr>
              <a:t>Article</a:t>
            </a:r>
            <a:r>
              <a:rPr lang="pl-PL" sz="1200" b="0" i="0" u="none" strike="noStrike" kern="1200" baseline="0" dirty="0" smtClean="0">
                <a:solidFill>
                  <a:schemeClr val="tx1"/>
                </a:solidFill>
                <a:latin typeface="+mn-lt"/>
                <a:ea typeface="+mn-ea"/>
                <a:cs typeface="+mn-cs"/>
              </a:rPr>
              <a:t> 4.</a:t>
            </a:r>
          </a:p>
          <a:p>
            <a:pPr eaLnBrk="1" hangingPunct="1"/>
            <a:endParaRPr lang="pl-PL" altLang="pl-PL" sz="1200" dirty="0" smtClean="0"/>
          </a:p>
          <a:p>
            <a:pPr eaLnBrk="1" hangingPunct="1"/>
            <a:r>
              <a:rPr lang="pl-PL" altLang="pl-PL" sz="1200" dirty="0" err="1" smtClean="0"/>
              <a:t>Thus</a:t>
            </a:r>
            <a:r>
              <a:rPr lang="pl-PL" altLang="pl-PL" sz="1200" dirty="0" smtClean="0"/>
              <a:t> development</a:t>
            </a:r>
            <a:r>
              <a:rPr lang="pl-PL" altLang="pl-PL" sz="1200" baseline="0" dirty="0" smtClean="0"/>
              <a:t> </a:t>
            </a:r>
            <a:r>
              <a:rPr lang="pl-PL" altLang="pl-PL" sz="1200" baseline="0" dirty="0" err="1" smtClean="0"/>
              <a:t>consent</a:t>
            </a:r>
            <a:r>
              <a:rPr lang="pl-PL" altLang="pl-PL" sz="1200" baseline="0" dirty="0" smtClean="0"/>
              <a:t> </a:t>
            </a:r>
            <a:r>
              <a:rPr lang="pl-PL" altLang="pl-PL" sz="1200" baseline="0" dirty="0" err="1" smtClean="0"/>
              <a:t>is</a:t>
            </a:r>
            <a:r>
              <a:rPr lang="pl-PL" altLang="pl-PL" sz="1200" baseline="0" dirty="0" smtClean="0"/>
              <a:t> </a:t>
            </a:r>
          </a:p>
          <a:p>
            <a:pPr eaLnBrk="1" hangingPunct="1"/>
            <a:r>
              <a:rPr lang="pl-PL" altLang="pl-PL" sz="1200" baseline="0" dirty="0" err="1" smtClean="0"/>
              <a:t>o</a:t>
            </a:r>
            <a:r>
              <a:rPr lang="pl-PL" altLang="pl-PL" sz="1200" dirty="0" err="1" smtClean="0"/>
              <a:t>bligatory</a:t>
            </a:r>
            <a:r>
              <a:rPr lang="pl-PL" altLang="pl-PL" sz="1200" dirty="0" smtClean="0"/>
              <a:t> (</a:t>
            </a:r>
            <a:r>
              <a:rPr lang="pl-PL" altLang="pl-PL" sz="1200" dirty="0" err="1" smtClean="0"/>
              <a:t>project</a:t>
            </a:r>
            <a:r>
              <a:rPr lang="pl-PL" altLang="pl-PL" sz="1200" dirty="0" smtClean="0"/>
              <a:t> </a:t>
            </a:r>
            <a:r>
              <a:rPr lang="pl-PL" altLang="pl-PL" sz="1200" dirty="0" err="1" smtClean="0"/>
              <a:t>may</a:t>
            </a:r>
            <a:r>
              <a:rPr lang="pl-PL" altLang="pl-PL" sz="1200" dirty="0" smtClean="0"/>
              <a:t> not be </a:t>
            </a:r>
            <a:r>
              <a:rPr lang="pl-PL" altLang="pl-PL" sz="1200" dirty="0" err="1" smtClean="0"/>
              <a:t>executed</a:t>
            </a:r>
            <a:r>
              <a:rPr lang="pl-PL" altLang="pl-PL" sz="1200" dirty="0" smtClean="0"/>
              <a:t> </a:t>
            </a:r>
            <a:r>
              <a:rPr lang="pl-PL" altLang="pl-PL" sz="1200" dirty="0" err="1" smtClean="0"/>
              <a:t>without</a:t>
            </a:r>
            <a:r>
              <a:rPr lang="pl-PL" altLang="pl-PL" sz="1200" dirty="0" smtClean="0"/>
              <a:t> </a:t>
            </a:r>
            <a:r>
              <a:rPr lang="pl-PL" altLang="pl-PL" sz="1200" dirty="0" err="1" smtClean="0"/>
              <a:t>consent</a:t>
            </a:r>
            <a:r>
              <a:rPr lang="pl-PL" altLang="pl-PL" sz="1200" dirty="0" smtClean="0"/>
              <a:t>)</a:t>
            </a:r>
          </a:p>
          <a:p>
            <a:pPr eaLnBrk="1" hangingPunct="1"/>
            <a:r>
              <a:rPr lang="pl-PL" altLang="pl-PL" sz="1200" dirty="0" err="1" smtClean="0"/>
              <a:t>binding</a:t>
            </a:r>
            <a:r>
              <a:rPr lang="pl-PL" altLang="pl-PL" sz="1200" dirty="0" smtClean="0"/>
              <a:t> (Case 96/81 </a:t>
            </a:r>
            <a:r>
              <a:rPr lang="pl-PL" altLang="pl-PL" sz="1200" dirty="0" err="1" smtClean="0"/>
              <a:t>Commission</a:t>
            </a:r>
            <a:r>
              <a:rPr lang="pl-PL" altLang="pl-PL" sz="1200" dirty="0" smtClean="0"/>
              <a:t> v. </a:t>
            </a:r>
            <a:r>
              <a:rPr lang="pl-PL" altLang="pl-PL" sz="1200" dirty="0" err="1" smtClean="0"/>
              <a:t>Netherlands</a:t>
            </a:r>
            <a:r>
              <a:rPr lang="pl-PL" altLang="pl-PL" sz="1200" dirty="0" smtClean="0"/>
              <a:t>)</a:t>
            </a:r>
          </a:p>
          <a:p>
            <a:endParaRPr lang="pl-PL"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The environmental impact assessment may be integrated into the</a:t>
            </a:r>
          </a:p>
          <a:p>
            <a:r>
              <a:rPr lang="en-US" sz="1200" b="0" i="0" u="none" strike="noStrike" kern="1200" baseline="0" dirty="0" smtClean="0">
                <a:solidFill>
                  <a:schemeClr val="tx1"/>
                </a:solidFill>
                <a:latin typeface="+mn-lt"/>
                <a:ea typeface="+mn-ea"/>
                <a:cs typeface="+mn-cs"/>
              </a:rPr>
              <a:t>existing procedures for consent to projects in the Member States, or,</a:t>
            </a:r>
          </a:p>
          <a:p>
            <a:r>
              <a:rPr lang="en-US" sz="1200" b="0" i="0" u="none" strike="noStrike" kern="1200" baseline="0" dirty="0" smtClean="0">
                <a:solidFill>
                  <a:schemeClr val="tx1"/>
                </a:solidFill>
                <a:latin typeface="+mn-lt"/>
                <a:ea typeface="+mn-ea"/>
                <a:cs typeface="+mn-cs"/>
              </a:rPr>
              <a:t>failing this, into other procedures or into procedures to be established to</a:t>
            </a:r>
          </a:p>
          <a:p>
            <a:r>
              <a:rPr lang="en-US" sz="1200" b="0" i="0" u="none" strike="noStrike" kern="1200" baseline="0" dirty="0" smtClean="0">
                <a:solidFill>
                  <a:schemeClr val="tx1"/>
                </a:solidFill>
                <a:latin typeface="+mn-lt"/>
                <a:ea typeface="+mn-ea"/>
                <a:cs typeface="+mn-cs"/>
              </a:rPr>
              <a:t>comply with the aims of this Directive</a:t>
            </a:r>
            <a:endParaRPr lang="pl-PL" sz="1200" b="0" i="0" u="none" strike="noStrike" kern="1200" baseline="0" dirty="0" smtClean="0">
              <a:solidFill>
                <a:schemeClr val="tx1"/>
              </a:solidFill>
              <a:latin typeface="+mn-lt"/>
              <a:ea typeface="+mn-ea"/>
              <a:cs typeface="+mn-cs"/>
            </a:endParaRPr>
          </a:p>
          <a:p>
            <a:endParaRPr lang="pl-PL" sz="1200" b="0" i="0" u="none" strike="noStrike" kern="1200" baseline="0" dirty="0" smtClean="0">
              <a:solidFill>
                <a:schemeClr val="tx1"/>
              </a:solidFill>
              <a:latin typeface="+mn-lt"/>
              <a:ea typeface="+mn-ea"/>
              <a:cs typeface="+mn-cs"/>
            </a:endParaRPr>
          </a:p>
          <a:p>
            <a:pPr eaLnBrk="1" hangingPunct="1"/>
            <a:r>
              <a:rPr lang="pl-PL" altLang="pl-PL" sz="2800" dirty="0" err="1" smtClean="0"/>
              <a:t>Modalities</a:t>
            </a:r>
            <a:r>
              <a:rPr lang="pl-PL" altLang="pl-PL" sz="2800" dirty="0" smtClean="0"/>
              <a:t>:</a:t>
            </a:r>
          </a:p>
          <a:p>
            <a:pPr lvl="1" eaLnBrk="1" hangingPunct="1"/>
            <a:r>
              <a:rPr lang="pl-PL" altLang="pl-PL" sz="2000" dirty="0" smtClean="0"/>
              <a:t>Special EIA </a:t>
            </a:r>
            <a:r>
              <a:rPr lang="pl-PL" altLang="pl-PL" sz="2000" dirty="0" err="1" smtClean="0"/>
              <a:t>procedure</a:t>
            </a:r>
            <a:endParaRPr lang="pl-PL" altLang="pl-PL" sz="2000" dirty="0" smtClean="0"/>
          </a:p>
          <a:p>
            <a:pPr lvl="1" eaLnBrk="1" hangingPunct="1"/>
            <a:r>
              <a:rPr lang="pl-PL" altLang="pl-PL" sz="2000" dirty="0" err="1" smtClean="0"/>
              <a:t>Existing</a:t>
            </a:r>
            <a:r>
              <a:rPr lang="pl-PL" altLang="pl-PL" sz="2000" dirty="0" smtClean="0"/>
              <a:t> </a:t>
            </a:r>
            <a:r>
              <a:rPr lang="pl-PL" altLang="pl-PL" sz="2000" dirty="0" err="1" smtClean="0"/>
              <a:t>consent</a:t>
            </a:r>
            <a:r>
              <a:rPr lang="pl-PL" altLang="pl-PL" sz="2000" dirty="0" smtClean="0"/>
              <a:t> </a:t>
            </a:r>
            <a:r>
              <a:rPr lang="pl-PL" altLang="pl-PL" sz="2000" dirty="0" err="1" smtClean="0"/>
              <a:t>procedures</a:t>
            </a:r>
            <a:r>
              <a:rPr lang="pl-PL" altLang="pl-PL" sz="2000" dirty="0" smtClean="0"/>
              <a:t> (Case 431/92 </a:t>
            </a:r>
            <a:r>
              <a:rPr lang="pl-PL" altLang="pl-PL" sz="2000" dirty="0" err="1" smtClean="0"/>
              <a:t>Commission</a:t>
            </a:r>
            <a:r>
              <a:rPr lang="pl-PL" altLang="pl-PL" sz="2000" dirty="0" smtClean="0"/>
              <a:t> v. Germany and Case  435/97 WWF v. </a:t>
            </a:r>
            <a:r>
              <a:rPr lang="pl-PL" altLang="pl-PL" sz="2000" dirty="0" err="1" smtClean="0"/>
              <a:t>Autonome</a:t>
            </a:r>
            <a:r>
              <a:rPr lang="pl-PL" altLang="pl-PL" sz="2000" dirty="0" smtClean="0"/>
              <a:t> </a:t>
            </a:r>
            <a:r>
              <a:rPr lang="pl-PL" altLang="pl-PL" sz="2000" dirty="0" err="1" smtClean="0"/>
              <a:t>Provinz</a:t>
            </a:r>
            <a:r>
              <a:rPr lang="pl-PL" altLang="pl-PL" sz="2000" dirty="0" smtClean="0"/>
              <a:t> </a:t>
            </a:r>
            <a:r>
              <a:rPr lang="pl-PL" altLang="pl-PL" sz="2000" dirty="0" err="1" smtClean="0"/>
              <a:t>Bozen</a:t>
            </a:r>
            <a:r>
              <a:rPr lang="pl-PL" altLang="pl-PL" sz="2000" dirty="0" smtClean="0"/>
              <a:t>)</a:t>
            </a:r>
          </a:p>
          <a:p>
            <a:pPr lvl="1" eaLnBrk="1" hangingPunct="1"/>
            <a:r>
              <a:rPr lang="pl-PL" altLang="pl-PL" sz="2000" dirty="0" smtClean="0"/>
              <a:t>New </a:t>
            </a:r>
            <a:r>
              <a:rPr lang="pl-PL" altLang="pl-PL" sz="2000" dirty="0" err="1" smtClean="0"/>
              <a:t>consent</a:t>
            </a:r>
            <a:r>
              <a:rPr lang="pl-PL" altLang="pl-PL" sz="2000" dirty="0" smtClean="0"/>
              <a:t> </a:t>
            </a:r>
            <a:r>
              <a:rPr lang="pl-PL" altLang="pl-PL" sz="2000" dirty="0" err="1" smtClean="0"/>
              <a:t>procedures</a:t>
            </a:r>
            <a:endParaRPr lang="pl-PL" altLang="pl-PL" sz="2000" dirty="0" smtClean="0"/>
          </a:p>
          <a:p>
            <a:pPr lvl="1" eaLnBrk="1" hangingPunct="1"/>
            <a:r>
              <a:rPr lang="pl-PL" altLang="pl-PL" sz="2000" dirty="0" smtClean="0"/>
              <a:t>Single </a:t>
            </a:r>
            <a:r>
              <a:rPr lang="pl-PL" altLang="pl-PL" sz="2000" dirty="0" err="1" smtClean="0"/>
              <a:t>procedure</a:t>
            </a:r>
            <a:r>
              <a:rPr lang="pl-PL" altLang="pl-PL" sz="2000" dirty="0" smtClean="0"/>
              <a:t> for EIA and IPPC</a:t>
            </a:r>
          </a:p>
          <a:p>
            <a:endParaRPr lang="pl-PL"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2a. Member States may provide for a single procedure in order to</a:t>
            </a:r>
          </a:p>
          <a:p>
            <a:r>
              <a:rPr lang="en-US" sz="1200" b="0" i="0" u="none" strike="noStrike" kern="1200" baseline="0" dirty="0" err="1" smtClean="0">
                <a:solidFill>
                  <a:schemeClr val="tx1"/>
                </a:solidFill>
                <a:latin typeface="+mn-lt"/>
                <a:ea typeface="+mn-ea"/>
                <a:cs typeface="+mn-cs"/>
              </a:rPr>
              <a:t>fulfil</a:t>
            </a:r>
            <a:r>
              <a:rPr lang="en-US" sz="1200" b="0" i="0" u="none" strike="noStrike" kern="1200" baseline="0" dirty="0" smtClean="0">
                <a:solidFill>
                  <a:schemeClr val="tx1"/>
                </a:solidFill>
                <a:latin typeface="+mn-lt"/>
                <a:ea typeface="+mn-ea"/>
                <a:cs typeface="+mn-cs"/>
              </a:rPr>
              <a:t> the requirements of this Directive and the requirements of Council</a:t>
            </a:r>
          </a:p>
          <a:p>
            <a:r>
              <a:rPr lang="en-US" sz="1200" b="0" i="0" u="none" strike="noStrike" kern="1200" baseline="0" dirty="0" smtClean="0">
                <a:solidFill>
                  <a:schemeClr val="tx1"/>
                </a:solidFill>
                <a:latin typeface="+mn-lt"/>
                <a:ea typeface="+mn-ea"/>
                <a:cs typeface="+mn-cs"/>
              </a:rPr>
              <a:t>Directive 96/61/EC of 24 September 1996 on integrated pollution</a:t>
            </a:r>
          </a:p>
          <a:p>
            <a:r>
              <a:rPr lang="pl-PL" sz="1200" b="0" i="0" u="none" strike="noStrike" kern="1200" baseline="0" dirty="0" err="1" smtClean="0">
                <a:solidFill>
                  <a:schemeClr val="tx1"/>
                </a:solidFill>
                <a:latin typeface="+mn-lt"/>
                <a:ea typeface="+mn-ea"/>
                <a:cs typeface="+mn-cs"/>
              </a:rPr>
              <a:t>prevention</a:t>
            </a:r>
            <a:r>
              <a:rPr lang="pl-PL" sz="1200" b="0" i="0" u="none" strike="noStrike" kern="1200" baseline="0" dirty="0" smtClean="0">
                <a:solidFill>
                  <a:schemeClr val="tx1"/>
                </a:solidFill>
                <a:latin typeface="+mn-lt"/>
                <a:ea typeface="+mn-ea"/>
                <a:cs typeface="+mn-cs"/>
              </a:rPr>
              <a:t> and </a:t>
            </a:r>
            <a:r>
              <a:rPr lang="pl-PL" sz="1200" b="0" i="0" u="none" strike="noStrike" kern="1200" baseline="0" dirty="0" err="1" smtClean="0">
                <a:solidFill>
                  <a:schemeClr val="tx1"/>
                </a:solidFill>
                <a:latin typeface="+mn-lt"/>
                <a:ea typeface="+mn-ea"/>
                <a:cs typeface="+mn-cs"/>
              </a:rPr>
              <a:t>control</a:t>
            </a:r>
            <a:r>
              <a:rPr lang="pl-PL" sz="1200" b="0" i="0" u="none" strike="noStrike" kern="1200" baseline="0" dirty="0" smtClean="0">
                <a:solidFill>
                  <a:schemeClr val="tx1"/>
                </a:solidFill>
                <a:latin typeface="+mn-lt"/>
                <a:ea typeface="+mn-ea"/>
                <a:cs typeface="+mn-cs"/>
              </a:rPr>
              <a:t> </a:t>
            </a:r>
          </a:p>
          <a:p>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err="1" smtClean="0">
                <a:solidFill>
                  <a:schemeClr val="tx1"/>
                </a:solidFill>
                <a:latin typeface="+mn-lt"/>
                <a:ea typeface="+mn-ea"/>
                <a:cs typeface="+mn-cs"/>
              </a:rPr>
              <a:t>Now</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it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is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integrated</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permit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under</a:t>
            </a:r>
            <a:r>
              <a:rPr lang="pl-PL" sz="1200" b="0" i="0" u="none" strike="noStrike" kern="1200" baseline="0" dirty="0" smtClean="0">
                <a:solidFill>
                  <a:schemeClr val="tx1"/>
                </a:solidFill>
                <a:latin typeface="+mn-lt"/>
                <a:ea typeface="+mn-ea"/>
                <a:cs typeface="+mn-cs"/>
              </a:rPr>
              <a:t> the IED Directive</a:t>
            </a:r>
          </a:p>
          <a:p>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 Without prejudice to Article 7, Member States may, in exceptional</a:t>
            </a:r>
          </a:p>
          <a:p>
            <a:r>
              <a:rPr lang="en-US" sz="1200" b="0" i="0" u="none" strike="noStrike" kern="1200" baseline="0" dirty="0" smtClean="0">
                <a:solidFill>
                  <a:schemeClr val="tx1"/>
                </a:solidFill>
                <a:latin typeface="+mn-lt"/>
                <a:ea typeface="+mn-ea"/>
                <a:cs typeface="+mn-cs"/>
              </a:rPr>
              <a:t>cases, exempt a specific project in whole or in part from the provisions</a:t>
            </a:r>
          </a:p>
          <a:p>
            <a:r>
              <a:rPr lang="en-US" sz="1200" b="0" i="0" u="none" strike="noStrike" kern="1200" baseline="0" dirty="0" smtClean="0">
                <a:solidFill>
                  <a:schemeClr val="tx1"/>
                </a:solidFill>
                <a:latin typeface="+mn-lt"/>
                <a:ea typeface="+mn-ea"/>
                <a:cs typeface="+mn-cs"/>
              </a:rPr>
              <a:t>laid down in this Directive.</a:t>
            </a:r>
            <a:endParaRPr lang="pl-PL"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this event, the Member States shall:</a:t>
            </a:r>
            <a:endParaRPr lang="pl-PL"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consider whether another form of assessment would be appropriate;</a:t>
            </a:r>
          </a:p>
          <a:p>
            <a:r>
              <a:rPr lang="en-US" sz="1200" b="0" i="0" u="none" strike="noStrike" kern="1200" baseline="0" dirty="0" smtClean="0">
                <a:solidFill>
                  <a:schemeClr val="tx1"/>
                </a:solidFill>
                <a:latin typeface="+mn-lt"/>
                <a:ea typeface="+mn-ea"/>
                <a:cs typeface="+mn-cs"/>
              </a:rPr>
              <a:t>(b) make available to the public concerned the information obtained</a:t>
            </a:r>
          </a:p>
          <a:p>
            <a:r>
              <a:rPr lang="en-US" sz="1200" b="0" i="0" u="none" strike="noStrike" kern="1200" baseline="0" dirty="0" smtClean="0">
                <a:solidFill>
                  <a:schemeClr val="tx1"/>
                </a:solidFill>
                <a:latin typeface="+mn-lt"/>
                <a:ea typeface="+mn-ea"/>
                <a:cs typeface="+mn-cs"/>
              </a:rPr>
              <a:t>under other forms of assessment referred to in point (a), the information</a:t>
            </a:r>
          </a:p>
          <a:p>
            <a:r>
              <a:rPr lang="en-US" sz="1200" b="0" i="0" u="none" strike="noStrike" kern="1200" baseline="0" dirty="0" smtClean="0">
                <a:solidFill>
                  <a:schemeClr val="tx1"/>
                </a:solidFill>
                <a:latin typeface="+mn-lt"/>
                <a:ea typeface="+mn-ea"/>
                <a:cs typeface="+mn-cs"/>
              </a:rPr>
              <a:t>relating to the exemption decision and the reasons for</a:t>
            </a:r>
          </a:p>
          <a:p>
            <a:r>
              <a:rPr lang="pl-PL" sz="1200" b="0" i="0" u="none" strike="noStrike" kern="1200" baseline="0" dirty="0" err="1" smtClean="0">
                <a:solidFill>
                  <a:schemeClr val="tx1"/>
                </a:solidFill>
                <a:latin typeface="+mn-lt"/>
                <a:ea typeface="+mn-ea"/>
                <a:cs typeface="+mn-cs"/>
              </a:rPr>
              <a:t>granting</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it</a:t>
            </a:r>
            <a:r>
              <a:rPr lang="pl-PL" sz="1200" b="0" i="0" u="none" strike="noStrike" kern="1200" baseline="0" dirty="0" smtClean="0">
                <a:solidFill>
                  <a:schemeClr val="tx1"/>
                </a:solidFill>
                <a:latin typeface="+mn-lt"/>
                <a:ea typeface="+mn-ea"/>
                <a:cs typeface="+mn-cs"/>
              </a:rPr>
              <a:t>;</a:t>
            </a:r>
          </a:p>
          <a:p>
            <a:r>
              <a:rPr lang="pl-PL" sz="1200" b="1" i="0" u="none" strike="noStrike" kern="1200" baseline="0" dirty="0" smtClean="0">
                <a:solidFill>
                  <a:schemeClr val="tx1"/>
                </a:solidFill>
                <a:latin typeface="+mn-lt"/>
                <a:ea typeface="+mn-ea"/>
                <a:cs typeface="+mn-cs"/>
              </a:rPr>
              <a:t>▼B</a:t>
            </a:r>
          </a:p>
          <a:p>
            <a:r>
              <a:rPr lang="en-US" sz="1200" b="0" i="0" u="none" strike="noStrike" kern="1200" baseline="0" dirty="0" smtClean="0">
                <a:solidFill>
                  <a:schemeClr val="tx1"/>
                </a:solidFill>
                <a:latin typeface="+mn-lt"/>
                <a:ea typeface="+mn-ea"/>
                <a:cs typeface="+mn-cs"/>
              </a:rPr>
              <a:t>(c) inform the Commission, prior to granting consent, of the reasons</a:t>
            </a:r>
          </a:p>
          <a:p>
            <a:r>
              <a:rPr lang="en-US" sz="1200" b="0" i="0" u="none" strike="noStrike" kern="1200" baseline="0" dirty="0" smtClean="0">
                <a:solidFill>
                  <a:schemeClr val="tx1"/>
                </a:solidFill>
                <a:latin typeface="+mn-lt"/>
                <a:ea typeface="+mn-ea"/>
                <a:cs typeface="+mn-cs"/>
              </a:rPr>
              <a:t>justifying the exemption granted, and provide it with the information</a:t>
            </a:r>
          </a:p>
          <a:p>
            <a:r>
              <a:rPr lang="en-US" sz="1200" b="0" i="0" u="none" strike="noStrike" kern="1200" baseline="0" dirty="0" smtClean="0">
                <a:solidFill>
                  <a:schemeClr val="tx1"/>
                </a:solidFill>
                <a:latin typeface="+mn-lt"/>
                <a:ea typeface="+mn-ea"/>
                <a:cs typeface="+mn-cs"/>
              </a:rPr>
              <a:t>made available, </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where applicable  to their own nationals.</a:t>
            </a:r>
          </a:p>
          <a:p>
            <a:r>
              <a:rPr lang="en-US" sz="1200" b="0" i="0" u="none" strike="noStrike" kern="1200" baseline="0" dirty="0" smtClean="0">
                <a:solidFill>
                  <a:schemeClr val="tx1"/>
                </a:solidFill>
                <a:latin typeface="+mn-lt"/>
                <a:ea typeface="+mn-ea"/>
                <a:cs typeface="+mn-cs"/>
              </a:rPr>
              <a:t>The Commission shall immediately forward the documents received to</a:t>
            </a:r>
          </a:p>
          <a:p>
            <a:r>
              <a:rPr lang="pl-PL" sz="1200" b="0" i="0" u="none" strike="noStrike" kern="1200" baseline="0" dirty="0" smtClean="0">
                <a:solidFill>
                  <a:schemeClr val="tx1"/>
                </a:solidFill>
                <a:latin typeface="+mn-lt"/>
                <a:ea typeface="+mn-ea"/>
                <a:cs typeface="+mn-cs"/>
              </a:rPr>
              <a:t>the </a:t>
            </a:r>
            <a:r>
              <a:rPr lang="pl-PL" sz="1200" b="0" i="0" u="none" strike="noStrike" kern="1200" baseline="0" dirty="0" err="1" smtClean="0">
                <a:solidFill>
                  <a:schemeClr val="tx1"/>
                </a:solidFill>
                <a:latin typeface="+mn-lt"/>
                <a:ea typeface="+mn-ea"/>
                <a:cs typeface="+mn-cs"/>
              </a:rPr>
              <a:t>other</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Member</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States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The Commission shall report annually to the Council on the application</a:t>
            </a:r>
          </a:p>
          <a:p>
            <a:r>
              <a:rPr lang="pl-PL" sz="1200" b="0" i="0" u="none" strike="noStrike" kern="1200" baseline="0" dirty="0" smtClean="0">
                <a:solidFill>
                  <a:schemeClr val="tx1"/>
                </a:solidFill>
                <a:latin typeface="+mn-lt"/>
                <a:ea typeface="+mn-ea"/>
                <a:cs typeface="+mn-cs"/>
              </a:rPr>
              <a:t>of </a:t>
            </a:r>
            <a:r>
              <a:rPr lang="pl-PL" sz="1200" b="0" i="0" u="none" strike="noStrike" kern="1200" baseline="0" dirty="0" err="1" smtClean="0">
                <a:solidFill>
                  <a:schemeClr val="tx1"/>
                </a:solidFill>
                <a:latin typeface="+mn-lt"/>
                <a:ea typeface="+mn-ea"/>
                <a:cs typeface="+mn-cs"/>
              </a:rPr>
              <a:t>this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paragraph</a:t>
            </a:r>
            <a:r>
              <a:rPr lang="pl-PL" sz="1200" b="0" i="0" u="none" strike="noStrike" kern="1200" baseline="0" dirty="0" smtClean="0">
                <a:solidFill>
                  <a:schemeClr val="tx1"/>
                </a:solidFill>
                <a:latin typeface="+mn-lt"/>
                <a:ea typeface="+mn-ea"/>
                <a:cs typeface="+mn-cs"/>
              </a:rPr>
              <a:t>.</a:t>
            </a:r>
          </a:p>
          <a:p>
            <a:r>
              <a:rPr lang="pl-PL" sz="1200" b="0" i="0" u="none" strike="noStrike" kern="1200" baseline="0" dirty="0" smtClean="0">
                <a:solidFill>
                  <a:schemeClr val="tx1"/>
                </a:solidFill>
                <a:latin typeface="+mn-lt"/>
                <a:ea typeface="+mn-ea"/>
                <a:cs typeface="+mn-cs"/>
              </a:rPr>
              <a:t>1985L0337— EN— 25.06.2009 — 003.001— 4</a:t>
            </a:r>
          </a:p>
          <a:p>
            <a:r>
              <a:rPr lang="es-ES" sz="1200" b="0" i="0" u="none" strike="noStrike" kern="1200" baseline="0" dirty="0" smtClean="0">
                <a:solidFill>
                  <a:schemeClr val="tx1"/>
                </a:solidFill>
                <a:latin typeface="+mn-lt"/>
                <a:ea typeface="+mn-ea"/>
                <a:cs typeface="+mn-cs"/>
              </a:rPr>
              <a:t>(1) OJ No L 257, 10.10.1996, p. 26.</a:t>
            </a:r>
          </a:p>
          <a:p>
            <a:endParaRPr lang="pl-PL" dirty="0"/>
          </a:p>
        </p:txBody>
      </p:sp>
      <p:sp>
        <p:nvSpPr>
          <p:cNvPr id="4" name="Symbol zastępczy numeru slajdu 3"/>
          <p:cNvSpPr>
            <a:spLocks noGrp="1"/>
          </p:cNvSpPr>
          <p:nvPr>
            <p:ph type="sldNum" sz="quarter" idx="10"/>
          </p:nvPr>
        </p:nvSpPr>
        <p:spPr/>
        <p:txBody>
          <a:bodyPr/>
          <a:lstStyle/>
          <a:p>
            <a:fld id="{08A064D9-5323-48F8-96D3-902546ECF180}" type="slidenum">
              <a:rPr lang="pl-PL" smtClean="0"/>
              <a:t>14</a:t>
            </a:fld>
            <a:endParaRPr lang="pl-PL"/>
          </a:p>
        </p:txBody>
      </p:sp>
    </p:spTree>
    <p:extLst>
      <p:ext uri="{BB962C8B-B14F-4D97-AF65-F5344CB8AC3E}">
        <p14:creationId xmlns:p14="http://schemas.microsoft.com/office/powerpoint/2010/main" val="114220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‹Nr.›</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9592" y="6276511"/>
            <a:ext cx="562331" cy="464857"/>
          </a:xfrm>
          <a:prstGeom prst="rect">
            <a:avLst/>
          </a:prstGeom>
        </p:spPr>
      </p:pic>
      <p:pic>
        <p:nvPicPr>
          <p:cNvPr id="3" name="Grafik 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Jerzy </a:t>
            </a:r>
            <a:r>
              <a:rPr lang="pl-PL" dirty="0" err="1" smtClean="0"/>
              <a:t>Jendrośka</a:t>
            </a:r>
            <a:r>
              <a:rPr lang="pl-PL" dirty="0"/>
              <a:t/>
            </a:r>
            <a:br>
              <a:rPr lang="pl-PL" dirty="0"/>
            </a:br>
            <a:r>
              <a:rPr lang="en-US" b="1" dirty="0"/>
              <a:t>Introduction to the Environmental Impact Assessment (EIA) and the Strategic Environmental Assessment (SEA) Directives </a:t>
            </a:r>
            <a:endParaRPr lang="pl-PL" dirty="0"/>
          </a:p>
        </p:txBody>
      </p:sp>
      <p:sp>
        <p:nvSpPr>
          <p:cNvPr id="3" name="Podtytuł 2"/>
          <p:cNvSpPr>
            <a:spLocks noGrp="1"/>
          </p:cNvSpPr>
          <p:nvPr>
            <p:ph type="subTitle" idx="1"/>
          </p:nvPr>
        </p:nvSpPr>
        <p:spPr/>
        <p:txBody>
          <a:bodyPr/>
          <a:lstStyle/>
          <a:p>
            <a:r>
              <a:rPr lang="en-US" dirty="0" smtClean="0"/>
              <a:t>INTERACTION </a:t>
            </a:r>
            <a:r>
              <a:rPr lang="en-US" dirty="0"/>
              <a:t>BETWEEN </a:t>
            </a:r>
            <a:r>
              <a:rPr lang="en-US" dirty="0" smtClean="0"/>
              <a:t>THE</a:t>
            </a:r>
            <a:r>
              <a:rPr lang="pl-PL" dirty="0" smtClean="0"/>
              <a:t> </a:t>
            </a:r>
            <a:r>
              <a:rPr lang="en-US" dirty="0" smtClean="0"/>
              <a:t>ENVIRONMENTAL </a:t>
            </a:r>
            <a:r>
              <a:rPr lang="en-US" dirty="0"/>
              <a:t>IMPACT ASSESSMENT AND THE NATURE </a:t>
            </a:r>
            <a:r>
              <a:rPr lang="en-US" dirty="0" smtClean="0"/>
              <a:t>DIRECTIVES</a:t>
            </a:r>
            <a:endParaRPr lang="pl-PL" dirty="0" smtClean="0"/>
          </a:p>
          <a:p>
            <a:r>
              <a:rPr lang="en-US" sz="1600" dirty="0" smtClean="0"/>
              <a:t>ACADEMY </a:t>
            </a:r>
            <a:r>
              <a:rPr lang="en-US" sz="1600" dirty="0"/>
              <a:t>OF EUROPEAN LAW (ERA) ON BEHALF OF THE EUROPEAN COMMISSION (CONTRACTING </a:t>
            </a:r>
            <a:r>
              <a:rPr lang="en-US" sz="1600"/>
              <a:t>AUTHORITY</a:t>
            </a:r>
            <a:r>
              <a:rPr lang="en-US" sz="1600" smtClean="0"/>
              <a:t>)</a:t>
            </a:r>
            <a:endParaRPr lang="pl-PL" sz="1600" dirty="0" smtClean="0"/>
          </a:p>
          <a:p>
            <a:r>
              <a:rPr lang="de-DE" sz="1600" dirty="0" err="1" smtClean="0"/>
              <a:t>Bucharest</a:t>
            </a:r>
            <a:r>
              <a:rPr lang="pl-PL" sz="1600" dirty="0" smtClean="0"/>
              <a:t>, </a:t>
            </a:r>
            <a:r>
              <a:rPr lang="de-DE" sz="1600" dirty="0" smtClean="0"/>
              <a:t>22</a:t>
            </a:r>
            <a:r>
              <a:rPr lang="pl-PL" sz="1600" dirty="0" smtClean="0"/>
              <a:t>-</a:t>
            </a:r>
            <a:r>
              <a:rPr lang="de-DE" sz="1600" dirty="0" smtClean="0"/>
              <a:t>24</a:t>
            </a:r>
            <a:r>
              <a:rPr lang="pl-PL" sz="1600" dirty="0" smtClean="0"/>
              <a:t> </a:t>
            </a:r>
            <a:r>
              <a:rPr lang="de-DE" sz="1600" dirty="0" err="1" smtClean="0"/>
              <a:t>January</a:t>
            </a:r>
            <a:r>
              <a:rPr lang="pl-PL" sz="1600" dirty="0" smtClean="0"/>
              <a:t> 201</a:t>
            </a:r>
            <a:r>
              <a:rPr lang="de-DE" sz="1600" dirty="0" smtClean="0"/>
              <a:t>4</a:t>
            </a:r>
            <a:endParaRPr lang="pl-PL" sz="1600" dirty="0"/>
          </a:p>
        </p:txBody>
      </p:sp>
    </p:spTree>
    <p:extLst>
      <p:ext uri="{BB962C8B-B14F-4D97-AF65-F5344CB8AC3E}">
        <p14:creationId xmlns:p14="http://schemas.microsoft.com/office/powerpoint/2010/main" val="973941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Transboundary</a:t>
            </a:r>
            <a:r>
              <a:rPr lang="pl-PL" dirty="0" smtClean="0"/>
              <a:t> </a:t>
            </a:r>
            <a:r>
              <a:rPr lang="pl-PL" dirty="0" err="1" smtClean="0"/>
              <a:t>procedure</a:t>
            </a:r>
            <a:endParaRPr lang="pl-PL" dirty="0"/>
          </a:p>
        </p:txBody>
      </p:sp>
      <p:sp>
        <p:nvSpPr>
          <p:cNvPr id="3" name="Symbol zastępczy zawartości 2"/>
          <p:cNvSpPr>
            <a:spLocks noGrp="1"/>
          </p:cNvSpPr>
          <p:nvPr>
            <p:ph idx="1"/>
          </p:nvPr>
        </p:nvSpPr>
        <p:spPr/>
        <p:txBody>
          <a:bodyPr/>
          <a:lstStyle/>
          <a:p>
            <a:r>
              <a:rPr lang="pl-PL" dirty="0" err="1"/>
              <a:t>Stage</a:t>
            </a:r>
            <a:r>
              <a:rPr lang="pl-PL" dirty="0"/>
              <a:t> I </a:t>
            </a:r>
            <a:r>
              <a:rPr lang="pl-PL" dirty="0" err="1"/>
              <a:t>initiation</a:t>
            </a:r>
            <a:r>
              <a:rPr lang="pl-PL" dirty="0"/>
              <a:t> of the </a:t>
            </a:r>
            <a:r>
              <a:rPr lang="pl-PL" dirty="0" err="1"/>
              <a:t>procedure</a:t>
            </a:r>
            <a:endParaRPr lang="pl-PL" dirty="0"/>
          </a:p>
          <a:p>
            <a:pPr lvl="1"/>
            <a:r>
              <a:rPr lang="pl-PL" dirty="0"/>
              <a:t>Notification</a:t>
            </a:r>
          </a:p>
          <a:p>
            <a:pPr lvl="1"/>
            <a:r>
              <a:rPr lang="pl-PL" dirty="0" err="1"/>
              <a:t>Confirmation</a:t>
            </a:r>
            <a:r>
              <a:rPr lang="pl-PL" dirty="0"/>
              <a:t> from </a:t>
            </a:r>
            <a:r>
              <a:rPr lang="pl-PL" dirty="0" err="1"/>
              <a:t>affected</a:t>
            </a:r>
            <a:r>
              <a:rPr lang="pl-PL" dirty="0"/>
              <a:t> country</a:t>
            </a:r>
          </a:p>
          <a:p>
            <a:r>
              <a:rPr lang="pl-PL" dirty="0" err="1"/>
              <a:t>Stage</a:t>
            </a:r>
            <a:r>
              <a:rPr lang="pl-PL" dirty="0"/>
              <a:t> II – </a:t>
            </a:r>
            <a:r>
              <a:rPr lang="pl-PL" dirty="0" err="1"/>
              <a:t>full</a:t>
            </a:r>
            <a:r>
              <a:rPr lang="pl-PL" dirty="0"/>
              <a:t> </a:t>
            </a:r>
            <a:r>
              <a:rPr lang="pl-PL" dirty="0" err="1"/>
              <a:t>procedure</a:t>
            </a:r>
            <a:endParaRPr lang="pl-PL" dirty="0"/>
          </a:p>
          <a:p>
            <a:pPr lvl="1"/>
            <a:r>
              <a:rPr lang="pl-PL" dirty="0" err="1"/>
              <a:t>Provision</a:t>
            </a:r>
            <a:r>
              <a:rPr lang="pl-PL" dirty="0"/>
              <a:t> of </a:t>
            </a:r>
            <a:r>
              <a:rPr lang="pl-PL" dirty="0" err="1"/>
              <a:t>information</a:t>
            </a:r>
            <a:r>
              <a:rPr lang="pl-PL" dirty="0"/>
              <a:t> and </a:t>
            </a:r>
            <a:r>
              <a:rPr lang="pl-PL" dirty="0" err="1"/>
              <a:t>documentation</a:t>
            </a:r>
            <a:endParaRPr lang="pl-PL" dirty="0"/>
          </a:p>
          <a:p>
            <a:pPr lvl="1"/>
            <a:r>
              <a:rPr lang="pl-PL" dirty="0" err="1"/>
              <a:t>Possibility</a:t>
            </a:r>
            <a:r>
              <a:rPr lang="pl-PL" dirty="0"/>
              <a:t> for </a:t>
            </a:r>
            <a:r>
              <a:rPr lang="pl-PL" dirty="0" err="1"/>
              <a:t>commenting</a:t>
            </a:r>
            <a:r>
              <a:rPr lang="pl-PL" dirty="0"/>
              <a:t> (</a:t>
            </a:r>
            <a:r>
              <a:rPr lang="pl-PL" dirty="0" err="1"/>
              <a:t>authorities</a:t>
            </a:r>
            <a:r>
              <a:rPr lang="pl-PL" dirty="0"/>
              <a:t> and public)</a:t>
            </a:r>
          </a:p>
          <a:p>
            <a:pPr lvl="1"/>
            <a:r>
              <a:rPr lang="pl-PL" dirty="0" err="1"/>
              <a:t>Consultation</a:t>
            </a:r>
            <a:r>
              <a:rPr lang="pl-PL" dirty="0"/>
              <a:t> </a:t>
            </a:r>
          </a:p>
          <a:p>
            <a:pPr lvl="1"/>
            <a:r>
              <a:rPr lang="pl-PL" dirty="0" err="1"/>
              <a:t>Final</a:t>
            </a:r>
            <a:r>
              <a:rPr lang="pl-PL" dirty="0"/>
              <a:t> </a:t>
            </a:r>
            <a:r>
              <a:rPr lang="pl-PL" dirty="0" err="1"/>
              <a:t>decision</a:t>
            </a:r>
            <a:r>
              <a:rPr lang="pl-PL" dirty="0"/>
              <a:t> and Information </a:t>
            </a:r>
            <a:r>
              <a:rPr lang="pl-PL" dirty="0" err="1"/>
              <a:t>about</a:t>
            </a:r>
            <a:r>
              <a:rPr lang="pl-PL" dirty="0"/>
              <a:t> the </a:t>
            </a:r>
            <a:r>
              <a:rPr lang="pl-PL" dirty="0" err="1"/>
              <a:t>decision</a:t>
            </a:r>
            <a:endParaRPr lang="pl-PL" dirty="0"/>
          </a:p>
          <a:p>
            <a:pPr lvl="1"/>
            <a:r>
              <a:rPr lang="pl-PL" dirty="0"/>
              <a:t>Post-</a:t>
            </a:r>
            <a:r>
              <a:rPr lang="pl-PL" dirty="0" err="1"/>
              <a:t>project</a:t>
            </a:r>
            <a:r>
              <a:rPr lang="pl-PL" dirty="0"/>
              <a:t> </a:t>
            </a:r>
            <a:r>
              <a:rPr lang="pl-PL" dirty="0" err="1"/>
              <a:t>analysis</a:t>
            </a:r>
            <a:r>
              <a:rPr lang="pl-PL" dirty="0"/>
              <a:t> (</a:t>
            </a:r>
            <a:r>
              <a:rPr lang="pl-PL" dirty="0" err="1"/>
              <a:t>if</a:t>
            </a:r>
            <a:r>
              <a:rPr lang="pl-PL" dirty="0"/>
              <a:t> </a:t>
            </a:r>
            <a:r>
              <a:rPr lang="pl-PL" dirty="0" err="1"/>
              <a:t>applicable</a:t>
            </a:r>
            <a:r>
              <a:rPr lang="pl-PL" dirty="0"/>
              <a:t>)</a:t>
            </a:r>
          </a:p>
          <a:p>
            <a:endParaRPr lang="pl-PL" dirty="0"/>
          </a:p>
        </p:txBody>
      </p:sp>
    </p:spTree>
    <p:extLst>
      <p:ext uri="{BB962C8B-B14F-4D97-AF65-F5344CB8AC3E}">
        <p14:creationId xmlns:p14="http://schemas.microsoft.com/office/powerpoint/2010/main" val="199879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Development of </a:t>
            </a:r>
            <a:r>
              <a:rPr lang="pl-PL" dirty="0" err="1"/>
              <a:t>legal</a:t>
            </a:r>
            <a:r>
              <a:rPr lang="pl-PL" dirty="0"/>
              <a:t> </a:t>
            </a:r>
            <a:r>
              <a:rPr lang="pl-PL" dirty="0" err="1"/>
              <a:t>framework</a:t>
            </a:r>
            <a:r>
              <a:rPr lang="pl-PL" dirty="0"/>
              <a:t> in Europe</a:t>
            </a:r>
            <a:br>
              <a:rPr lang="pl-PL" dirty="0"/>
            </a:br>
            <a:endParaRPr lang="pl-PL" dirty="0"/>
          </a:p>
        </p:txBody>
      </p:sp>
      <p:sp>
        <p:nvSpPr>
          <p:cNvPr id="3" name="Symbol zastępczy zawartości 2"/>
          <p:cNvSpPr>
            <a:spLocks noGrp="1"/>
          </p:cNvSpPr>
          <p:nvPr>
            <p:ph idx="1"/>
          </p:nvPr>
        </p:nvSpPr>
        <p:spPr/>
        <p:txBody>
          <a:bodyPr/>
          <a:lstStyle/>
          <a:p>
            <a:pPr fontAlgn="auto">
              <a:spcAft>
                <a:spcPts val="0"/>
              </a:spcAft>
              <a:buFont typeface="Arial" pitchFamily="34" charset="0"/>
              <a:buChar char="•"/>
              <a:defRPr/>
            </a:pPr>
            <a:r>
              <a:rPr lang="pl-PL" sz="2400" dirty="0"/>
              <a:t>EIA Directive 1985 – </a:t>
            </a:r>
            <a:r>
              <a:rPr lang="pl-PL" sz="2400" dirty="0" err="1"/>
              <a:t>impact</a:t>
            </a:r>
            <a:r>
              <a:rPr lang="pl-PL" sz="2400" dirty="0"/>
              <a:t> of  </a:t>
            </a:r>
            <a:r>
              <a:rPr lang="pl-PL" sz="2400" dirty="0" err="1"/>
              <a:t>projects</a:t>
            </a:r>
            <a:endParaRPr lang="pl-PL" sz="2400" dirty="0"/>
          </a:p>
          <a:p>
            <a:pPr fontAlgn="auto">
              <a:spcAft>
                <a:spcPts val="0"/>
              </a:spcAft>
              <a:buFont typeface="Arial" pitchFamily="34" charset="0"/>
              <a:buChar char="•"/>
              <a:defRPr/>
            </a:pPr>
            <a:r>
              <a:rPr lang="pl-PL" sz="2400" dirty="0" err="1"/>
              <a:t>Espoo</a:t>
            </a:r>
            <a:r>
              <a:rPr lang="pl-PL" sz="2400" dirty="0"/>
              <a:t> </a:t>
            </a:r>
            <a:r>
              <a:rPr lang="pl-PL" sz="2400" dirty="0" err="1"/>
              <a:t>Convention</a:t>
            </a:r>
            <a:r>
              <a:rPr lang="pl-PL" sz="2400" dirty="0"/>
              <a:t> 1991 – </a:t>
            </a:r>
            <a:r>
              <a:rPr lang="pl-PL" sz="2400" dirty="0" err="1"/>
              <a:t>transboundary</a:t>
            </a:r>
            <a:r>
              <a:rPr lang="pl-PL" sz="2400" dirty="0"/>
              <a:t> </a:t>
            </a:r>
            <a:r>
              <a:rPr lang="pl-PL" sz="2400" dirty="0" err="1"/>
              <a:t>impact</a:t>
            </a:r>
            <a:r>
              <a:rPr lang="pl-PL" sz="2400" dirty="0"/>
              <a:t> of  </a:t>
            </a:r>
            <a:r>
              <a:rPr lang="pl-PL" sz="2400" dirty="0" err="1"/>
              <a:t>projects</a:t>
            </a:r>
            <a:endParaRPr lang="pl-PL" sz="2400" dirty="0"/>
          </a:p>
          <a:p>
            <a:pPr fontAlgn="auto">
              <a:spcAft>
                <a:spcPts val="0"/>
              </a:spcAft>
              <a:buFont typeface="Arial" pitchFamily="34" charset="0"/>
              <a:buChar char="•"/>
              <a:defRPr/>
            </a:pPr>
            <a:r>
              <a:rPr lang="pl-PL" sz="2400" dirty="0"/>
              <a:t>Habitat Directive 1992 – </a:t>
            </a:r>
            <a:r>
              <a:rPr lang="pl-PL" sz="2400" dirty="0" err="1"/>
              <a:t>impact</a:t>
            </a:r>
            <a:r>
              <a:rPr lang="pl-PL" sz="2400" dirty="0"/>
              <a:t> of </a:t>
            </a:r>
            <a:r>
              <a:rPr lang="pl-PL" sz="2400" dirty="0" err="1"/>
              <a:t>plans</a:t>
            </a:r>
            <a:r>
              <a:rPr lang="pl-PL" sz="2400" dirty="0"/>
              <a:t>, </a:t>
            </a:r>
            <a:r>
              <a:rPr lang="pl-PL" sz="2400" dirty="0" err="1"/>
              <a:t>programs</a:t>
            </a:r>
            <a:r>
              <a:rPr lang="pl-PL" sz="2400" dirty="0"/>
              <a:t> and </a:t>
            </a:r>
            <a:r>
              <a:rPr lang="pl-PL" sz="2400" dirty="0" err="1"/>
              <a:t>projects</a:t>
            </a:r>
            <a:r>
              <a:rPr lang="pl-PL" sz="2400" dirty="0"/>
              <a:t> on  </a:t>
            </a:r>
            <a:r>
              <a:rPr lang="pl-PL" sz="2400" dirty="0" err="1"/>
              <a:t>protected</a:t>
            </a:r>
            <a:r>
              <a:rPr lang="pl-PL" sz="2400" dirty="0"/>
              <a:t>  </a:t>
            </a:r>
            <a:r>
              <a:rPr lang="pl-PL" sz="2400" dirty="0" err="1"/>
              <a:t>habitats</a:t>
            </a:r>
            <a:r>
              <a:rPr lang="pl-PL" sz="2400" dirty="0"/>
              <a:t> (Natura 2000 </a:t>
            </a:r>
            <a:r>
              <a:rPr lang="pl-PL" sz="2400" dirty="0" err="1"/>
              <a:t>sites</a:t>
            </a:r>
            <a:r>
              <a:rPr lang="pl-PL" sz="2400" dirty="0"/>
              <a:t>)</a:t>
            </a:r>
          </a:p>
          <a:p>
            <a:pPr fontAlgn="auto">
              <a:spcAft>
                <a:spcPts val="0"/>
              </a:spcAft>
              <a:buFont typeface="Arial" pitchFamily="34" charset="0"/>
              <a:buChar char="•"/>
              <a:defRPr/>
            </a:pPr>
            <a:r>
              <a:rPr lang="pl-PL" sz="2400" dirty="0"/>
              <a:t>SEA Directive 2001 – </a:t>
            </a:r>
            <a:r>
              <a:rPr lang="pl-PL" sz="2400" dirty="0" err="1"/>
              <a:t>impact</a:t>
            </a:r>
            <a:r>
              <a:rPr lang="pl-PL" sz="2400" dirty="0"/>
              <a:t> of </a:t>
            </a:r>
            <a:r>
              <a:rPr lang="pl-PL" sz="2400" dirty="0" err="1"/>
              <a:t>plans</a:t>
            </a:r>
            <a:r>
              <a:rPr lang="pl-PL" sz="2400" dirty="0"/>
              <a:t> and </a:t>
            </a:r>
            <a:r>
              <a:rPr lang="pl-PL" sz="2400" dirty="0" err="1"/>
              <a:t>programs</a:t>
            </a:r>
            <a:endParaRPr lang="pl-PL" sz="2400" dirty="0"/>
          </a:p>
          <a:p>
            <a:pPr fontAlgn="auto">
              <a:spcAft>
                <a:spcPts val="0"/>
              </a:spcAft>
              <a:buFont typeface="Arial" pitchFamily="34" charset="0"/>
              <a:buChar char="•"/>
              <a:defRPr/>
            </a:pPr>
            <a:r>
              <a:rPr lang="pl-PL" sz="2400" dirty="0" err="1"/>
              <a:t>Kiev</a:t>
            </a:r>
            <a:r>
              <a:rPr lang="pl-PL" sz="2400" dirty="0"/>
              <a:t> SEA </a:t>
            </a:r>
            <a:r>
              <a:rPr lang="pl-PL" sz="2400" dirty="0" err="1"/>
              <a:t>Protocol</a:t>
            </a:r>
            <a:r>
              <a:rPr lang="pl-PL" sz="2400" dirty="0"/>
              <a:t> 2003 - </a:t>
            </a:r>
            <a:r>
              <a:rPr lang="pl-PL" sz="2400" dirty="0" err="1"/>
              <a:t>transboundary</a:t>
            </a:r>
            <a:r>
              <a:rPr lang="pl-PL" sz="2400" dirty="0"/>
              <a:t> </a:t>
            </a:r>
            <a:r>
              <a:rPr lang="pl-PL" sz="2400" dirty="0" err="1"/>
              <a:t>impact</a:t>
            </a:r>
            <a:r>
              <a:rPr lang="pl-PL" sz="2400" dirty="0"/>
              <a:t> of </a:t>
            </a:r>
            <a:r>
              <a:rPr lang="pl-PL" sz="2400" dirty="0" smtClean="0"/>
              <a:t> </a:t>
            </a:r>
            <a:r>
              <a:rPr lang="pl-PL" sz="2400" dirty="0" err="1"/>
              <a:t>plans</a:t>
            </a:r>
            <a:r>
              <a:rPr lang="pl-PL" sz="2400" dirty="0"/>
              <a:t> and </a:t>
            </a:r>
            <a:r>
              <a:rPr lang="pl-PL" sz="2400" dirty="0" err="1"/>
              <a:t>programs</a:t>
            </a:r>
            <a:r>
              <a:rPr lang="pl-PL" sz="2400" dirty="0"/>
              <a:t> </a:t>
            </a:r>
          </a:p>
          <a:p>
            <a:endParaRPr lang="pl-PL" dirty="0"/>
          </a:p>
        </p:txBody>
      </p:sp>
    </p:spTree>
    <p:extLst>
      <p:ext uri="{BB962C8B-B14F-4D97-AF65-F5344CB8AC3E}">
        <p14:creationId xmlns:p14="http://schemas.microsoft.com/office/powerpoint/2010/main" val="2782819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EIA Directive</a:t>
            </a:r>
            <a:endParaRPr lang="de-DE" dirty="0"/>
          </a:p>
        </p:txBody>
      </p:sp>
      <p:sp>
        <p:nvSpPr>
          <p:cNvPr id="6" name="Inhaltsplatzhalter 5"/>
          <p:cNvSpPr>
            <a:spLocks noGrp="1"/>
          </p:cNvSpPr>
          <p:nvPr>
            <p:ph idx="1"/>
          </p:nvPr>
        </p:nvSpPr>
        <p:spPr/>
        <p:txBody>
          <a:bodyPr/>
          <a:lstStyle/>
          <a:p>
            <a:pPr fontAlgn="auto">
              <a:spcAft>
                <a:spcPts val="0"/>
              </a:spcAft>
              <a:buFont typeface="Arial" pitchFamily="34" charset="0"/>
              <a:buChar char="•"/>
              <a:defRPr/>
            </a:pPr>
            <a:r>
              <a:rPr lang="pl-PL" dirty="0"/>
              <a:t>EIA </a:t>
            </a:r>
            <a:r>
              <a:rPr lang="en-US" dirty="0">
                <a:cs typeface="Times New Roman" pitchFamily="18" charset="0"/>
              </a:rPr>
              <a:t>Directive 85/337 </a:t>
            </a:r>
            <a:endParaRPr lang="pl-PL" dirty="0">
              <a:cs typeface="Times New Roman" pitchFamily="18" charset="0"/>
            </a:endParaRPr>
          </a:p>
          <a:p>
            <a:pPr fontAlgn="auto">
              <a:spcAft>
                <a:spcPts val="0"/>
              </a:spcAft>
              <a:buFont typeface="Arial" pitchFamily="34" charset="0"/>
              <a:buChar char="•"/>
              <a:defRPr/>
            </a:pPr>
            <a:r>
              <a:rPr lang="pl-PL" dirty="0" err="1">
                <a:cs typeface="Times New Roman" pitchFamily="18" charset="0"/>
              </a:rPr>
              <a:t>Amended</a:t>
            </a:r>
            <a:r>
              <a:rPr lang="pl-PL" dirty="0">
                <a:cs typeface="Times New Roman" pitchFamily="18" charset="0"/>
              </a:rPr>
              <a:t> by</a:t>
            </a:r>
          </a:p>
          <a:p>
            <a:pPr lvl="1" fontAlgn="auto">
              <a:spcAft>
                <a:spcPts val="0"/>
              </a:spcAft>
              <a:buFont typeface="Arial" pitchFamily="34" charset="0"/>
              <a:buChar char="–"/>
              <a:defRPr/>
            </a:pPr>
            <a:r>
              <a:rPr lang="en-US" dirty="0">
                <a:cs typeface="Times New Roman" pitchFamily="18" charset="0"/>
              </a:rPr>
              <a:t>Directive 97/11 of 1997</a:t>
            </a:r>
            <a:endParaRPr lang="pl-PL" dirty="0">
              <a:cs typeface="Times New Roman" pitchFamily="18" charset="0"/>
            </a:endParaRPr>
          </a:p>
          <a:p>
            <a:pPr lvl="1" fontAlgn="auto">
              <a:spcAft>
                <a:spcPts val="0"/>
              </a:spcAft>
              <a:buFont typeface="Arial" pitchFamily="34" charset="0"/>
              <a:buChar char="–"/>
              <a:defRPr/>
            </a:pPr>
            <a:r>
              <a:rPr lang="pl-PL" dirty="0">
                <a:cs typeface="Times New Roman" pitchFamily="18" charset="0"/>
              </a:rPr>
              <a:t>Public </a:t>
            </a:r>
            <a:r>
              <a:rPr lang="pl-PL" dirty="0" err="1">
                <a:cs typeface="Times New Roman" pitchFamily="18" charset="0"/>
              </a:rPr>
              <a:t>participation</a:t>
            </a:r>
            <a:r>
              <a:rPr lang="pl-PL" dirty="0">
                <a:cs typeface="Times New Roman" pitchFamily="18" charset="0"/>
              </a:rPr>
              <a:t> </a:t>
            </a:r>
            <a:r>
              <a:rPr lang="en-US" dirty="0">
                <a:cs typeface="Times New Roman" pitchFamily="18" charset="0"/>
              </a:rPr>
              <a:t>Directive </a:t>
            </a:r>
            <a:r>
              <a:rPr lang="pl-PL" dirty="0">
                <a:cs typeface="Times New Roman" pitchFamily="18" charset="0"/>
              </a:rPr>
              <a:t>2003/35</a:t>
            </a:r>
          </a:p>
          <a:p>
            <a:pPr lvl="1" fontAlgn="auto">
              <a:spcAft>
                <a:spcPts val="0"/>
              </a:spcAft>
              <a:buFont typeface="Arial" pitchFamily="34" charset="0"/>
              <a:buChar char="–"/>
              <a:defRPr/>
            </a:pPr>
            <a:r>
              <a:rPr lang="pl-PL" dirty="0"/>
              <a:t>Directive 2009/31/EC </a:t>
            </a:r>
            <a:endParaRPr lang="pl-PL" dirty="0">
              <a:cs typeface="Times New Roman" pitchFamily="18" charset="0"/>
            </a:endParaRPr>
          </a:p>
          <a:p>
            <a:pPr fontAlgn="auto">
              <a:spcAft>
                <a:spcPts val="0"/>
              </a:spcAft>
              <a:buFont typeface="Arial" pitchFamily="34" charset="0"/>
              <a:buChar char="•"/>
              <a:defRPr/>
            </a:pPr>
            <a:r>
              <a:rPr lang="en-US" dirty="0">
                <a:cs typeface="Times New Roman" pitchFamily="18" charset="0"/>
              </a:rPr>
              <a:t>Directive </a:t>
            </a:r>
            <a:r>
              <a:rPr lang="en-US" dirty="0"/>
              <a:t> 2011/92/EU</a:t>
            </a:r>
            <a:r>
              <a:rPr lang="pl-PL" dirty="0"/>
              <a:t> of 13 </a:t>
            </a:r>
            <a:r>
              <a:rPr lang="pl-PL" dirty="0" err="1"/>
              <a:t>December</a:t>
            </a:r>
            <a:r>
              <a:rPr lang="pl-PL" dirty="0"/>
              <a:t> 2011 </a:t>
            </a:r>
            <a:r>
              <a:rPr lang="en-US" dirty="0"/>
              <a:t>on the assessment of the effects of certain public and private projects on the environment </a:t>
            </a:r>
            <a:r>
              <a:rPr lang="pl-PL" dirty="0"/>
              <a:t>(</a:t>
            </a:r>
            <a:r>
              <a:rPr lang="pl-PL" dirty="0" err="1"/>
              <a:t>codification</a:t>
            </a:r>
            <a:r>
              <a:rPr lang="pl-PL" dirty="0"/>
              <a:t>) </a:t>
            </a:r>
          </a:p>
          <a:p>
            <a:pPr fontAlgn="auto">
              <a:spcAft>
                <a:spcPts val="0"/>
              </a:spcAft>
              <a:buFont typeface="Arial" pitchFamily="34" charset="0"/>
              <a:buChar char="•"/>
              <a:defRPr/>
            </a:pPr>
            <a:r>
              <a:rPr lang="pl-PL" dirty="0"/>
              <a:t>2012 </a:t>
            </a:r>
            <a:r>
              <a:rPr lang="pl-PL" dirty="0" err="1"/>
              <a:t>Commision</a:t>
            </a:r>
            <a:r>
              <a:rPr lang="pl-PL" dirty="0"/>
              <a:t> </a:t>
            </a:r>
            <a:r>
              <a:rPr lang="pl-PL" dirty="0" err="1"/>
              <a:t>proposal</a:t>
            </a:r>
            <a:r>
              <a:rPr lang="pl-PL" dirty="0"/>
              <a:t> for draft  </a:t>
            </a:r>
            <a:r>
              <a:rPr lang="pl-PL" dirty="0" err="1"/>
              <a:t>amendment</a:t>
            </a:r>
            <a:r>
              <a:rPr lang="pl-PL" dirty="0"/>
              <a:t> - </a:t>
            </a:r>
            <a:r>
              <a:rPr lang="pl-PL" dirty="0" err="1"/>
              <a:t>pending</a:t>
            </a:r>
            <a:endParaRPr lang="pl-PL" dirty="0"/>
          </a:p>
          <a:p>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EIA Directive – </a:t>
            </a:r>
            <a:r>
              <a:rPr lang="pl-PL" dirty="0" err="1" smtClean="0"/>
              <a:t>definitions</a:t>
            </a:r>
            <a:r>
              <a:rPr lang="pl-PL" dirty="0" smtClean="0"/>
              <a:t> (art. 1)</a:t>
            </a:r>
            <a:endParaRPr lang="de-DE" dirty="0"/>
          </a:p>
        </p:txBody>
      </p:sp>
      <p:sp>
        <p:nvSpPr>
          <p:cNvPr id="5" name="Inhaltsplatzhalter 4"/>
          <p:cNvSpPr>
            <a:spLocks noGrp="1"/>
          </p:cNvSpPr>
          <p:nvPr>
            <p:ph idx="1"/>
          </p:nvPr>
        </p:nvSpPr>
        <p:spPr/>
        <p:txBody>
          <a:bodyPr/>
          <a:lstStyle/>
          <a:p>
            <a:r>
              <a:rPr lang="pl-PL" dirty="0" smtClean="0"/>
              <a:t>No </a:t>
            </a:r>
            <a:r>
              <a:rPr lang="pl-PL" dirty="0" err="1" smtClean="0"/>
              <a:t>definition</a:t>
            </a:r>
            <a:r>
              <a:rPr lang="pl-PL" dirty="0" smtClean="0"/>
              <a:t> of </a:t>
            </a:r>
            <a:r>
              <a:rPr lang="pl-PL" dirty="0" err="1" smtClean="0"/>
              <a:t>environmental</a:t>
            </a:r>
            <a:r>
              <a:rPr lang="pl-PL" dirty="0" smtClean="0"/>
              <a:t> </a:t>
            </a:r>
            <a:r>
              <a:rPr lang="pl-PL" dirty="0" err="1" smtClean="0"/>
              <a:t>impact</a:t>
            </a:r>
            <a:r>
              <a:rPr lang="pl-PL" dirty="0" smtClean="0"/>
              <a:t> </a:t>
            </a:r>
            <a:r>
              <a:rPr lang="pl-PL" dirty="0" err="1" smtClean="0"/>
              <a:t>assessment</a:t>
            </a:r>
            <a:endParaRPr lang="pl-PL" dirty="0" smtClean="0"/>
          </a:p>
          <a:p>
            <a:r>
              <a:rPr lang="pl-PL" dirty="0" err="1" smtClean="0"/>
              <a:t>Key</a:t>
            </a:r>
            <a:r>
              <a:rPr lang="pl-PL" dirty="0" smtClean="0"/>
              <a:t> </a:t>
            </a:r>
            <a:r>
              <a:rPr lang="pl-PL" dirty="0" err="1" smtClean="0"/>
              <a:t>definitions</a:t>
            </a:r>
            <a:r>
              <a:rPr lang="pl-PL" dirty="0" smtClean="0"/>
              <a:t> </a:t>
            </a:r>
            <a:r>
              <a:rPr lang="pl-PL" dirty="0" err="1" smtClean="0"/>
              <a:t>determining</a:t>
            </a:r>
            <a:r>
              <a:rPr lang="pl-PL" dirty="0" smtClean="0"/>
              <a:t> the </a:t>
            </a:r>
            <a:r>
              <a:rPr lang="pl-PL" dirty="0" err="1" smtClean="0"/>
              <a:t>scope</a:t>
            </a:r>
            <a:endParaRPr lang="pl-PL" dirty="0" smtClean="0"/>
          </a:p>
          <a:p>
            <a:r>
              <a:rPr lang="pl-PL" dirty="0" smtClean="0"/>
              <a:t>- </a:t>
            </a:r>
            <a:r>
              <a:rPr lang="pl-PL" dirty="0" err="1" smtClean="0"/>
              <a:t>project</a:t>
            </a:r>
            <a:endParaRPr lang="pl-PL" dirty="0" smtClean="0"/>
          </a:p>
          <a:p>
            <a:r>
              <a:rPr lang="pl-PL" dirty="0" smtClean="0"/>
              <a:t>-development </a:t>
            </a:r>
            <a:r>
              <a:rPr lang="pl-PL" dirty="0" err="1" smtClean="0"/>
              <a:t>consent</a:t>
            </a:r>
            <a:endParaRPr lang="pl-PL" dirty="0"/>
          </a:p>
          <a:p>
            <a:pPr marL="457200" lvl="1" indent="0">
              <a:buNone/>
            </a:pPr>
            <a:r>
              <a:rPr lang="pl-PL" dirty="0" smtClean="0"/>
              <a:t>developer	</a:t>
            </a:r>
          </a:p>
          <a:p>
            <a:r>
              <a:rPr lang="pl-PL" dirty="0" err="1" smtClean="0"/>
              <a:t>Definitions</a:t>
            </a:r>
            <a:r>
              <a:rPr lang="pl-PL" dirty="0" smtClean="0"/>
              <a:t> </a:t>
            </a:r>
            <a:r>
              <a:rPr lang="pl-PL" dirty="0" err="1" smtClean="0"/>
              <a:t>added</a:t>
            </a:r>
            <a:r>
              <a:rPr lang="pl-PL" dirty="0" smtClean="0"/>
              <a:t> in 2003 </a:t>
            </a:r>
            <a:r>
              <a:rPr lang="pl-PL" dirty="0" err="1" smtClean="0"/>
              <a:t>following</a:t>
            </a:r>
            <a:r>
              <a:rPr lang="pl-PL" dirty="0" smtClean="0"/>
              <a:t> the </a:t>
            </a:r>
            <a:r>
              <a:rPr lang="pl-PL" dirty="0" err="1" smtClean="0"/>
              <a:t>Aarhus</a:t>
            </a:r>
            <a:r>
              <a:rPr lang="pl-PL" dirty="0" smtClean="0"/>
              <a:t> </a:t>
            </a:r>
            <a:r>
              <a:rPr lang="pl-PL" dirty="0" err="1" smtClean="0"/>
              <a:t>Convention</a:t>
            </a:r>
            <a:endParaRPr lang="pl-PL" dirty="0" smtClean="0"/>
          </a:p>
          <a:p>
            <a:pPr lvl="1"/>
            <a:r>
              <a:rPr lang="pl-PL" dirty="0" smtClean="0"/>
              <a:t>Public</a:t>
            </a:r>
          </a:p>
          <a:p>
            <a:pPr lvl="1"/>
            <a:r>
              <a:rPr lang="pl-PL" dirty="0" smtClean="0"/>
              <a:t>Public </a:t>
            </a:r>
            <a:r>
              <a:rPr lang="pl-PL" dirty="0" err="1" smtClean="0"/>
              <a:t>concerned</a:t>
            </a:r>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Basic </a:t>
            </a:r>
            <a:r>
              <a:rPr lang="pl-PL" dirty="0" err="1" smtClean="0"/>
              <a:t>requirements</a:t>
            </a:r>
            <a:r>
              <a:rPr lang="pl-PL" dirty="0" smtClean="0"/>
              <a:t> – art. 2</a:t>
            </a:r>
            <a:endParaRPr lang="de-DE" dirty="0"/>
          </a:p>
        </p:txBody>
      </p:sp>
      <p:sp>
        <p:nvSpPr>
          <p:cNvPr id="5" name="Inhaltsplatzhalter 4"/>
          <p:cNvSpPr>
            <a:spLocks noGrp="1"/>
          </p:cNvSpPr>
          <p:nvPr>
            <p:ph idx="1"/>
          </p:nvPr>
        </p:nvSpPr>
        <p:spPr/>
        <p:txBody>
          <a:bodyPr/>
          <a:lstStyle/>
          <a:p>
            <a:r>
              <a:rPr lang="pl-PL" altLang="pl-PL" dirty="0" err="1"/>
              <a:t>Projects</a:t>
            </a:r>
            <a:r>
              <a:rPr lang="pl-PL" altLang="pl-PL" dirty="0"/>
              <a:t> </a:t>
            </a:r>
            <a:r>
              <a:rPr lang="pl-PL" altLang="pl-PL" dirty="0" err="1"/>
              <a:t>likely</a:t>
            </a:r>
            <a:r>
              <a:rPr lang="pl-PL" altLang="pl-PL" dirty="0"/>
              <a:t> to </a:t>
            </a:r>
            <a:r>
              <a:rPr lang="pl-PL" altLang="pl-PL" dirty="0" err="1"/>
              <a:t>have</a:t>
            </a:r>
            <a:r>
              <a:rPr lang="pl-PL" altLang="pl-PL" dirty="0"/>
              <a:t> </a:t>
            </a:r>
            <a:r>
              <a:rPr lang="pl-PL" altLang="pl-PL" dirty="0" err="1"/>
              <a:t>significant</a:t>
            </a:r>
            <a:r>
              <a:rPr lang="pl-PL" altLang="pl-PL" dirty="0"/>
              <a:t> </a:t>
            </a:r>
            <a:r>
              <a:rPr lang="pl-PL" altLang="pl-PL" dirty="0" err="1"/>
              <a:t>effects</a:t>
            </a:r>
            <a:r>
              <a:rPr lang="pl-PL" altLang="pl-PL" dirty="0"/>
              <a:t> on the environment </a:t>
            </a:r>
            <a:r>
              <a:rPr lang="pl-PL" altLang="pl-PL" dirty="0" err="1"/>
              <a:t>are</a:t>
            </a:r>
            <a:r>
              <a:rPr lang="pl-PL" altLang="pl-PL" dirty="0"/>
              <a:t> </a:t>
            </a:r>
            <a:r>
              <a:rPr lang="pl-PL" altLang="pl-PL" dirty="0" err="1"/>
              <a:t>subject</a:t>
            </a:r>
            <a:r>
              <a:rPr lang="pl-PL" altLang="pl-PL" dirty="0"/>
              <a:t> to</a:t>
            </a:r>
          </a:p>
          <a:p>
            <a:pPr lvl="1"/>
            <a:r>
              <a:rPr lang="pl-PL" altLang="pl-PL" dirty="0"/>
              <a:t>development </a:t>
            </a:r>
            <a:r>
              <a:rPr lang="pl-PL" altLang="pl-PL" dirty="0" err="1"/>
              <a:t>consent</a:t>
            </a:r>
            <a:endParaRPr lang="pl-PL" altLang="pl-PL" dirty="0"/>
          </a:p>
          <a:p>
            <a:pPr lvl="1"/>
            <a:r>
              <a:rPr lang="pl-PL" altLang="pl-PL" dirty="0"/>
              <a:t>EIA </a:t>
            </a:r>
            <a:r>
              <a:rPr lang="pl-PL" altLang="pl-PL" dirty="0" err="1"/>
              <a:t>procedure</a:t>
            </a:r>
            <a:r>
              <a:rPr lang="pl-PL" altLang="pl-PL" dirty="0"/>
              <a:t> </a:t>
            </a:r>
            <a:r>
              <a:rPr lang="pl-PL" altLang="pl-PL" b="1" dirty="0" err="1"/>
              <a:t>before</a:t>
            </a:r>
            <a:r>
              <a:rPr lang="pl-PL" altLang="pl-PL" dirty="0"/>
              <a:t> development </a:t>
            </a:r>
            <a:r>
              <a:rPr lang="pl-PL" altLang="pl-PL" dirty="0" err="1"/>
              <a:t>consent</a:t>
            </a:r>
            <a:r>
              <a:rPr lang="pl-PL" altLang="pl-PL" dirty="0"/>
              <a:t> </a:t>
            </a:r>
            <a:r>
              <a:rPr lang="pl-PL" altLang="pl-PL" dirty="0" err="1"/>
              <a:t>is</a:t>
            </a:r>
            <a:r>
              <a:rPr lang="pl-PL" altLang="pl-PL" dirty="0"/>
              <a:t> </a:t>
            </a:r>
            <a:r>
              <a:rPr lang="pl-PL" altLang="pl-PL" dirty="0" err="1"/>
              <a:t>granted</a:t>
            </a:r>
            <a:endParaRPr lang="pl-PL" altLang="pl-PL" dirty="0"/>
          </a:p>
          <a:p>
            <a:r>
              <a:rPr lang="pl-PL" altLang="pl-PL" dirty="0" err="1" smtClean="0"/>
              <a:t>Possibility</a:t>
            </a:r>
            <a:r>
              <a:rPr lang="pl-PL" altLang="pl-PL" dirty="0" smtClean="0"/>
              <a:t> to </a:t>
            </a:r>
            <a:r>
              <a:rPr lang="pl-PL" altLang="pl-PL" dirty="0" err="1" smtClean="0"/>
              <a:t>exempt</a:t>
            </a:r>
            <a:r>
              <a:rPr lang="pl-PL" altLang="pl-PL" dirty="0" smtClean="0"/>
              <a:t> </a:t>
            </a:r>
            <a:r>
              <a:rPr lang="pl-PL" altLang="pl-PL" dirty="0" err="1" smtClean="0"/>
              <a:t>specific</a:t>
            </a:r>
            <a:r>
              <a:rPr lang="pl-PL" altLang="pl-PL" dirty="0" smtClean="0"/>
              <a:t> </a:t>
            </a:r>
            <a:r>
              <a:rPr lang="pl-PL" altLang="pl-PL" dirty="0" err="1" smtClean="0"/>
              <a:t>project</a:t>
            </a:r>
            <a:endParaRPr lang="pl-PL" altLang="pl-PL" dirty="0"/>
          </a:p>
          <a:p>
            <a:r>
              <a:rPr lang="pl-PL" altLang="pl-PL" sz="2800" dirty="0"/>
              <a:t>EC </a:t>
            </a:r>
            <a:r>
              <a:rPr lang="pl-PL" altLang="pl-PL" sz="2800" dirty="0" err="1"/>
              <a:t>Guidance</a:t>
            </a:r>
            <a:r>
              <a:rPr lang="pl-PL" altLang="pl-PL" sz="2800" dirty="0"/>
              <a:t> materials </a:t>
            </a:r>
          </a:p>
          <a:p>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pl-PL" dirty="0" err="1" smtClean="0"/>
              <a:t>Assessment</a:t>
            </a:r>
            <a:r>
              <a:rPr lang="pl-PL" dirty="0" smtClean="0"/>
              <a:t> – art.3</a:t>
            </a:r>
            <a:endParaRPr lang="de-DE" dirty="0"/>
          </a:p>
        </p:txBody>
      </p:sp>
      <p:sp>
        <p:nvSpPr>
          <p:cNvPr id="8" name="Inhaltsplatzhalter 7"/>
          <p:cNvSpPr>
            <a:spLocks noGrp="1"/>
          </p:cNvSpPr>
          <p:nvPr>
            <p:ph idx="1"/>
          </p:nvPr>
        </p:nvSpPr>
        <p:spPr/>
        <p:txBody>
          <a:bodyPr/>
          <a:lstStyle/>
          <a:p>
            <a:pPr marL="0" indent="0">
              <a:buNone/>
            </a:pPr>
            <a:r>
              <a:rPr lang="en-US" altLang="pl-PL" sz="2800" dirty="0"/>
              <a:t>The environmental impact assessment shall identify, describe and assess in an appropriate manner, in the light of each individual case and in accordance with Articles 4 to 12, the direct and indirect effects of a project on the following factors: </a:t>
            </a:r>
          </a:p>
          <a:p>
            <a:pPr lvl="1"/>
            <a:r>
              <a:rPr lang="en-US" altLang="pl-PL" sz="2400" dirty="0"/>
              <a:t>(a) human beings, fauna and flora; </a:t>
            </a:r>
          </a:p>
          <a:p>
            <a:pPr lvl="1"/>
            <a:r>
              <a:rPr lang="en-US" altLang="pl-PL" sz="2400" dirty="0"/>
              <a:t>(b) soil, water, air, climate and the landscape; </a:t>
            </a:r>
          </a:p>
          <a:p>
            <a:pPr lvl="1"/>
            <a:r>
              <a:rPr lang="en-US" altLang="pl-PL" sz="2400" dirty="0"/>
              <a:t>(c) material assets and the cultural heritage; </a:t>
            </a:r>
          </a:p>
          <a:p>
            <a:pPr lvl="1"/>
            <a:r>
              <a:rPr lang="en-US" altLang="pl-PL" sz="2400" dirty="0"/>
              <a:t>(d) the interaction between the factors referred to in points (a), (b) and (c). </a:t>
            </a:r>
            <a:endParaRPr lang="pl-PL" altLang="pl-PL"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Projects</a:t>
            </a:r>
            <a:r>
              <a:rPr lang="pl-PL" dirty="0" smtClean="0"/>
              <a:t> </a:t>
            </a:r>
            <a:r>
              <a:rPr lang="pl-PL" dirty="0" err="1" smtClean="0"/>
              <a:t>subject</a:t>
            </a:r>
            <a:r>
              <a:rPr lang="pl-PL" dirty="0" smtClean="0"/>
              <a:t> to </a:t>
            </a:r>
            <a:r>
              <a:rPr lang="pl-PL" dirty="0" err="1" smtClean="0"/>
              <a:t>assessment</a:t>
            </a:r>
            <a:r>
              <a:rPr lang="pl-PL" dirty="0" smtClean="0"/>
              <a:t> – art.4</a:t>
            </a:r>
            <a:endParaRPr lang="pl-PL" dirty="0"/>
          </a:p>
        </p:txBody>
      </p:sp>
      <p:sp>
        <p:nvSpPr>
          <p:cNvPr id="3" name="Symbol zastępczy zawartości 2"/>
          <p:cNvSpPr>
            <a:spLocks noGrp="1"/>
          </p:cNvSpPr>
          <p:nvPr>
            <p:ph idx="1"/>
          </p:nvPr>
        </p:nvSpPr>
        <p:spPr/>
        <p:txBody>
          <a:bodyPr/>
          <a:lstStyle/>
          <a:p>
            <a:r>
              <a:rPr lang="pl-PL" altLang="pl-PL" dirty="0" err="1" smtClean="0"/>
              <a:t>Environmental</a:t>
            </a:r>
            <a:r>
              <a:rPr lang="pl-PL" altLang="pl-PL" dirty="0" smtClean="0"/>
              <a:t> </a:t>
            </a:r>
            <a:r>
              <a:rPr lang="pl-PL" altLang="pl-PL" dirty="0" err="1" smtClean="0"/>
              <a:t>assesment</a:t>
            </a:r>
            <a:r>
              <a:rPr lang="pl-PL" altLang="pl-PL" dirty="0" smtClean="0"/>
              <a:t> </a:t>
            </a:r>
            <a:r>
              <a:rPr lang="pl-PL" altLang="pl-PL" dirty="0" err="1" smtClean="0"/>
              <a:t>is</a:t>
            </a:r>
            <a:r>
              <a:rPr lang="pl-PL" altLang="pl-PL" dirty="0" smtClean="0"/>
              <a:t> </a:t>
            </a:r>
            <a:r>
              <a:rPr lang="pl-PL" altLang="pl-PL" dirty="0" err="1" smtClean="0"/>
              <a:t>required</a:t>
            </a:r>
            <a:r>
              <a:rPr lang="pl-PL" altLang="pl-PL" dirty="0" smtClean="0"/>
              <a:t> for  </a:t>
            </a:r>
            <a:r>
              <a:rPr lang="pl-PL" altLang="pl-PL" dirty="0" err="1"/>
              <a:t>projects</a:t>
            </a:r>
            <a:r>
              <a:rPr lang="pl-PL" altLang="pl-PL" dirty="0"/>
              <a:t> </a:t>
            </a:r>
            <a:r>
              <a:rPr lang="pl-PL" altLang="pl-PL" dirty="0" err="1"/>
              <a:t>likely</a:t>
            </a:r>
            <a:r>
              <a:rPr lang="pl-PL" altLang="pl-PL" dirty="0"/>
              <a:t> to </a:t>
            </a:r>
            <a:r>
              <a:rPr lang="pl-PL" altLang="pl-PL" dirty="0" err="1"/>
              <a:t>have</a:t>
            </a:r>
            <a:r>
              <a:rPr lang="pl-PL" altLang="pl-PL" dirty="0"/>
              <a:t> </a:t>
            </a:r>
            <a:r>
              <a:rPr lang="pl-PL" altLang="pl-PL" dirty="0" err="1"/>
              <a:t>significant</a:t>
            </a:r>
            <a:r>
              <a:rPr lang="pl-PL" altLang="pl-PL" dirty="0"/>
              <a:t> </a:t>
            </a:r>
            <a:r>
              <a:rPr lang="pl-PL" altLang="pl-PL" dirty="0" err="1"/>
              <a:t>effects</a:t>
            </a:r>
            <a:r>
              <a:rPr lang="pl-PL" altLang="pl-PL" dirty="0"/>
              <a:t> on the </a:t>
            </a:r>
            <a:r>
              <a:rPr lang="pl-PL" altLang="pl-PL" dirty="0" smtClean="0"/>
              <a:t>environment</a:t>
            </a:r>
          </a:p>
          <a:p>
            <a:r>
              <a:rPr lang="pl-PL" altLang="pl-PL" dirty="0" err="1" smtClean="0"/>
              <a:t>Projects</a:t>
            </a:r>
            <a:r>
              <a:rPr lang="pl-PL" altLang="pl-PL" dirty="0" smtClean="0"/>
              <a:t> </a:t>
            </a:r>
            <a:r>
              <a:rPr lang="pl-PL" altLang="pl-PL" dirty="0" err="1" smtClean="0"/>
              <a:t>subjet</a:t>
            </a:r>
            <a:r>
              <a:rPr lang="pl-PL" altLang="pl-PL" dirty="0" smtClean="0"/>
              <a:t> to EIA Directive </a:t>
            </a:r>
            <a:r>
              <a:rPr lang="pl-PL" altLang="pl-PL" dirty="0" err="1" smtClean="0"/>
              <a:t>are</a:t>
            </a:r>
            <a:r>
              <a:rPr lang="pl-PL" altLang="pl-PL" dirty="0" smtClean="0"/>
              <a:t> </a:t>
            </a:r>
            <a:r>
              <a:rPr lang="pl-PL" altLang="pl-PL" dirty="0" err="1" smtClean="0"/>
              <a:t>listed</a:t>
            </a:r>
            <a:r>
              <a:rPr lang="pl-PL" altLang="pl-PL" dirty="0" smtClean="0"/>
              <a:t> in </a:t>
            </a:r>
            <a:r>
              <a:rPr lang="pl-PL" altLang="pl-PL" dirty="0" err="1" smtClean="0"/>
              <a:t>Annex</a:t>
            </a:r>
            <a:r>
              <a:rPr lang="pl-PL" altLang="pl-PL" dirty="0" smtClean="0"/>
              <a:t> I and </a:t>
            </a:r>
            <a:r>
              <a:rPr lang="pl-PL" altLang="pl-PL" dirty="0" err="1" smtClean="0"/>
              <a:t>Annex</a:t>
            </a:r>
            <a:r>
              <a:rPr lang="pl-PL" altLang="pl-PL" dirty="0" smtClean="0"/>
              <a:t> II</a:t>
            </a:r>
            <a:endParaRPr lang="pl-PL" altLang="pl-PL" dirty="0"/>
          </a:p>
          <a:p>
            <a:pPr lvl="1"/>
            <a:r>
              <a:rPr lang="pl-PL" altLang="pl-PL" dirty="0" err="1" smtClean="0"/>
              <a:t>Projects</a:t>
            </a:r>
            <a:r>
              <a:rPr lang="pl-PL" altLang="pl-PL" dirty="0" smtClean="0"/>
              <a:t> </a:t>
            </a:r>
            <a:r>
              <a:rPr lang="pl-PL" altLang="pl-PL" dirty="0" err="1" smtClean="0"/>
              <a:t>listed</a:t>
            </a:r>
            <a:r>
              <a:rPr lang="pl-PL" altLang="pl-PL" dirty="0" smtClean="0"/>
              <a:t> in </a:t>
            </a:r>
            <a:r>
              <a:rPr lang="pl-PL" altLang="pl-PL" dirty="0" err="1" smtClean="0"/>
              <a:t>Annex</a:t>
            </a:r>
            <a:r>
              <a:rPr lang="pl-PL" altLang="pl-PL" dirty="0" smtClean="0"/>
              <a:t> </a:t>
            </a:r>
            <a:r>
              <a:rPr lang="pl-PL" altLang="pl-PL" dirty="0"/>
              <a:t>I – by </a:t>
            </a:r>
            <a:r>
              <a:rPr lang="pl-PL" altLang="pl-PL" dirty="0" err="1"/>
              <a:t>definition</a:t>
            </a:r>
            <a:r>
              <a:rPr lang="pl-PL" altLang="pl-PL" dirty="0"/>
              <a:t> </a:t>
            </a:r>
            <a:r>
              <a:rPr lang="pl-PL" altLang="pl-PL" dirty="0" err="1"/>
              <a:t>are</a:t>
            </a:r>
            <a:r>
              <a:rPr lang="pl-PL" altLang="pl-PL" dirty="0"/>
              <a:t> </a:t>
            </a:r>
            <a:r>
              <a:rPr lang="pl-PL" altLang="pl-PL" dirty="0" err="1"/>
              <a:t>likely</a:t>
            </a:r>
            <a:r>
              <a:rPr lang="pl-PL" altLang="pl-PL" dirty="0"/>
              <a:t> to </a:t>
            </a:r>
            <a:r>
              <a:rPr lang="pl-PL" altLang="pl-PL" dirty="0" err="1"/>
              <a:t>have</a:t>
            </a:r>
            <a:r>
              <a:rPr lang="pl-PL" altLang="pl-PL" dirty="0"/>
              <a:t> </a:t>
            </a:r>
            <a:r>
              <a:rPr lang="pl-PL" altLang="pl-PL" dirty="0" err="1"/>
              <a:t>significant</a:t>
            </a:r>
            <a:r>
              <a:rPr lang="pl-PL" altLang="pl-PL" dirty="0"/>
              <a:t> </a:t>
            </a:r>
            <a:r>
              <a:rPr lang="pl-PL" altLang="pl-PL" dirty="0" err="1"/>
              <a:t>effects</a:t>
            </a:r>
            <a:r>
              <a:rPr lang="pl-PL" altLang="pl-PL" dirty="0"/>
              <a:t> on the environment and </a:t>
            </a:r>
            <a:r>
              <a:rPr lang="pl-PL" altLang="pl-PL" dirty="0" err="1"/>
              <a:t>therefore</a:t>
            </a:r>
            <a:r>
              <a:rPr lang="pl-PL" altLang="pl-PL" dirty="0"/>
              <a:t> </a:t>
            </a:r>
            <a:r>
              <a:rPr lang="pl-PL" altLang="pl-PL" dirty="0" err="1"/>
              <a:t>always</a:t>
            </a:r>
            <a:r>
              <a:rPr lang="pl-PL" altLang="pl-PL" dirty="0"/>
              <a:t> </a:t>
            </a:r>
            <a:r>
              <a:rPr lang="pl-PL" altLang="pl-PL" dirty="0" err="1"/>
              <a:t>require</a:t>
            </a:r>
            <a:r>
              <a:rPr lang="pl-PL" altLang="pl-PL" dirty="0"/>
              <a:t> </a:t>
            </a:r>
            <a:r>
              <a:rPr lang="pl-PL" altLang="pl-PL" dirty="0" err="1"/>
              <a:t>assesment</a:t>
            </a:r>
            <a:endParaRPr lang="pl-PL" altLang="pl-PL" dirty="0"/>
          </a:p>
          <a:p>
            <a:pPr lvl="1"/>
            <a:r>
              <a:rPr lang="pl-PL" altLang="pl-PL" dirty="0" err="1"/>
              <a:t>Projects</a:t>
            </a:r>
            <a:r>
              <a:rPr lang="pl-PL" altLang="pl-PL" dirty="0"/>
              <a:t> </a:t>
            </a:r>
            <a:r>
              <a:rPr lang="pl-PL" altLang="pl-PL" dirty="0" err="1"/>
              <a:t>listed</a:t>
            </a:r>
            <a:r>
              <a:rPr lang="pl-PL" altLang="pl-PL" dirty="0"/>
              <a:t> in </a:t>
            </a:r>
            <a:r>
              <a:rPr lang="pl-PL" altLang="pl-PL" dirty="0" err="1" smtClean="0"/>
              <a:t>Annex</a:t>
            </a:r>
            <a:r>
              <a:rPr lang="pl-PL" altLang="pl-PL" dirty="0" smtClean="0"/>
              <a:t> </a:t>
            </a:r>
            <a:r>
              <a:rPr lang="pl-PL" altLang="pl-PL" dirty="0"/>
              <a:t>II – </a:t>
            </a:r>
            <a:r>
              <a:rPr lang="pl-PL" altLang="pl-PL" dirty="0" err="1" smtClean="0"/>
              <a:t>Member</a:t>
            </a:r>
            <a:r>
              <a:rPr lang="pl-PL" altLang="pl-PL" dirty="0" smtClean="0"/>
              <a:t> </a:t>
            </a:r>
            <a:r>
              <a:rPr lang="pl-PL" altLang="pl-PL" dirty="0" err="1"/>
              <a:t>States</a:t>
            </a:r>
            <a:r>
              <a:rPr lang="pl-PL" altLang="pl-PL" dirty="0"/>
              <a:t> </a:t>
            </a:r>
            <a:r>
              <a:rPr lang="pl-PL" altLang="pl-PL" dirty="0" err="1"/>
              <a:t>must</a:t>
            </a:r>
            <a:r>
              <a:rPr lang="pl-PL" altLang="pl-PL" dirty="0"/>
              <a:t> </a:t>
            </a:r>
            <a:r>
              <a:rPr lang="pl-PL" altLang="pl-PL" dirty="0" err="1"/>
              <a:t>determine</a:t>
            </a:r>
            <a:r>
              <a:rPr lang="pl-PL" altLang="pl-PL" dirty="0"/>
              <a:t> </a:t>
            </a:r>
            <a:r>
              <a:rPr lang="pl-PL" altLang="pl-PL" dirty="0" smtClean="0"/>
              <a:t>(</a:t>
            </a:r>
            <a:r>
              <a:rPr lang="pl-PL" altLang="pl-PL" dirty="0" err="1" smtClean="0"/>
              <a:t>using</a:t>
            </a:r>
            <a:r>
              <a:rPr lang="pl-PL" altLang="pl-PL" dirty="0" smtClean="0"/>
              <a:t> </a:t>
            </a:r>
            <a:r>
              <a:rPr lang="pl-PL" altLang="pl-PL" dirty="0"/>
              <a:t>screening </a:t>
            </a:r>
            <a:r>
              <a:rPr lang="pl-PL" altLang="pl-PL" dirty="0" err="1"/>
              <a:t>methods</a:t>
            </a:r>
            <a:r>
              <a:rPr lang="pl-PL" altLang="pl-PL" dirty="0"/>
              <a:t> and </a:t>
            </a:r>
            <a:r>
              <a:rPr lang="pl-PL" altLang="pl-PL" dirty="0" err="1"/>
              <a:t>criteria</a:t>
            </a:r>
            <a:r>
              <a:rPr lang="pl-PL" altLang="pl-PL" dirty="0"/>
              <a:t> </a:t>
            </a:r>
            <a:r>
              <a:rPr lang="pl-PL" altLang="pl-PL" dirty="0" err="1"/>
              <a:t>listed</a:t>
            </a:r>
            <a:r>
              <a:rPr lang="pl-PL" altLang="pl-PL" dirty="0"/>
              <a:t> in  </a:t>
            </a:r>
            <a:r>
              <a:rPr lang="pl-PL" altLang="pl-PL" dirty="0" err="1"/>
              <a:t>Annex</a:t>
            </a:r>
            <a:r>
              <a:rPr lang="pl-PL" altLang="pl-PL" dirty="0"/>
              <a:t> III) </a:t>
            </a:r>
            <a:r>
              <a:rPr lang="pl-PL" altLang="pl-PL" dirty="0" err="1" smtClean="0"/>
              <a:t>if</a:t>
            </a:r>
            <a:r>
              <a:rPr lang="pl-PL" altLang="pl-PL" dirty="0" smtClean="0"/>
              <a:t> a </a:t>
            </a:r>
            <a:r>
              <a:rPr lang="pl-PL" altLang="pl-PL" dirty="0" err="1" smtClean="0"/>
              <a:t>project</a:t>
            </a:r>
            <a:r>
              <a:rPr lang="pl-PL" altLang="pl-PL" dirty="0" smtClean="0"/>
              <a:t> </a:t>
            </a:r>
            <a:r>
              <a:rPr lang="pl-PL" altLang="pl-PL" dirty="0" err="1" smtClean="0"/>
              <a:t>belonging</a:t>
            </a:r>
            <a:r>
              <a:rPr lang="pl-PL" altLang="pl-PL" dirty="0" smtClean="0"/>
              <a:t> to a </a:t>
            </a:r>
            <a:r>
              <a:rPr lang="pl-PL" altLang="pl-PL" dirty="0" err="1" smtClean="0"/>
              <a:t>category</a:t>
            </a:r>
            <a:r>
              <a:rPr lang="pl-PL" altLang="pl-PL" dirty="0" smtClean="0"/>
              <a:t> of </a:t>
            </a:r>
            <a:r>
              <a:rPr lang="pl-PL" altLang="pl-PL" dirty="0" err="1" smtClean="0"/>
              <a:t>projects</a:t>
            </a:r>
            <a:r>
              <a:rPr lang="pl-PL" altLang="pl-PL" dirty="0" smtClean="0"/>
              <a:t> </a:t>
            </a:r>
            <a:r>
              <a:rPr lang="pl-PL" altLang="pl-PL" dirty="0" err="1" smtClean="0"/>
              <a:t>listed</a:t>
            </a:r>
            <a:r>
              <a:rPr lang="pl-PL" altLang="pl-PL" dirty="0" smtClean="0"/>
              <a:t> in </a:t>
            </a:r>
            <a:r>
              <a:rPr lang="pl-PL" altLang="pl-PL" dirty="0" err="1" smtClean="0"/>
              <a:t>Annex</a:t>
            </a:r>
            <a:r>
              <a:rPr lang="pl-PL" altLang="pl-PL" dirty="0" smtClean="0"/>
              <a:t> II </a:t>
            </a:r>
            <a:r>
              <a:rPr lang="pl-PL" altLang="pl-PL" dirty="0" err="1" smtClean="0"/>
              <a:t>is</a:t>
            </a:r>
            <a:r>
              <a:rPr lang="pl-PL" altLang="pl-PL" dirty="0" smtClean="0"/>
              <a:t> </a:t>
            </a:r>
            <a:r>
              <a:rPr lang="pl-PL" altLang="pl-PL" dirty="0" err="1" smtClean="0"/>
              <a:t>likely</a:t>
            </a:r>
            <a:r>
              <a:rPr lang="pl-PL" altLang="pl-PL" dirty="0" smtClean="0"/>
              <a:t> </a:t>
            </a:r>
            <a:r>
              <a:rPr lang="pl-PL" altLang="pl-PL" dirty="0"/>
              <a:t>to </a:t>
            </a:r>
            <a:r>
              <a:rPr lang="pl-PL" altLang="pl-PL" dirty="0" err="1"/>
              <a:t>have</a:t>
            </a:r>
            <a:r>
              <a:rPr lang="pl-PL" altLang="pl-PL" dirty="0"/>
              <a:t> </a:t>
            </a:r>
            <a:r>
              <a:rPr lang="pl-PL" altLang="pl-PL" dirty="0" err="1"/>
              <a:t>significant</a:t>
            </a:r>
            <a:r>
              <a:rPr lang="pl-PL" altLang="pl-PL" dirty="0"/>
              <a:t> </a:t>
            </a:r>
            <a:r>
              <a:rPr lang="pl-PL" altLang="pl-PL" dirty="0" err="1"/>
              <a:t>effects</a:t>
            </a:r>
            <a:r>
              <a:rPr lang="pl-PL" altLang="pl-PL" dirty="0"/>
              <a:t> on the </a:t>
            </a:r>
            <a:r>
              <a:rPr lang="pl-PL" altLang="pl-PL" dirty="0" smtClean="0"/>
              <a:t>environment and </a:t>
            </a:r>
            <a:r>
              <a:rPr lang="pl-PL" altLang="pl-PL" dirty="0" err="1" smtClean="0"/>
              <a:t>therefore</a:t>
            </a:r>
            <a:r>
              <a:rPr lang="pl-PL" altLang="pl-PL" dirty="0" smtClean="0"/>
              <a:t>   </a:t>
            </a:r>
            <a:r>
              <a:rPr lang="pl-PL" altLang="pl-PL" dirty="0" err="1"/>
              <a:t>assesment</a:t>
            </a:r>
            <a:r>
              <a:rPr lang="pl-PL" altLang="pl-PL" dirty="0"/>
              <a:t> </a:t>
            </a:r>
            <a:r>
              <a:rPr lang="pl-PL" altLang="pl-PL" dirty="0" err="1"/>
              <a:t>is</a:t>
            </a:r>
            <a:r>
              <a:rPr lang="pl-PL" altLang="pl-PL" dirty="0"/>
              <a:t> </a:t>
            </a:r>
            <a:r>
              <a:rPr lang="pl-PL" altLang="pl-PL" dirty="0" err="1"/>
              <a:t>needed</a:t>
            </a:r>
            <a:endParaRPr lang="pl-PL" altLang="pl-PL" dirty="0"/>
          </a:p>
        </p:txBody>
      </p:sp>
    </p:spTree>
    <p:extLst>
      <p:ext uri="{BB962C8B-B14F-4D97-AF65-F5344CB8AC3E}">
        <p14:creationId xmlns:p14="http://schemas.microsoft.com/office/powerpoint/2010/main" val="2840322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lstStyle/>
          <a:p>
            <a:r>
              <a:rPr lang="pl-PL" dirty="0" smtClean="0"/>
              <a:t>Screening for </a:t>
            </a:r>
            <a:r>
              <a:rPr lang="pl-PL" dirty="0" err="1" smtClean="0"/>
              <a:t>projects</a:t>
            </a:r>
            <a:r>
              <a:rPr lang="pl-PL" dirty="0" smtClean="0"/>
              <a:t> in </a:t>
            </a:r>
            <a:r>
              <a:rPr lang="pl-PL" dirty="0" err="1" smtClean="0"/>
              <a:t>Annex</a:t>
            </a:r>
            <a:r>
              <a:rPr lang="pl-PL" dirty="0" smtClean="0"/>
              <a:t> II – art.4,2 and </a:t>
            </a:r>
            <a:r>
              <a:rPr lang="pl-PL" dirty="0" err="1" smtClean="0"/>
              <a:t>Annex</a:t>
            </a:r>
            <a:r>
              <a:rPr lang="pl-PL" dirty="0" smtClean="0"/>
              <a:t> III</a:t>
            </a:r>
          </a:p>
          <a:p>
            <a:r>
              <a:rPr lang="pl-PL" dirty="0" err="1" smtClean="0"/>
              <a:t>Scoping</a:t>
            </a:r>
            <a:r>
              <a:rPr lang="pl-PL" dirty="0" smtClean="0"/>
              <a:t> – art.5.2</a:t>
            </a:r>
          </a:p>
          <a:p>
            <a:r>
              <a:rPr lang="pl-PL" dirty="0" err="1" smtClean="0"/>
              <a:t>Preparation</a:t>
            </a:r>
            <a:r>
              <a:rPr lang="pl-PL" dirty="0" smtClean="0"/>
              <a:t> of EIA </a:t>
            </a:r>
            <a:r>
              <a:rPr lang="pl-PL" dirty="0" err="1" smtClean="0"/>
              <a:t>documentaton</a:t>
            </a:r>
            <a:r>
              <a:rPr lang="pl-PL" dirty="0" smtClean="0"/>
              <a:t> – art.5.3 and </a:t>
            </a:r>
            <a:r>
              <a:rPr lang="pl-PL" dirty="0" err="1" smtClean="0"/>
              <a:t>Annex</a:t>
            </a:r>
            <a:r>
              <a:rPr lang="pl-PL" dirty="0" smtClean="0"/>
              <a:t> IV</a:t>
            </a:r>
          </a:p>
          <a:p>
            <a:r>
              <a:rPr lang="pl-PL" dirty="0" err="1" smtClean="0"/>
              <a:t>Consultation</a:t>
            </a:r>
            <a:r>
              <a:rPr lang="pl-PL" dirty="0" smtClean="0"/>
              <a:t> with </a:t>
            </a:r>
            <a:r>
              <a:rPr lang="pl-PL" dirty="0" err="1" smtClean="0"/>
              <a:t>environmental</a:t>
            </a:r>
            <a:r>
              <a:rPr lang="pl-PL" dirty="0" smtClean="0"/>
              <a:t> </a:t>
            </a:r>
            <a:r>
              <a:rPr lang="pl-PL" dirty="0" err="1" smtClean="0"/>
              <a:t>authorities</a:t>
            </a:r>
            <a:r>
              <a:rPr lang="pl-PL" dirty="0" smtClean="0"/>
              <a:t> – art.6.1</a:t>
            </a:r>
          </a:p>
          <a:p>
            <a:r>
              <a:rPr lang="pl-PL" dirty="0" smtClean="0"/>
              <a:t>Public </a:t>
            </a:r>
            <a:r>
              <a:rPr lang="pl-PL" dirty="0" err="1" smtClean="0"/>
              <a:t>participation</a:t>
            </a:r>
            <a:r>
              <a:rPr lang="pl-PL" dirty="0" smtClean="0"/>
              <a:t> – art.6,2- 6.6</a:t>
            </a:r>
          </a:p>
          <a:p>
            <a:r>
              <a:rPr lang="pl-PL" dirty="0" err="1" smtClean="0"/>
              <a:t>Transboundary</a:t>
            </a:r>
            <a:r>
              <a:rPr lang="pl-PL" dirty="0" smtClean="0"/>
              <a:t> </a:t>
            </a:r>
            <a:r>
              <a:rPr lang="pl-PL" dirty="0" err="1" smtClean="0"/>
              <a:t>procedure</a:t>
            </a:r>
            <a:r>
              <a:rPr lang="pl-PL" dirty="0" smtClean="0"/>
              <a:t> – art.7</a:t>
            </a:r>
          </a:p>
          <a:p>
            <a:r>
              <a:rPr lang="pl-PL" dirty="0" err="1" smtClean="0"/>
              <a:t>Decision</a:t>
            </a:r>
            <a:r>
              <a:rPr lang="pl-PL" dirty="0" smtClean="0"/>
              <a:t> and </a:t>
            </a:r>
            <a:r>
              <a:rPr lang="pl-PL" dirty="0" err="1" smtClean="0"/>
              <a:t>informing</a:t>
            </a:r>
            <a:r>
              <a:rPr lang="pl-PL" dirty="0" smtClean="0"/>
              <a:t> </a:t>
            </a:r>
            <a:r>
              <a:rPr lang="pl-PL" dirty="0" err="1" smtClean="0"/>
              <a:t>thereof</a:t>
            </a:r>
            <a:r>
              <a:rPr lang="pl-PL" dirty="0" smtClean="0"/>
              <a:t> – art. 8 and 9</a:t>
            </a:r>
          </a:p>
          <a:p>
            <a:r>
              <a:rPr lang="pl-PL" dirty="0" smtClean="0"/>
              <a:t>Access to </a:t>
            </a:r>
            <a:r>
              <a:rPr lang="pl-PL" dirty="0" err="1" smtClean="0"/>
              <a:t>justice</a:t>
            </a:r>
            <a:r>
              <a:rPr lang="pl-PL" dirty="0" smtClean="0"/>
              <a:t> – art.11</a:t>
            </a:r>
            <a:endParaRPr lang="de-DE" dirty="0"/>
          </a:p>
        </p:txBody>
      </p:sp>
      <p:sp>
        <p:nvSpPr>
          <p:cNvPr id="5" name="Titel 4"/>
          <p:cNvSpPr>
            <a:spLocks noGrp="1"/>
          </p:cNvSpPr>
          <p:nvPr>
            <p:ph type="title"/>
          </p:nvPr>
        </p:nvSpPr>
        <p:spPr/>
        <p:txBody>
          <a:bodyPr/>
          <a:lstStyle/>
          <a:p>
            <a:r>
              <a:rPr lang="pl-PL" dirty="0" smtClean="0"/>
              <a:t>EIA </a:t>
            </a:r>
            <a:r>
              <a:rPr lang="pl-PL" smtClean="0"/>
              <a:t>Directive - </a:t>
            </a:r>
            <a:r>
              <a:rPr lang="pl-PL" dirty="0" err="1" smtClean="0"/>
              <a:t>procedural</a:t>
            </a:r>
            <a:r>
              <a:rPr lang="pl-PL" dirty="0" smtClean="0"/>
              <a:t> </a:t>
            </a:r>
            <a:r>
              <a:rPr lang="pl-PL" dirty="0" err="1" smtClean="0"/>
              <a:t>steps</a:t>
            </a: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smtClean="0"/>
              <a:t>Screening of </a:t>
            </a:r>
            <a:r>
              <a:rPr lang="pl-PL" dirty="0" err="1" smtClean="0"/>
              <a:t>Annex</a:t>
            </a:r>
            <a:r>
              <a:rPr lang="pl-PL" dirty="0" smtClean="0"/>
              <a:t> II </a:t>
            </a:r>
            <a:r>
              <a:rPr lang="pl-PL" dirty="0" err="1" smtClean="0"/>
              <a:t>projects</a:t>
            </a:r>
            <a:endParaRPr lang="de-DE" dirty="0"/>
          </a:p>
        </p:txBody>
      </p:sp>
      <p:sp>
        <p:nvSpPr>
          <p:cNvPr id="6" name="Inhaltsplatzhalter 5"/>
          <p:cNvSpPr>
            <a:spLocks noGrp="1"/>
          </p:cNvSpPr>
          <p:nvPr>
            <p:ph idx="1"/>
          </p:nvPr>
        </p:nvSpPr>
        <p:spPr/>
        <p:txBody>
          <a:bodyPr/>
          <a:lstStyle/>
          <a:p>
            <a:r>
              <a:rPr lang="pl-PL" dirty="0" smtClean="0"/>
              <a:t>S</a:t>
            </a:r>
            <a:r>
              <a:rPr lang="pl-PL" altLang="pl-PL" dirty="0" smtClean="0"/>
              <a:t>creening </a:t>
            </a:r>
            <a:r>
              <a:rPr lang="pl-PL" altLang="pl-PL" dirty="0" err="1"/>
              <a:t>methods</a:t>
            </a:r>
            <a:endParaRPr lang="pl-PL" altLang="pl-PL" dirty="0"/>
          </a:p>
          <a:p>
            <a:pPr lvl="1"/>
            <a:r>
              <a:rPr lang="pl-PL" altLang="pl-PL" dirty="0"/>
              <a:t>Case-by </a:t>
            </a:r>
            <a:r>
              <a:rPr lang="pl-PL" altLang="pl-PL" dirty="0" err="1"/>
              <a:t>case</a:t>
            </a:r>
            <a:endParaRPr lang="pl-PL" altLang="pl-PL" dirty="0"/>
          </a:p>
          <a:p>
            <a:pPr lvl="1"/>
            <a:r>
              <a:rPr lang="pl-PL" altLang="pl-PL" dirty="0" err="1"/>
              <a:t>Tresholds</a:t>
            </a:r>
            <a:r>
              <a:rPr lang="pl-PL" altLang="pl-PL" dirty="0"/>
              <a:t>/</a:t>
            </a:r>
            <a:r>
              <a:rPr lang="pl-PL" altLang="pl-PL" dirty="0" err="1"/>
              <a:t>criteria</a:t>
            </a:r>
            <a:endParaRPr lang="pl-PL" altLang="pl-PL" dirty="0"/>
          </a:p>
          <a:p>
            <a:pPr lvl="1"/>
            <a:r>
              <a:rPr lang="pl-PL" altLang="pl-PL" dirty="0" err="1"/>
              <a:t>mixed</a:t>
            </a:r>
            <a:endParaRPr lang="pl-PL" altLang="pl-PL" dirty="0"/>
          </a:p>
          <a:p>
            <a:r>
              <a:rPr lang="pl-PL" altLang="pl-PL" dirty="0"/>
              <a:t>Screening </a:t>
            </a:r>
            <a:r>
              <a:rPr lang="pl-PL" altLang="pl-PL" dirty="0" err="1"/>
              <a:t>criteria</a:t>
            </a:r>
            <a:r>
              <a:rPr lang="pl-PL" altLang="pl-PL" dirty="0"/>
              <a:t> (</a:t>
            </a:r>
            <a:r>
              <a:rPr lang="pl-PL" altLang="pl-PL" dirty="0" err="1"/>
              <a:t>Annex</a:t>
            </a:r>
            <a:r>
              <a:rPr lang="pl-PL" altLang="pl-PL" dirty="0"/>
              <a:t> III)</a:t>
            </a:r>
          </a:p>
          <a:p>
            <a:pPr lvl="1"/>
            <a:r>
              <a:rPr lang="pl-PL" altLang="pl-PL" dirty="0" err="1"/>
              <a:t>Characteristics</a:t>
            </a:r>
            <a:r>
              <a:rPr lang="pl-PL" altLang="pl-PL" dirty="0"/>
              <a:t> of </a:t>
            </a:r>
            <a:r>
              <a:rPr lang="pl-PL" altLang="pl-PL" dirty="0" err="1"/>
              <a:t>projects</a:t>
            </a:r>
            <a:endParaRPr lang="pl-PL" altLang="pl-PL" dirty="0"/>
          </a:p>
          <a:p>
            <a:pPr lvl="1"/>
            <a:r>
              <a:rPr lang="pl-PL" altLang="pl-PL" dirty="0" err="1"/>
              <a:t>Location</a:t>
            </a:r>
            <a:r>
              <a:rPr lang="pl-PL" altLang="pl-PL" dirty="0"/>
              <a:t> of </a:t>
            </a:r>
            <a:r>
              <a:rPr lang="pl-PL" altLang="pl-PL" dirty="0" err="1"/>
              <a:t>projects</a:t>
            </a:r>
            <a:endParaRPr lang="pl-PL" altLang="pl-PL" dirty="0"/>
          </a:p>
          <a:p>
            <a:pPr lvl="1"/>
            <a:r>
              <a:rPr lang="pl-PL" altLang="pl-PL" dirty="0" err="1"/>
              <a:t>Characteristics</a:t>
            </a:r>
            <a:r>
              <a:rPr lang="pl-PL" altLang="pl-PL" dirty="0"/>
              <a:t> of </a:t>
            </a:r>
            <a:r>
              <a:rPr lang="pl-PL" altLang="pl-PL" dirty="0" err="1"/>
              <a:t>impact</a:t>
            </a:r>
            <a:endParaRPr lang="pl-PL" altLang="pl-PL" dirty="0"/>
          </a:p>
          <a:p>
            <a:r>
              <a:rPr lang="pl-PL" dirty="0" err="1" smtClean="0"/>
              <a:t>Results</a:t>
            </a:r>
            <a:r>
              <a:rPr lang="pl-PL" dirty="0" smtClean="0"/>
              <a:t> of </a:t>
            </a:r>
            <a:r>
              <a:rPr lang="pl-PL" dirty="0" err="1" smtClean="0"/>
              <a:t>determination</a:t>
            </a:r>
            <a:r>
              <a:rPr lang="pl-PL" dirty="0" smtClean="0"/>
              <a:t> </a:t>
            </a:r>
            <a:r>
              <a:rPr lang="pl-PL" dirty="0" err="1" smtClean="0"/>
              <a:t>must</a:t>
            </a:r>
            <a:r>
              <a:rPr lang="pl-PL" dirty="0" smtClean="0"/>
              <a:t> be </a:t>
            </a:r>
            <a:r>
              <a:rPr lang="pl-PL" dirty="0" err="1" smtClean="0"/>
              <a:t>made</a:t>
            </a:r>
            <a:r>
              <a:rPr lang="pl-PL" dirty="0" smtClean="0"/>
              <a:t> </a:t>
            </a:r>
            <a:r>
              <a:rPr lang="pl-PL" dirty="0" err="1" smtClean="0"/>
              <a:t>available</a:t>
            </a:r>
            <a:r>
              <a:rPr lang="pl-PL" dirty="0" smtClean="0"/>
              <a:t> to the public</a:t>
            </a:r>
          </a:p>
          <a:p>
            <a:r>
              <a:rPr lang="pl-PL" dirty="0" err="1" smtClean="0"/>
              <a:t>Procedural</a:t>
            </a:r>
            <a:r>
              <a:rPr lang="pl-PL" dirty="0" smtClean="0"/>
              <a:t> </a:t>
            </a:r>
            <a:r>
              <a:rPr lang="pl-PL" dirty="0" err="1" smtClean="0"/>
              <a:t>forms</a:t>
            </a:r>
            <a:r>
              <a:rPr lang="pl-PL" dirty="0" smtClean="0"/>
              <a:t> of </a:t>
            </a:r>
            <a:r>
              <a:rPr lang="pl-PL" dirty="0" err="1" smtClean="0"/>
              <a:t>determination</a:t>
            </a:r>
            <a:endParaRPr lang="pl-PL" dirty="0" smtClean="0"/>
          </a:p>
          <a:p>
            <a:r>
              <a:rPr lang="pl-PL" dirty="0" smtClean="0"/>
              <a:t>Access to </a:t>
            </a:r>
            <a:r>
              <a:rPr lang="pl-PL" dirty="0" err="1" smtClean="0"/>
              <a:t>justice</a:t>
            </a:r>
            <a:r>
              <a:rPr lang="pl-PL" dirty="0" smtClean="0"/>
              <a:t>?</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pl-PL" dirty="0" err="1"/>
              <a:t>Scoping</a:t>
            </a:r>
            <a:r>
              <a:rPr lang="pl-PL" dirty="0"/>
              <a:t> – art. 5.2</a:t>
            </a:r>
            <a:endParaRPr lang="de-DE" dirty="0"/>
          </a:p>
        </p:txBody>
      </p:sp>
      <p:sp>
        <p:nvSpPr>
          <p:cNvPr id="7" name="Inhaltsplatzhalter 6"/>
          <p:cNvSpPr>
            <a:spLocks noGrp="1"/>
          </p:cNvSpPr>
          <p:nvPr>
            <p:ph idx="1"/>
          </p:nvPr>
        </p:nvSpPr>
        <p:spPr>
          <a:xfrm>
            <a:off x="835025" y="1981200"/>
            <a:ext cx="7623175" cy="2882878"/>
          </a:xfrm>
        </p:spPr>
        <p:txBody>
          <a:bodyPr/>
          <a:lstStyle/>
          <a:p>
            <a:r>
              <a:rPr lang="pl-PL" altLang="pl-PL" dirty="0"/>
              <a:t>In EIA Directive – </a:t>
            </a:r>
            <a:r>
              <a:rPr lang="pl-PL" altLang="pl-PL" dirty="0" err="1"/>
              <a:t>necessary</a:t>
            </a:r>
            <a:r>
              <a:rPr lang="pl-PL" altLang="pl-PL" dirty="0"/>
              <a:t> </a:t>
            </a:r>
            <a:r>
              <a:rPr lang="pl-PL" altLang="pl-PL" dirty="0" err="1"/>
              <a:t>only</a:t>
            </a:r>
            <a:r>
              <a:rPr lang="pl-PL" altLang="pl-PL" dirty="0"/>
              <a:t> </a:t>
            </a:r>
            <a:r>
              <a:rPr lang="pl-PL" altLang="pl-PL" dirty="0" err="1"/>
              <a:t>if</a:t>
            </a:r>
            <a:r>
              <a:rPr lang="pl-PL" altLang="pl-PL" dirty="0"/>
              <a:t> the developer </a:t>
            </a:r>
            <a:r>
              <a:rPr lang="pl-PL" altLang="pl-PL" dirty="0" err="1"/>
              <a:t>so</a:t>
            </a:r>
            <a:r>
              <a:rPr lang="pl-PL" altLang="pl-PL" dirty="0"/>
              <a:t> </a:t>
            </a:r>
            <a:r>
              <a:rPr lang="pl-PL" altLang="pl-PL" dirty="0" err="1"/>
              <a:t>requests</a:t>
            </a:r>
            <a:r>
              <a:rPr lang="pl-PL" altLang="pl-PL" dirty="0"/>
              <a:t> (art.5.2)</a:t>
            </a:r>
          </a:p>
          <a:p>
            <a:r>
              <a:rPr lang="pl-PL" altLang="pl-PL" dirty="0"/>
              <a:t>In </a:t>
            </a:r>
            <a:r>
              <a:rPr lang="pl-PL" altLang="pl-PL" dirty="0" err="1"/>
              <a:t>many</a:t>
            </a:r>
            <a:r>
              <a:rPr lang="pl-PL" altLang="pl-PL" dirty="0"/>
              <a:t> </a:t>
            </a:r>
            <a:r>
              <a:rPr lang="pl-PL" altLang="pl-PL" dirty="0" err="1"/>
              <a:t>Member</a:t>
            </a:r>
            <a:r>
              <a:rPr lang="pl-PL" altLang="pl-PL" dirty="0"/>
              <a:t> </a:t>
            </a:r>
            <a:r>
              <a:rPr lang="pl-PL" altLang="pl-PL" dirty="0" err="1"/>
              <a:t>States</a:t>
            </a:r>
            <a:r>
              <a:rPr lang="pl-PL" altLang="pl-PL" dirty="0"/>
              <a:t> – </a:t>
            </a:r>
            <a:r>
              <a:rPr lang="pl-PL" altLang="pl-PL" dirty="0" err="1"/>
              <a:t>mandatory</a:t>
            </a:r>
            <a:r>
              <a:rPr lang="pl-PL" altLang="pl-PL" dirty="0"/>
              <a:t> element of EIA </a:t>
            </a:r>
            <a:r>
              <a:rPr lang="pl-PL" altLang="pl-PL" dirty="0" err="1"/>
              <a:t>procedure</a:t>
            </a:r>
            <a:endParaRPr lang="pl-PL" altLang="pl-PL" dirty="0"/>
          </a:p>
          <a:p>
            <a:r>
              <a:rPr lang="pl-PL" altLang="pl-PL" dirty="0"/>
              <a:t>For </a:t>
            </a:r>
            <a:r>
              <a:rPr lang="pl-PL" altLang="pl-PL" dirty="0" err="1"/>
              <a:t>Annex</a:t>
            </a:r>
            <a:r>
              <a:rPr lang="pl-PL" altLang="pl-PL" dirty="0"/>
              <a:t> II </a:t>
            </a:r>
            <a:r>
              <a:rPr lang="pl-PL" altLang="pl-PL" dirty="0" err="1"/>
              <a:t>projects</a:t>
            </a:r>
            <a:r>
              <a:rPr lang="pl-PL" altLang="pl-PL" dirty="0"/>
              <a:t> </a:t>
            </a:r>
            <a:r>
              <a:rPr lang="pl-PL" altLang="pl-PL" dirty="0" err="1"/>
              <a:t>often</a:t>
            </a:r>
            <a:r>
              <a:rPr lang="pl-PL" altLang="pl-PL" dirty="0"/>
              <a:t> </a:t>
            </a:r>
            <a:r>
              <a:rPr lang="pl-PL" altLang="pl-PL" dirty="0" err="1"/>
              <a:t>combined</a:t>
            </a:r>
            <a:r>
              <a:rPr lang="pl-PL" altLang="pl-PL" dirty="0"/>
              <a:t> with  screening </a:t>
            </a:r>
          </a:p>
          <a:p>
            <a:r>
              <a:rPr lang="pl-PL" altLang="pl-PL" b="1" dirty="0" err="1" smtClean="0"/>
              <a:t>Procedural</a:t>
            </a:r>
            <a:r>
              <a:rPr lang="pl-PL" altLang="pl-PL" b="1" dirty="0" smtClean="0"/>
              <a:t> </a:t>
            </a:r>
            <a:r>
              <a:rPr lang="pl-PL" altLang="pl-PL" b="1" dirty="0" err="1"/>
              <a:t>consequences</a:t>
            </a:r>
            <a:endParaRPr lang="pl-PL" altLang="pl-PL" b="1" dirty="0"/>
          </a:p>
          <a:p>
            <a:pPr lvl="1"/>
            <a:r>
              <a:rPr lang="pl-PL" altLang="pl-PL" dirty="0"/>
              <a:t> </a:t>
            </a:r>
            <a:r>
              <a:rPr lang="pl-PL" altLang="pl-PL" sz="2400" dirty="0"/>
              <a:t>public </a:t>
            </a:r>
            <a:r>
              <a:rPr lang="pl-PL" altLang="pl-PL" sz="2400" dirty="0" err="1"/>
              <a:t>participation</a:t>
            </a:r>
            <a:r>
              <a:rPr lang="pl-PL" altLang="pl-PL" sz="2400" dirty="0"/>
              <a:t> </a:t>
            </a:r>
            <a:r>
              <a:rPr lang="pl-PL" altLang="pl-PL" sz="2400" dirty="0" err="1"/>
              <a:t>provided</a:t>
            </a:r>
            <a:r>
              <a:rPr lang="pl-PL" altLang="pl-PL" sz="2400" dirty="0"/>
              <a:t> (</a:t>
            </a:r>
            <a:r>
              <a:rPr lang="pl-PL" altLang="pl-PL" sz="2400" dirty="0" err="1"/>
              <a:t>Aarhus</a:t>
            </a:r>
            <a:r>
              <a:rPr lang="pl-PL" altLang="pl-PL" sz="2400" dirty="0"/>
              <a:t>) ?</a:t>
            </a:r>
          </a:p>
          <a:p>
            <a:pPr lvl="1"/>
            <a:r>
              <a:rPr lang="pl-PL" altLang="pl-PL" sz="2400" dirty="0" err="1"/>
              <a:t>transboundary</a:t>
            </a:r>
            <a:r>
              <a:rPr lang="pl-PL" altLang="pl-PL" sz="2400" dirty="0"/>
              <a:t> </a:t>
            </a:r>
            <a:r>
              <a:rPr lang="pl-PL" altLang="pl-PL" sz="2400" dirty="0" err="1"/>
              <a:t>procedure</a:t>
            </a:r>
            <a:r>
              <a:rPr lang="pl-PL" altLang="pl-PL" sz="2400" dirty="0"/>
              <a:t> (</a:t>
            </a:r>
            <a:r>
              <a:rPr lang="pl-PL" altLang="pl-PL" sz="2400" dirty="0" err="1"/>
              <a:t>Espoo</a:t>
            </a:r>
            <a:r>
              <a:rPr lang="pl-PL" altLang="pl-PL" sz="2400" dirty="0"/>
              <a:t>)</a:t>
            </a:r>
          </a:p>
          <a:p>
            <a:pPr lvl="1"/>
            <a:r>
              <a:rPr lang="pl-PL" altLang="pl-PL" sz="2400" dirty="0"/>
              <a:t>no </a:t>
            </a:r>
            <a:r>
              <a:rPr lang="pl-PL" altLang="pl-PL" sz="2400" dirty="0" err="1"/>
              <a:t>subsequent</a:t>
            </a:r>
            <a:r>
              <a:rPr lang="pl-PL" altLang="pl-PL" sz="2400" dirty="0"/>
              <a:t> </a:t>
            </a:r>
            <a:r>
              <a:rPr lang="pl-PL" altLang="pl-PL" sz="2400" dirty="0" err="1"/>
              <a:t>requirement</a:t>
            </a:r>
            <a:r>
              <a:rPr lang="pl-PL" altLang="pl-PL" sz="2400" dirty="0"/>
              <a:t> for </a:t>
            </a:r>
            <a:r>
              <a:rPr lang="pl-PL" altLang="pl-PL" sz="2400" dirty="0" err="1"/>
              <a:t>further</a:t>
            </a:r>
            <a:r>
              <a:rPr lang="pl-PL" altLang="pl-PL" sz="2400" dirty="0"/>
              <a:t> </a:t>
            </a:r>
            <a:r>
              <a:rPr lang="pl-PL" altLang="pl-PL" sz="2400" dirty="0" err="1"/>
              <a:t>information</a:t>
            </a:r>
            <a:r>
              <a:rPr lang="pl-PL" altLang="pl-PL" sz="2400" dirty="0"/>
              <a:t>?</a:t>
            </a:r>
          </a:p>
          <a:p>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Content</a:t>
            </a:r>
            <a:endParaRPr lang="en-US" dirty="0"/>
          </a:p>
        </p:txBody>
      </p:sp>
      <p:sp>
        <p:nvSpPr>
          <p:cNvPr id="3" name="Content Placeholder 2"/>
          <p:cNvSpPr>
            <a:spLocks noGrp="1"/>
          </p:cNvSpPr>
          <p:nvPr>
            <p:ph idx="1"/>
          </p:nvPr>
        </p:nvSpPr>
        <p:spPr>
          <a:xfrm>
            <a:off x="857224" y="2643182"/>
            <a:ext cx="7623175" cy="2947998"/>
          </a:xfrm>
        </p:spPr>
        <p:txBody>
          <a:bodyPr/>
          <a:lstStyle/>
          <a:p>
            <a:pPr fontAlgn="auto">
              <a:spcAft>
                <a:spcPts val="0"/>
              </a:spcAft>
              <a:buFont typeface="Arial" pitchFamily="34" charset="0"/>
              <a:buChar char="•"/>
              <a:defRPr/>
            </a:pPr>
            <a:r>
              <a:rPr lang="pl-PL" dirty="0" err="1" smtClean="0"/>
              <a:t>Introduction</a:t>
            </a:r>
            <a:r>
              <a:rPr lang="pl-PL" dirty="0" smtClean="0"/>
              <a:t> to </a:t>
            </a:r>
            <a:r>
              <a:rPr lang="pl-PL" dirty="0" err="1" smtClean="0"/>
              <a:t>environmental</a:t>
            </a:r>
            <a:r>
              <a:rPr lang="pl-PL" dirty="0" smtClean="0"/>
              <a:t> </a:t>
            </a:r>
            <a:r>
              <a:rPr lang="pl-PL" dirty="0" err="1" smtClean="0"/>
              <a:t>assessment</a:t>
            </a:r>
            <a:r>
              <a:rPr lang="pl-PL" dirty="0" smtClean="0"/>
              <a:t>: </a:t>
            </a:r>
            <a:r>
              <a:rPr lang="pl-PL" dirty="0" err="1" smtClean="0"/>
              <a:t>concept</a:t>
            </a:r>
            <a:r>
              <a:rPr lang="pl-PL" dirty="0" smtClean="0"/>
              <a:t> </a:t>
            </a:r>
            <a:r>
              <a:rPr lang="pl-PL" dirty="0"/>
              <a:t>, role, </a:t>
            </a:r>
            <a:r>
              <a:rPr lang="pl-PL" dirty="0" err="1" smtClean="0"/>
              <a:t>origins</a:t>
            </a:r>
            <a:r>
              <a:rPr lang="pl-PL" dirty="0" smtClean="0"/>
              <a:t>, development  and </a:t>
            </a:r>
            <a:r>
              <a:rPr lang="pl-PL" dirty="0" err="1" smtClean="0"/>
              <a:t>key</a:t>
            </a:r>
            <a:r>
              <a:rPr lang="pl-PL" dirty="0" smtClean="0"/>
              <a:t> </a:t>
            </a:r>
            <a:r>
              <a:rPr lang="pl-PL" dirty="0" err="1"/>
              <a:t>elements</a:t>
            </a:r>
            <a:r>
              <a:rPr lang="pl-PL" dirty="0"/>
              <a:t> </a:t>
            </a:r>
          </a:p>
          <a:p>
            <a:pPr fontAlgn="auto">
              <a:spcAft>
                <a:spcPts val="0"/>
              </a:spcAft>
              <a:buFont typeface="Arial" pitchFamily="34" charset="0"/>
              <a:buChar char="•"/>
              <a:defRPr/>
            </a:pPr>
            <a:r>
              <a:rPr lang="pl-PL" dirty="0" err="1"/>
              <a:t>Environmental</a:t>
            </a:r>
            <a:r>
              <a:rPr lang="pl-PL" dirty="0"/>
              <a:t> </a:t>
            </a:r>
            <a:r>
              <a:rPr lang="pl-PL" dirty="0" err="1"/>
              <a:t>assessment</a:t>
            </a:r>
            <a:r>
              <a:rPr lang="pl-PL" dirty="0"/>
              <a:t> in </a:t>
            </a:r>
            <a:r>
              <a:rPr lang="pl-PL" dirty="0" err="1"/>
              <a:t>international</a:t>
            </a:r>
            <a:r>
              <a:rPr lang="pl-PL" dirty="0"/>
              <a:t> law</a:t>
            </a:r>
          </a:p>
          <a:p>
            <a:pPr fontAlgn="auto">
              <a:spcAft>
                <a:spcPts val="0"/>
              </a:spcAft>
              <a:buFont typeface="Arial" pitchFamily="34" charset="0"/>
              <a:buChar char="•"/>
              <a:defRPr/>
            </a:pPr>
            <a:r>
              <a:rPr lang="pl-PL" dirty="0" err="1"/>
              <a:t>Legal</a:t>
            </a:r>
            <a:r>
              <a:rPr lang="pl-PL" dirty="0"/>
              <a:t> </a:t>
            </a:r>
            <a:r>
              <a:rPr lang="pl-PL" dirty="0" err="1"/>
              <a:t>framework</a:t>
            </a:r>
            <a:r>
              <a:rPr lang="pl-PL" dirty="0"/>
              <a:t> in </a:t>
            </a:r>
            <a:r>
              <a:rPr lang="pl-PL" dirty="0" smtClean="0"/>
              <a:t>Europe – </a:t>
            </a:r>
            <a:r>
              <a:rPr lang="pl-PL" dirty="0" err="1" smtClean="0"/>
              <a:t>an</a:t>
            </a:r>
            <a:r>
              <a:rPr lang="pl-PL" dirty="0" smtClean="0"/>
              <a:t> </a:t>
            </a:r>
            <a:r>
              <a:rPr lang="pl-PL" dirty="0" err="1" smtClean="0"/>
              <a:t>overview</a:t>
            </a:r>
            <a:endParaRPr lang="pl-PL" dirty="0" smtClean="0"/>
          </a:p>
          <a:p>
            <a:pPr fontAlgn="auto">
              <a:spcAft>
                <a:spcPts val="0"/>
              </a:spcAft>
              <a:buFont typeface="Arial" pitchFamily="34" charset="0"/>
              <a:buChar char="•"/>
              <a:defRPr/>
            </a:pPr>
            <a:r>
              <a:rPr lang="pl-PL" dirty="0" smtClean="0"/>
              <a:t>EIA Directive</a:t>
            </a:r>
          </a:p>
          <a:p>
            <a:pPr fontAlgn="auto">
              <a:spcAft>
                <a:spcPts val="0"/>
              </a:spcAft>
              <a:buFont typeface="Arial" pitchFamily="34" charset="0"/>
              <a:buChar char="•"/>
              <a:defRPr/>
            </a:pPr>
            <a:r>
              <a:rPr lang="pl-PL" dirty="0" smtClean="0"/>
              <a:t>SEA Directive</a:t>
            </a:r>
          </a:p>
          <a:p>
            <a:pPr fontAlgn="auto">
              <a:spcAft>
                <a:spcPts val="0"/>
              </a:spcAft>
              <a:buFont typeface="Arial" pitchFamily="34" charset="0"/>
              <a:buChar char="•"/>
              <a:defRPr/>
            </a:pPr>
            <a:r>
              <a:rPr lang="pl-PL" dirty="0" smtClean="0"/>
              <a:t>EIA/SEA and Habitat </a:t>
            </a:r>
            <a:r>
              <a:rPr lang="pl-PL" dirty="0" err="1" smtClean="0"/>
              <a:t>Assessment</a:t>
            </a:r>
            <a:r>
              <a:rPr lang="pl-PL" dirty="0" smtClean="0"/>
              <a:t> – a </a:t>
            </a:r>
            <a:r>
              <a:rPr lang="pl-PL" dirty="0" err="1" smtClean="0"/>
              <a:t>comparison</a:t>
            </a:r>
            <a:r>
              <a:rPr lang="pl-PL" dirty="0" smtClean="0"/>
              <a:t> </a:t>
            </a:r>
            <a:r>
              <a:rPr lang="pl-PL" dirty="0"/>
              <a:t>of </a:t>
            </a:r>
            <a:r>
              <a:rPr lang="pl-PL" dirty="0" err="1"/>
              <a:t>approaches</a:t>
            </a:r>
            <a:endParaRPr lang="pl-PL" dirty="0"/>
          </a:p>
          <a:p>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EIA </a:t>
            </a:r>
            <a:r>
              <a:rPr lang="pl-PL" altLang="pl-PL" dirty="0" err="1"/>
              <a:t>documentation</a:t>
            </a:r>
            <a:r>
              <a:rPr lang="pl-PL" altLang="pl-PL" dirty="0"/>
              <a:t> – art. 5 and </a:t>
            </a:r>
            <a:r>
              <a:rPr lang="pl-PL" altLang="pl-PL" dirty="0" err="1"/>
              <a:t>Annex</a:t>
            </a:r>
            <a:r>
              <a:rPr lang="pl-PL" altLang="pl-PL" dirty="0"/>
              <a:t> IV</a:t>
            </a:r>
            <a:endParaRPr lang="pl-PL" dirty="0"/>
          </a:p>
        </p:txBody>
      </p:sp>
      <p:sp>
        <p:nvSpPr>
          <p:cNvPr id="3" name="Symbol zastępczy zawartości 2"/>
          <p:cNvSpPr>
            <a:spLocks noGrp="1"/>
          </p:cNvSpPr>
          <p:nvPr>
            <p:ph idx="1"/>
          </p:nvPr>
        </p:nvSpPr>
        <p:spPr/>
        <p:txBody>
          <a:bodyPr/>
          <a:lstStyle/>
          <a:p>
            <a:r>
              <a:rPr lang="pl-PL" altLang="pl-PL" sz="2400" dirty="0" err="1" smtClean="0"/>
              <a:t>Misleading</a:t>
            </a:r>
            <a:r>
              <a:rPr lang="pl-PL" altLang="pl-PL" sz="2400" dirty="0" smtClean="0"/>
              <a:t> </a:t>
            </a:r>
            <a:r>
              <a:rPr lang="pl-PL" altLang="pl-PL" sz="2400" dirty="0" err="1"/>
              <a:t>name</a:t>
            </a:r>
            <a:r>
              <a:rPr lang="pl-PL" altLang="pl-PL" sz="2400" dirty="0"/>
              <a:t> – „</a:t>
            </a:r>
            <a:r>
              <a:rPr lang="en-US" altLang="pl-PL" sz="2400" dirty="0"/>
              <a:t>information to be provided by the developer</a:t>
            </a:r>
            <a:r>
              <a:rPr lang="pl-PL" altLang="pl-PL" sz="2400" dirty="0"/>
              <a:t>”</a:t>
            </a:r>
          </a:p>
          <a:p>
            <a:r>
              <a:rPr lang="pl-PL" altLang="pl-PL" sz="2400" dirty="0" err="1"/>
              <a:t>Details</a:t>
            </a:r>
            <a:r>
              <a:rPr lang="pl-PL" altLang="pl-PL" sz="2400" dirty="0"/>
              <a:t> in art.5.3 and </a:t>
            </a:r>
            <a:r>
              <a:rPr lang="pl-PL" altLang="pl-PL" sz="2400" dirty="0" err="1"/>
              <a:t>Annex</a:t>
            </a:r>
            <a:r>
              <a:rPr lang="pl-PL" altLang="pl-PL" sz="2400" dirty="0"/>
              <a:t> IV</a:t>
            </a:r>
          </a:p>
          <a:p>
            <a:pPr lvl="1"/>
            <a:r>
              <a:rPr lang="en-US" altLang="pl-PL" dirty="0"/>
              <a:t>a description of the project </a:t>
            </a:r>
            <a:r>
              <a:rPr lang="pl-PL" altLang="pl-PL" dirty="0"/>
              <a:t>(</a:t>
            </a:r>
            <a:r>
              <a:rPr lang="en-US" altLang="pl-PL" dirty="0"/>
              <a:t>site, design and size of the project</a:t>
            </a:r>
            <a:r>
              <a:rPr lang="pl-PL" altLang="pl-PL" dirty="0"/>
              <a:t>)</a:t>
            </a:r>
            <a:r>
              <a:rPr lang="en-US" altLang="pl-PL" dirty="0"/>
              <a:t>; </a:t>
            </a:r>
          </a:p>
          <a:p>
            <a:pPr lvl="1"/>
            <a:r>
              <a:rPr lang="en-US" altLang="pl-PL" dirty="0"/>
              <a:t>a description of the measures envisaged in order to avoid, reduce and, if possible, remedy significant adverse effects; </a:t>
            </a:r>
          </a:p>
          <a:p>
            <a:pPr lvl="1"/>
            <a:r>
              <a:rPr lang="en-US" altLang="pl-PL" dirty="0"/>
              <a:t>the data required to identify and assess the main effects which the project is likely to have on the environment; </a:t>
            </a:r>
          </a:p>
          <a:p>
            <a:pPr lvl="1"/>
            <a:r>
              <a:rPr lang="en-US" altLang="pl-PL" dirty="0"/>
              <a:t>an outline of the main alternatives studied by the developer and an indication of the main reasons for his choice, taking into account the environmental effects; </a:t>
            </a:r>
          </a:p>
          <a:p>
            <a:pPr lvl="1"/>
            <a:r>
              <a:rPr lang="en-US" altLang="pl-PL" dirty="0"/>
              <a:t>a non-technical summary   </a:t>
            </a:r>
            <a:endParaRPr lang="pl-PL" altLang="pl-PL" dirty="0"/>
          </a:p>
          <a:p>
            <a:endParaRPr lang="pl-PL" dirty="0"/>
          </a:p>
        </p:txBody>
      </p:sp>
    </p:spTree>
    <p:extLst>
      <p:ext uri="{BB962C8B-B14F-4D97-AF65-F5344CB8AC3E}">
        <p14:creationId xmlns:p14="http://schemas.microsoft.com/office/powerpoint/2010/main" val="1981592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pl-PL" dirty="0" err="1" smtClean="0"/>
              <a:t>Consultation</a:t>
            </a:r>
            <a:r>
              <a:rPr lang="pl-PL" dirty="0" smtClean="0"/>
              <a:t> with </a:t>
            </a:r>
            <a:r>
              <a:rPr lang="pl-PL" dirty="0" err="1" smtClean="0"/>
              <a:t>environmental</a:t>
            </a:r>
            <a:r>
              <a:rPr lang="pl-PL" dirty="0" smtClean="0"/>
              <a:t> </a:t>
            </a:r>
            <a:r>
              <a:rPr lang="pl-PL" dirty="0" err="1" smtClean="0"/>
              <a:t>authorities</a:t>
            </a:r>
            <a:r>
              <a:rPr lang="pl-PL" dirty="0" smtClean="0"/>
              <a:t> – art.6.1</a:t>
            </a:r>
            <a:endParaRPr lang="de-DE" dirty="0"/>
          </a:p>
        </p:txBody>
      </p:sp>
      <p:sp>
        <p:nvSpPr>
          <p:cNvPr id="4" name="Inhaltsplatzhalter 3"/>
          <p:cNvSpPr>
            <a:spLocks noGrp="1"/>
          </p:cNvSpPr>
          <p:nvPr>
            <p:ph idx="1"/>
          </p:nvPr>
        </p:nvSpPr>
        <p:spPr/>
        <p:txBody>
          <a:bodyPr/>
          <a:lstStyle/>
          <a:p>
            <a:r>
              <a:rPr lang="pl-PL" dirty="0" err="1" smtClean="0"/>
              <a:t>Authorities</a:t>
            </a:r>
            <a:r>
              <a:rPr lang="pl-PL" dirty="0" smtClean="0"/>
              <a:t> </a:t>
            </a:r>
            <a:r>
              <a:rPr lang="pl-PL" dirty="0" err="1" smtClean="0"/>
              <a:t>likely</a:t>
            </a:r>
            <a:r>
              <a:rPr lang="pl-PL" dirty="0" smtClean="0"/>
              <a:t> to be </a:t>
            </a:r>
            <a:r>
              <a:rPr lang="pl-PL" dirty="0" err="1" smtClean="0"/>
              <a:t>concerned</a:t>
            </a:r>
            <a:r>
              <a:rPr lang="pl-PL" dirty="0" smtClean="0"/>
              <a:t> by </a:t>
            </a:r>
            <a:r>
              <a:rPr lang="pl-PL" dirty="0" err="1" smtClean="0"/>
              <a:t>reason</a:t>
            </a:r>
            <a:r>
              <a:rPr lang="pl-PL" dirty="0" smtClean="0"/>
              <a:t> of </a:t>
            </a:r>
            <a:r>
              <a:rPr lang="pl-PL" dirty="0" err="1" smtClean="0"/>
              <a:t>their</a:t>
            </a:r>
            <a:r>
              <a:rPr lang="pl-PL" dirty="0" smtClean="0"/>
              <a:t> </a:t>
            </a:r>
            <a:r>
              <a:rPr lang="pl-PL" dirty="0" err="1" smtClean="0"/>
              <a:t>specific</a:t>
            </a:r>
            <a:r>
              <a:rPr lang="pl-PL" dirty="0" smtClean="0"/>
              <a:t> </a:t>
            </a:r>
            <a:r>
              <a:rPr lang="pl-PL" dirty="0" err="1" smtClean="0"/>
              <a:t>responsibilities</a:t>
            </a:r>
            <a:endParaRPr lang="pl-PL" dirty="0" smtClean="0"/>
          </a:p>
          <a:p>
            <a:pPr lvl="1"/>
            <a:r>
              <a:rPr lang="pl-PL" dirty="0" err="1"/>
              <a:t>o</a:t>
            </a:r>
            <a:r>
              <a:rPr lang="pl-PL" dirty="0" err="1" smtClean="0"/>
              <a:t>nly</a:t>
            </a:r>
            <a:r>
              <a:rPr lang="pl-PL" dirty="0" smtClean="0"/>
              <a:t> </a:t>
            </a:r>
            <a:r>
              <a:rPr lang="pl-PL" dirty="0" err="1" smtClean="0"/>
              <a:t>under</a:t>
            </a:r>
            <a:r>
              <a:rPr lang="pl-PL" dirty="0" smtClean="0"/>
              <a:t> EU law?</a:t>
            </a:r>
          </a:p>
          <a:p>
            <a:pPr lvl="1"/>
            <a:r>
              <a:rPr lang="pl-PL" dirty="0" err="1"/>
              <a:t>a</a:t>
            </a:r>
            <a:r>
              <a:rPr lang="pl-PL" dirty="0" err="1" smtClean="0"/>
              <a:t>ll</a:t>
            </a:r>
            <a:r>
              <a:rPr lang="pl-PL" dirty="0" smtClean="0"/>
              <a:t> </a:t>
            </a:r>
            <a:r>
              <a:rPr lang="pl-PL" dirty="0" err="1" smtClean="0"/>
              <a:t>authorities</a:t>
            </a:r>
            <a:r>
              <a:rPr lang="pl-PL" dirty="0" smtClean="0"/>
              <a:t> with </a:t>
            </a:r>
            <a:r>
              <a:rPr lang="pl-PL" dirty="0" err="1" smtClean="0"/>
              <a:t>environmental</a:t>
            </a:r>
            <a:r>
              <a:rPr lang="pl-PL" dirty="0" smtClean="0"/>
              <a:t> </a:t>
            </a:r>
            <a:r>
              <a:rPr lang="pl-PL" dirty="0" err="1" smtClean="0"/>
              <a:t>responsibilities</a:t>
            </a:r>
            <a:r>
              <a:rPr lang="pl-PL" dirty="0" smtClean="0"/>
              <a:t>?</a:t>
            </a:r>
          </a:p>
          <a:p>
            <a:r>
              <a:rPr lang="pl-PL" dirty="0" smtClean="0"/>
              <a:t>„</a:t>
            </a:r>
            <a:r>
              <a:rPr lang="pl-PL" dirty="0" err="1" smtClean="0"/>
              <a:t>are</a:t>
            </a:r>
            <a:r>
              <a:rPr lang="pl-PL" dirty="0" smtClean="0"/>
              <a:t> </a:t>
            </a:r>
            <a:r>
              <a:rPr lang="en-US" dirty="0"/>
              <a:t>given an opportunity to express their </a:t>
            </a:r>
            <a:r>
              <a:rPr lang="en-US" dirty="0" smtClean="0"/>
              <a:t>opinion</a:t>
            </a:r>
            <a:r>
              <a:rPr lang="pl-PL" dirty="0" smtClean="0"/>
              <a:t>„ - </a:t>
            </a:r>
            <a:r>
              <a:rPr lang="pl-PL" dirty="0"/>
              <a:t> </a:t>
            </a:r>
            <a:r>
              <a:rPr lang="pl-PL" dirty="0" err="1" smtClean="0"/>
              <a:t>thus</a:t>
            </a:r>
            <a:r>
              <a:rPr lang="pl-PL" dirty="0" smtClean="0"/>
              <a:t> not </a:t>
            </a:r>
            <a:r>
              <a:rPr lang="pl-PL" dirty="0" err="1" smtClean="0"/>
              <a:t>necessarily</a:t>
            </a:r>
            <a:r>
              <a:rPr lang="pl-PL" dirty="0" smtClean="0"/>
              <a:t> do </a:t>
            </a:r>
            <a:r>
              <a:rPr lang="pl-PL" dirty="0" err="1" smtClean="0"/>
              <a:t>have</a:t>
            </a:r>
            <a:r>
              <a:rPr lang="pl-PL" dirty="0" smtClean="0"/>
              <a:t> to express </a:t>
            </a:r>
            <a:r>
              <a:rPr lang="pl-PL" dirty="0" err="1" smtClean="0"/>
              <a:t>such</a:t>
            </a:r>
            <a:r>
              <a:rPr lang="pl-PL" dirty="0" smtClean="0"/>
              <a:t> </a:t>
            </a:r>
            <a:r>
              <a:rPr lang="pl-PL" dirty="0" err="1" smtClean="0"/>
              <a:t>an</a:t>
            </a:r>
            <a:r>
              <a:rPr lang="pl-PL" dirty="0" smtClean="0"/>
              <a:t> </a:t>
            </a:r>
            <a:r>
              <a:rPr lang="pl-PL" dirty="0" err="1" smtClean="0"/>
              <a:t>opinion</a:t>
            </a:r>
            <a:endParaRPr lang="pl-PL" dirty="0" smtClean="0"/>
          </a:p>
          <a:p>
            <a:r>
              <a:rPr lang="pl-PL" dirty="0" err="1" smtClean="0"/>
              <a:t>Opinion</a:t>
            </a:r>
            <a:r>
              <a:rPr lang="pl-PL" dirty="0" smtClean="0"/>
              <a:t> on </a:t>
            </a:r>
            <a:r>
              <a:rPr lang="pl-PL" dirty="0" err="1" smtClean="0"/>
              <a:t>both</a:t>
            </a:r>
            <a:endParaRPr lang="pl-PL" dirty="0" smtClean="0"/>
          </a:p>
          <a:p>
            <a:pPr lvl="1"/>
            <a:r>
              <a:rPr lang="pl-PL" dirty="0" smtClean="0"/>
              <a:t>The </a:t>
            </a:r>
            <a:r>
              <a:rPr lang="pl-PL" dirty="0" err="1" smtClean="0"/>
              <a:t>project</a:t>
            </a:r>
            <a:endParaRPr lang="pl-PL" dirty="0" smtClean="0"/>
          </a:p>
          <a:p>
            <a:pPr lvl="1"/>
            <a:r>
              <a:rPr lang="pl-PL" dirty="0" smtClean="0"/>
              <a:t>EIA </a:t>
            </a:r>
            <a:r>
              <a:rPr lang="pl-PL" dirty="0" err="1" smtClean="0"/>
              <a:t>documentation</a:t>
            </a:r>
            <a:r>
              <a:rPr lang="pl-PL" dirty="0" smtClean="0"/>
              <a:t> </a:t>
            </a:r>
          </a:p>
          <a:p>
            <a:r>
              <a:rPr lang="pl-PL" dirty="0" err="1" smtClean="0"/>
              <a:t>Detailed</a:t>
            </a:r>
            <a:r>
              <a:rPr lang="pl-PL" dirty="0" smtClean="0"/>
              <a:t> </a:t>
            </a:r>
            <a:r>
              <a:rPr lang="pl-PL" dirty="0" err="1" smtClean="0"/>
              <a:t>arrangments</a:t>
            </a:r>
            <a:r>
              <a:rPr lang="pl-PL" dirty="0" smtClean="0"/>
              <a:t> to be </a:t>
            </a:r>
            <a:r>
              <a:rPr lang="pl-PL" dirty="0" err="1" smtClean="0"/>
              <a:t>made</a:t>
            </a:r>
            <a:r>
              <a:rPr lang="pl-PL" dirty="0" smtClean="0"/>
              <a:t> by </a:t>
            </a:r>
            <a:r>
              <a:rPr lang="pl-PL" dirty="0" err="1"/>
              <a:t>M</a:t>
            </a:r>
            <a:r>
              <a:rPr lang="pl-PL" dirty="0" err="1" smtClean="0"/>
              <a:t>ember</a:t>
            </a:r>
            <a:r>
              <a:rPr lang="pl-PL" dirty="0" smtClean="0"/>
              <a:t> </a:t>
            </a:r>
            <a:r>
              <a:rPr lang="pl-PL" dirty="0" err="1" smtClean="0"/>
              <a:t>States</a:t>
            </a:r>
            <a:r>
              <a:rPr lang="pl-PL" dirty="0" smtClean="0"/>
              <a:t>, </a:t>
            </a:r>
            <a:r>
              <a:rPr lang="pl-PL" dirty="0" err="1" smtClean="0"/>
              <a:t>including</a:t>
            </a:r>
            <a:r>
              <a:rPr lang="pl-PL" dirty="0" smtClean="0"/>
              <a:t> </a:t>
            </a:r>
            <a:r>
              <a:rPr lang="pl-PL" dirty="0" err="1" smtClean="0"/>
              <a:t>reasonable</a:t>
            </a:r>
            <a:r>
              <a:rPr lang="pl-PL" dirty="0" smtClean="0"/>
              <a:t> </a:t>
            </a:r>
            <a:r>
              <a:rPr lang="pl-PL" dirty="0" err="1" smtClean="0"/>
              <a:t>time-frames</a:t>
            </a:r>
            <a:endParaRPr lang="pl-PL" dirty="0"/>
          </a:p>
          <a:p>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smtClean="0"/>
              <a:t>Public </a:t>
            </a:r>
            <a:r>
              <a:rPr lang="pl-PL" dirty="0" err="1" smtClean="0"/>
              <a:t>participation</a:t>
            </a:r>
            <a:r>
              <a:rPr lang="pl-PL" dirty="0" smtClean="0"/>
              <a:t> – art.6.2-6.6, art.8 and art.9.1</a:t>
            </a:r>
            <a:endParaRPr lang="de-DE" dirty="0"/>
          </a:p>
        </p:txBody>
      </p:sp>
      <p:sp>
        <p:nvSpPr>
          <p:cNvPr id="6" name="Inhaltsplatzhalter 5"/>
          <p:cNvSpPr>
            <a:spLocks noGrp="1"/>
          </p:cNvSpPr>
          <p:nvPr>
            <p:ph idx="1"/>
          </p:nvPr>
        </p:nvSpPr>
        <p:spPr/>
        <p:txBody>
          <a:bodyPr/>
          <a:lstStyle/>
          <a:p>
            <a:r>
              <a:rPr lang="pl-PL" altLang="pl-PL" dirty="0" err="1" smtClean="0">
                <a:latin typeface="Times New Roman" panose="02020603050405020304" pitchFamily="18" charset="0"/>
                <a:cs typeface="Times New Roman" panose="02020603050405020304" pitchFamily="18" charset="0"/>
              </a:rPr>
              <a:t>Meant</a:t>
            </a:r>
            <a:r>
              <a:rPr lang="pl-PL" altLang="pl-PL" dirty="0" smtClean="0">
                <a:latin typeface="Times New Roman" panose="02020603050405020304" pitchFamily="18" charset="0"/>
                <a:cs typeface="Times New Roman" panose="02020603050405020304" pitchFamily="18" charset="0"/>
              </a:rPr>
              <a:t> to </a:t>
            </a:r>
            <a:r>
              <a:rPr lang="pl-PL" altLang="pl-PL" dirty="0" err="1" smtClean="0">
                <a:latin typeface="Times New Roman" panose="02020603050405020304" pitchFamily="18" charset="0"/>
                <a:cs typeface="Times New Roman" panose="02020603050405020304" pitchFamily="18" charset="0"/>
              </a:rPr>
              <a:t>implement</a:t>
            </a:r>
            <a:r>
              <a:rPr lang="pl-PL" altLang="pl-PL" dirty="0" smtClean="0">
                <a:latin typeface="Times New Roman" panose="02020603050405020304" pitchFamily="18" charset="0"/>
                <a:cs typeface="Times New Roman" panose="02020603050405020304" pitchFamily="18" charset="0"/>
              </a:rPr>
              <a:t> art.6 of the </a:t>
            </a:r>
            <a:r>
              <a:rPr lang="pl-PL" altLang="pl-PL" dirty="0" err="1" smtClean="0">
                <a:latin typeface="Times New Roman" panose="02020603050405020304" pitchFamily="18" charset="0"/>
                <a:cs typeface="Times New Roman" panose="02020603050405020304" pitchFamily="18" charset="0"/>
              </a:rPr>
              <a:t>Aarhus</a:t>
            </a:r>
            <a:r>
              <a:rPr lang="pl-PL" altLang="pl-PL" dirty="0" smtClean="0">
                <a:latin typeface="Times New Roman" panose="02020603050405020304" pitchFamily="18" charset="0"/>
                <a:cs typeface="Times New Roman" panose="02020603050405020304" pitchFamily="18" charset="0"/>
              </a:rPr>
              <a:t> </a:t>
            </a:r>
            <a:r>
              <a:rPr lang="pl-PL" altLang="pl-PL" dirty="0" err="1" smtClean="0">
                <a:latin typeface="Times New Roman" panose="02020603050405020304" pitchFamily="18" charset="0"/>
                <a:cs typeface="Times New Roman" panose="02020603050405020304" pitchFamily="18" charset="0"/>
              </a:rPr>
              <a:t>Convention</a:t>
            </a:r>
            <a:endParaRPr lang="pl-PL" altLang="pl-PL" dirty="0" smtClean="0">
              <a:latin typeface="Times New Roman" panose="02020603050405020304" pitchFamily="18" charset="0"/>
              <a:cs typeface="Times New Roman" panose="02020603050405020304" pitchFamily="18" charset="0"/>
            </a:endParaRPr>
          </a:p>
          <a:p>
            <a:r>
              <a:rPr lang="pl-PL" altLang="pl-PL" dirty="0" err="1" smtClean="0">
                <a:latin typeface="Times New Roman" panose="02020603050405020304" pitchFamily="18" charset="0"/>
                <a:cs typeface="Times New Roman" panose="02020603050405020304" pitchFamily="18" charset="0"/>
              </a:rPr>
              <a:t>Relation</a:t>
            </a:r>
            <a:r>
              <a:rPr lang="pl-PL" altLang="pl-PL" dirty="0" smtClean="0">
                <a:latin typeface="Times New Roman" panose="02020603050405020304" pitchFamily="18" charset="0"/>
                <a:cs typeface="Times New Roman" panose="02020603050405020304" pitchFamily="18" charset="0"/>
              </a:rPr>
              <a:t> with </a:t>
            </a:r>
            <a:r>
              <a:rPr lang="pl-PL" altLang="pl-PL" dirty="0" err="1" smtClean="0">
                <a:latin typeface="Times New Roman" panose="02020603050405020304" pitchFamily="18" charset="0"/>
                <a:cs typeface="Times New Roman" panose="02020603050405020304" pitchFamily="18" charset="0"/>
              </a:rPr>
              <a:t>transboundary</a:t>
            </a:r>
            <a:r>
              <a:rPr lang="pl-PL" altLang="pl-PL" dirty="0" smtClean="0">
                <a:latin typeface="Times New Roman" panose="02020603050405020304" pitchFamily="18" charset="0"/>
                <a:cs typeface="Times New Roman" panose="02020603050405020304" pitchFamily="18" charset="0"/>
              </a:rPr>
              <a:t> </a:t>
            </a:r>
            <a:r>
              <a:rPr lang="pl-PL" altLang="pl-PL" dirty="0" err="1" smtClean="0">
                <a:latin typeface="Times New Roman" panose="02020603050405020304" pitchFamily="18" charset="0"/>
                <a:cs typeface="Times New Roman" panose="02020603050405020304" pitchFamily="18" charset="0"/>
              </a:rPr>
              <a:t>procedure</a:t>
            </a:r>
            <a:r>
              <a:rPr lang="pl-PL" altLang="pl-PL" dirty="0" smtClean="0">
                <a:latin typeface="Times New Roman" panose="02020603050405020304" pitchFamily="18" charset="0"/>
                <a:cs typeface="Times New Roman" panose="02020603050405020304" pitchFamily="18" charset="0"/>
              </a:rPr>
              <a:t> in the </a:t>
            </a:r>
            <a:r>
              <a:rPr lang="pl-PL" altLang="pl-PL" dirty="0" err="1" smtClean="0">
                <a:latin typeface="Times New Roman" panose="02020603050405020304" pitchFamily="18" charset="0"/>
                <a:cs typeface="Times New Roman" panose="02020603050405020304" pitchFamily="18" charset="0"/>
              </a:rPr>
              <a:t>context</a:t>
            </a:r>
            <a:r>
              <a:rPr lang="pl-PL" altLang="pl-PL" dirty="0" smtClean="0">
                <a:latin typeface="Times New Roman" panose="02020603050405020304" pitchFamily="18" charset="0"/>
                <a:cs typeface="Times New Roman" panose="02020603050405020304" pitchFamily="18" charset="0"/>
              </a:rPr>
              <a:t> of non-</a:t>
            </a:r>
            <a:r>
              <a:rPr lang="pl-PL" altLang="pl-PL" dirty="0" err="1" smtClean="0">
                <a:latin typeface="Times New Roman" panose="02020603050405020304" pitchFamily="18" charset="0"/>
                <a:cs typeface="Times New Roman" panose="02020603050405020304" pitchFamily="18" charset="0"/>
              </a:rPr>
              <a:t>discrimination</a:t>
            </a:r>
            <a:r>
              <a:rPr lang="pl-PL" altLang="pl-PL" dirty="0" smtClean="0">
                <a:latin typeface="Times New Roman" panose="02020603050405020304" pitchFamily="18" charset="0"/>
                <a:cs typeface="Times New Roman" panose="02020603050405020304" pitchFamily="18" charset="0"/>
              </a:rPr>
              <a:t> </a:t>
            </a:r>
            <a:r>
              <a:rPr lang="pl-PL" altLang="pl-PL" dirty="0" err="1" smtClean="0">
                <a:latin typeface="Times New Roman" panose="02020603050405020304" pitchFamily="18" charset="0"/>
                <a:cs typeface="Times New Roman" panose="02020603050405020304" pitchFamily="18" charset="0"/>
              </a:rPr>
              <a:t>clause</a:t>
            </a:r>
            <a:r>
              <a:rPr lang="pl-PL" altLang="pl-PL" dirty="0" smtClean="0">
                <a:latin typeface="Times New Roman" panose="02020603050405020304" pitchFamily="18" charset="0"/>
                <a:cs typeface="Times New Roman" panose="02020603050405020304" pitchFamily="18" charset="0"/>
              </a:rPr>
              <a:t> in the </a:t>
            </a:r>
            <a:r>
              <a:rPr lang="pl-PL" altLang="pl-PL" dirty="0" err="1" smtClean="0">
                <a:latin typeface="Times New Roman" panose="02020603050405020304" pitchFamily="18" charset="0"/>
                <a:cs typeface="Times New Roman" panose="02020603050405020304" pitchFamily="18" charset="0"/>
              </a:rPr>
              <a:t>Aarhus</a:t>
            </a:r>
            <a:r>
              <a:rPr lang="pl-PL" altLang="pl-PL" dirty="0" smtClean="0">
                <a:latin typeface="Times New Roman" panose="02020603050405020304" pitchFamily="18" charset="0"/>
                <a:cs typeface="Times New Roman" panose="02020603050405020304" pitchFamily="18" charset="0"/>
              </a:rPr>
              <a:t> </a:t>
            </a:r>
            <a:r>
              <a:rPr lang="pl-PL" altLang="pl-PL" dirty="0" err="1" smtClean="0">
                <a:latin typeface="Times New Roman" panose="02020603050405020304" pitchFamily="18" charset="0"/>
                <a:cs typeface="Times New Roman" panose="02020603050405020304" pitchFamily="18" charset="0"/>
              </a:rPr>
              <a:t>Convention</a:t>
            </a:r>
            <a:r>
              <a:rPr lang="pl-PL" altLang="pl-PL" dirty="0" smtClean="0">
                <a:latin typeface="Times New Roman" panose="02020603050405020304" pitchFamily="18" charset="0"/>
                <a:cs typeface="Times New Roman" panose="02020603050405020304" pitchFamily="18" charset="0"/>
              </a:rPr>
              <a:t> (art.3.9)</a:t>
            </a:r>
          </a:p>
          <a:p>
            <a:r>
              <a:rPr lang="pl-PL" altLang="pl-PL" dirty="0" err="1" smtClean="0">
                <a:latin typeface="Times New Roman" panose="02020603050405020304" pitchFamily="18" charset="0"/>
                <a:cs typeface="Times New Roman" panose="02020603050405020304" pitchFamily="18" charset="0"/>
              </a:rPr>
              <a:t>Elements</a:t>
            </a:r>
            <a:r>
              <a:rPr lang="pl-PL" altLang="pl-PL" dirty="0" smtClean="0">
                <a:latin typeface="Times New Roman" panose="02020603050405020304" pitchFamily="18" charset="0"/>
                <a:cs typeface="Times New Roman" panose="02020603050405020304" pitchFamily="18" charset="0"/>
              </a:rPr>
              <a:t> of the </a:t>
            </a:r>
            <a:r>
              <a:rPr lang="pl-PL" altLang="pl-PL" dirty="0" err="1" smtClean="0">
                <a:latin typeface="Times New Roman" panose="02020603050405020304" pitchFamily="18" charset="0"/>
                <a:cs typeface="Times New Roman" panose="02020603050405020304" pitchFamily="18" charset="0"/>
              </a:rPr>
              <a:t>procedure</a:t>
            </a:r>
            <a:endParaRPr lang="pl-PL" altLang="pl-PL" dirty="0" smtClean="0">
              <a:latin typeface="Times New Roman" panose="02020603050405020304" pitchFamily="18" charset="0"/>
              <a:cs typeface="Times New Roman" panose="02020603050405020304" pitchFamily="18" charset="0"/>
            </a:endParaRPr>
          </a:p>
          <a:p>
            <a:pPr lvl="1"/>
            <a:r>
              <a:rPr lang="pl-PL" altLang="pl-PL" sz="2000" dirty="0" err="1" smtClean="0">
                <a:latin typeface="Times New Roman" panose="02020603050405020304" pitchFamily="18" charset="0"/>
                <a:cs typeface="Times New Roman" panose="02020603050405020304" pitchFamily="18" charset="0"/>
              </a:rPr>
              <a:t>Informing</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notifying</a:t>
            </a:r>
            <a:r>
              <a:rPr lang="pl-PL" altLang="pl-PL" sz="2000" dirty="0" smtClean="0">
                <a:latin typeface="Times New Roman" panose="02020603050405020304" pitchFamily="18" charset="0"/>
                <a:cs typeface="Times New Roman" panose="02020603050405020304" pitchFamily="18" charset="0"/>
              </a:rPr>
              <a:t>) the public– </a:t>
            </a:r>
            <a:r>
              <a:rPr lang="pl-PL" altLang="pl-PL" sz="2000" dirty="0">
                <a:latin typeface="Times New Roman" panose="02020603050405020304" pitchFamily="18" charset="0"/>
                <a:cs typeface="Times New Roman" panose="02020603050405020304" pitchFamily="18" charset="0"/>
              </a:rPr>
              <a:t>art. 6.2 </a:t>
            </a:r>
            <a:r>
              <a:rPr lang="pl-PL" altLang="pl-PL" sz="2000" dirty="0" smtClean="0">
                <a:latin typeface="Times New Roman" panose="02020603050405020304" pitchFamily="18" charset="0"/>
                <a:cs typeface="Times New Roman" panose="02020603050405020304" pitchFamily="18" charset="0"/>
              </a:rPr>
              <a:t>and  </a:t>
            </a:r>
            <a:r>
              <a:rPr lang="pl-PL" altLang="pl-PL" sz="2000" dirty="0">
                <a:latin typeface="Times New Roman" panose="02020603050405020304" pitchFamily="18" charset="0"/>
                <a:cs typeface="Times New Roman" panose="02020603050405020304" pitchFamily="18" charset="0"/>
              </a:rPr>
              <a:t>6.5</a:t>
            </a:r>
          </a:p>
          <a:p>
            <a:pPr lvl="1"/>
            <a:r>
              <a:rPr lang="pl-PL" altLang="pl-PL" sz="2000" dirty="0" err="1" smtClean="0">
                <a:latin typeface="Times New Roman" panose="02020603050405020304" pitchFamily="18" charset="0"/>
                <a:cs typeface="Times New Roman" panose="02020603050405020304" pitchFamily="18" charset="0"/>
              </a:rPr>
              <a:t>Making</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available</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relevant</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information</a:t>
            </a:r>
            <a:r>
              <a:rPr lang="pl-PL" altLang="pl-PL" sz="2000" dirty="0" smtClean="0">
                <a:latin typeface="Times New Roman" panose="02020603050405020304" pitchFamily="18" charset="0"/>
                <a:cs typeface="Times New Roman" panose="02020603050405020304" pitchFamily="18" charset="0"/>
              </a:rPr>
              <a:t> </a:t>
            </a:r>
            <a:r>
              <a:rPr lang="pl-PL" altLang="pl-PL" sz="2000" dirty="0">
                <a:latin typeface="Times New Roman" panose="02020603050405020304" pitchFamily="18" charset="0"/>
                <a:cs typeface="Times New Roman" panose="02020603050405020304" pitchFamily="18" charset="0"/>
              </a:rPr>
              <a:t>– art. 6.3</a:t>
            </a:r>
          </a:p>
          <a:p>
            <a:pPr lvl="1"/>
            <a:r>
              <a:rPr lang="pl-PL" altLang="pl-PL" sz="2000" dirty="0" err="1" smtClean="0">
                <a:latin typeface="Times New Roman" panose="02020603050405020304" pitchFamily="18" charset="0"/>
                <a:cs typeface="Times New Roman" panose="02020603050405020304" pitchFamily="18" charset="0"/>
              </a:rPr>
              <a:t>Possibility</a:t>
            </a:r>
            <a:r>
              <a:rPr lang="pl-PL" altLang="pl-PL" sz="2000" dirty="0" smtClean="0">
                <a:latin typeface="Times New Roman" panose="02020603050405020304" pitchFamily="18" charset="0"/>
                <a:cs typeface="Times New Roman" panose="02020603050405020304" pitchFamily="18" charset="0"/>
              </a:rPr>
              <a:t> to </a:t>
            </a:r>
            <a:r>
              <a:rPr lang="pl-PL" altLang="pl-PL" sz="2000" dirty="0" err="1" smtClean="0">
                <a:latin typeface="Times New Roman" panose="02020603050405020304" pitchFamily="18" charset="0"/>
                <a:cs typeface="Times New Roman" panose="02020603050405020304" pitchFamily="18" charset="0"/>
              </a:rPr>
              <a:t>submit</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comments</a:t>
            </a:r>
            <a:r>
              <a:rPr lang="pl-PL" altLang="pl-PL" sz="2000" dirty="0" smtClean="0">
                <a:latin typeface="Times New Roman" panose="02020603050405020304" pitchFamily="18" charset="0"/>
                <a:cs typeface="Times New Roman" panose="02020603050405020304" pitchFamily="18" charset="0"/>
              </a:rPr>
              <a:t> and </a:t>
            </a:r>
            <a:r>
              <a:rPr lang="pl-PL" altLang="pl-PL" sz="2000" dirty="0" err="1" smtClean="0">
                <a:latin typeface="Times New Roman" panose="02020603050405020304" pitchFamily="18" charset="0"/>
                <a:cs typeface="Times New Roman" panose="02020603050405020304" pitchFamily="18" charset="0"/>
              </a:rPr>
              <a:t>opinions</a:t>
            </a:r>
            <a:r>
              <a:rPr lang="pl-PL" altLang="pl-PL" sz="2000" dirty="0" smtClean="0">
                <a:latin typeface="Times New Roman" panose="02020603050405020304" pitchFamily="18" charset="0"/>
                <a:cs typeface="Times New Roman" panose="02020603050405020304" pitchFamily="18" charset="0"/>
              </a:rPr>
              <a:t>– </a:t>
            </a:r>
            <a:r>
              <a:rPr lang="pl-PL" altLang="pl-PL" sz="2000" dirty="0">
                <a:latin typeface="Times New Roman" panose="02020603050405020304" pitchFamily="18" charset="0"/>
                <a:cs typeface="Times New Roman" panose="02020603050405020304" pitchFamily="18" charset="0"/>
              </a:rPr>
              <a:t>art. 6.4 </a:t>
            </a:r>
            <a:r>
              <a:rPr lang="pl-PL" altLang="pl-PL" sz="2000" dirty="0" smtClean="0">
                <a:latin typeface="Times New Roman" panose="02020603050405020304" pitchFamily="18" charset="0"/>
                <a:cs typeface="Times New Roman" panose="02020603050405020304" pitchFamily="18" charset="0"/>
              </a:rPr>
              <a:t>and  </a:t>
            </a:r>
            <a:r>
              <a:rPr lang="pl-PL" altLang="pl-PL" sz="2000" dirty="0">
                <a:latin typeface="Times New Roman" panose="02020603050405020304" pitchFamily="18" charset="0"/>
                <a:cs typeface="Times New Roman" panose="02020603050405020304" pitchFamily="18" charset="0"/>
              </a:rPr>
              <a:t>6.5</a:t>
            </a:r>
          </a:p>
          <a:p>
            <a:pPr lvl="1"/>
            <a:r>
              <a:rPr lang="pl-PL" altLang="pl-PL" sz="2000" dirty="0" err="1" smtClean="0">
                <a:latin typeface="Times New Roman" panose="02020603050405020304" pitchFamily="18" charset="0"/>
                <a:cs typeface="Times New Roman" panose="02020603050405020304" pitchFamily="18" charset="0"/>
              </a:rPr>
              <a:t>Taking</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into</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consideration</a:t>
            </a:r>
            <a:r>
              <a:rPr lang="pl-PL" altLang="pl-PL" sz="2000" dirty="0" smtClean="0">
                <a:latin typeface="Times New Roman" panose="02020603050405020304" pitchFamily="18" charset="0"/>
                <a:cs typeface="Times New Roman" panose="02020603050405020304" pitchFamily="18" charset="0"/>
              </a:rPr>
              <a:t> the </a:t>
            </a:r>
            <a:r>
              <a:rPr lang="pl-PL" altLang="pl-PL" sz="2000" dirty="0" err="1" smtClean="0">
                <a:latin typeface="Times New Roman" panose="02020603050405020304" pitchFamily="18" charset="0"/>
                <a:cs typeface="Times New Roman" panose="02020603050405020304" pitchFamily="18" charset="0"/>
              </a:rPr>
              <a:t>results</a:t>
            </a:r>
            <a:r>
              <a:rPr lang="pl-PL" altLang="pl-PL" sz="2000" dirty="0" smtClean="0">
                <a:latin typeface="Times New Roman" panose="02020603050405020304" pitchFamily="18" charset="0"/>
                <a:cs typeface="Times New Roman" panose="02020603050405020304" pitchFamily="18" charset="0"/>
              </a:rPr>
              <a:t> of public </a:t>
            </a:r>
            <a:r>
              <a:rPr lang="pl-PL" altLang="pl-PL" sz="2000" dirty="0" err="1" smtClean="0">
                <a:latin typeface="Times New Roman" panose="02020603050405020304" pitchFamily="18" charset="0"/>
                <a:cs typeface="Times New Roman" panose="02020603050405020304" pitchFamily="18" charset="0"/>
              </a:rPr>
              <a:t>participation</a:t>
            </a:r>
            <a:r>
              <a:rPr lang="pl-PL" altLang="pl-PL" sz="2000" dirty="0" smtClean="0">
                <a:latin typeface="Times New Roman" panose="02020603050405020304" pitchFamily="18" charset="0"/>
                <a:cs typeface="Times New Roman" panose="02020603050405020304" pitchFamily="18" charset="0"/>
              </a:rPr>
              <a:t> </a:t>
            </a:r>
            <a:r>
              <a:rPr lang="pl-PL" altLang="pl-PL" sz="2000" dirty="0">
                <a:latin typeface="Times New Roman" panose="02020603050405020304" pitchFamily="18" charset="0"/>
                <a:cs typeface="Times New Roman" panose="02020603050405020304" pitchFamily="18" charset="0"/>
              </a:rPr>
              <a:t>– art. </a:t>
            </a:r>
            <a:r>
              <a:rPr lang="pl-PL" altLang="pl-PL" sz="2000" dirty="0" smtClean="0">
                <a:latin typeface="Times New Roman" panose="02020603050405020304" pitchFamily="18" charset="0"/>
                <a:cs typeface="Times New Roman" panose="02020603050405020304" pitchFamily="18" charset="0"/>
              </a:rPr>
              <a:t>8</a:t>
            </a:r>
          </a:p>
          <a:p>
            <a:pPr lvl="1"/>
            <a:r>
              <a:rPr lang="pl-PL" altLang="pl-PL" sz="2000" dirty="0" err="1" smtClean="0">
                <a:latin typeface="Times New Roman" panose="02020603050405020304" pitchFamily="18" charset="0"/>
                <a:cs typeface="Times New Roman" panose="02020603050405020304" pitchFamily="18" charset="0"/>
              </a:rPr>
              <a:t>Informing</a:t>
            </a:r>
            <a:r>
              <a:rPr lang="pl-PL" altLang="pl-PL" sz="2000" dirty="0" smtClean="0">
                <a:latin typeface="Times New Roman" panose="02020603050405020304" pitchFamily="18" charset="0"/>
                <a:cs typeface="Times New Roman" panose="02020603050405020304" pitchFamily="18" charset="0"/>
              </a:rPr>
              <a:t> the public on the </a:t>
            </a:r>
            <a:r>
              <a:rPr lang="pl-PL" altLang="pl-PL" sz="2000" dirty="0" err="1" smtClean="0">
                <a:latin typeface="Times New Roman" panose="02020603050405020304" pitchFamily="18" charset="0"/>
                <a:cs typeface="Times New Roman" panose="02020603050405020304" pitchFamily="18" charset="0"/>
              </a:rPr>
              <a:t>decision</a:t>
            </a:r>
            <a:r>
              <a:rPr lang="pl-PL" altLang="pl-PL" sz="2000" dirty="0" smtClean="0">
                <a:latin typeface="Times New Roman" panose="02020603050405020304" pitchFamily="18" charset="0"/>
                <a:cs typeface="Times New Roman" panose="02020603050405020304" pitchFamily="18" charset="0"/>
              </a:rPr>
              <a:t> and </a:t>
            </a:r>
            <a:r>
              <a:rPr lang="pl-PL" altLang="pl-PL" sz="2000" dirty="0" err="1" smtClean="0">
                <a:latin typeface="Times New Roman" panose="02020603050405020304" pitchFamily="18" charset="0"/>
                <a:cs typeface="Times New Roman" panose="02020603050405020304" pitchFamily="18" charset="0"/>
              </a:rPr>
              <a:t>its</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availibility</a:t>
            </a:r>
            <a:r>
              <a:rPr lang="pl-PL" altLang="pl-PL" sz="2000" dirty="0" smtClean="0">
                <a:latin typeface="Times New Roman" panose="02020603050405020304" pitchFamily="18" charset="0"/>
                <a:cs typeface="Times New Roman" panose="02020603050405020304" pitchFamily="18" charset="0"/>
              </a:rPr>
              <a:t> (</a:t>
            </a:r>
            <a:r>
              <a:rPr lang="pl-PL" altLang="pl-PL" sz="2000" dirty="0" err="1" smtClean="0">
                <a:latin typeface="Times New Roman" panose="02020603050405020304" pitchFamily="18" charset="0"/>
                <a:cs typeface="Times New Roman" panose="02020603050405020304" pitchFamily="18" charset="0"/>
              </a:rPr>
              <a:t>together</a:t>
            </a:r>
            <a:r>
              <a:rPr lang="pl-PL" altLang="pl-PL" sz="2000" dirty="0" smtClean="0">
                <a:latin typeface="Times New Roman" panose="02020603050405020304" pitchFamily="18" charset="0"/>
                <a:cs typeface="Times New Roman" panose="02020603050405020304" pitchFamily="18" charset="0"/>
              </a:rPr>
              <a:t> with the </a:t>
            </a:r>
            <a:r>
              <a:rPr lang="en-US" sz="2000" dirty="0" smtClean="0">
                <a:latin typeface="Times New Roman" panose="02020603050405020304" pitchFamily="18" charset="0"/>
                <a:cs typeface="Times New Roman" panose="02020603050405020304" pitchFamily="18" charset="0"/>
              </a:rPr>
              <a:t>reasons </a:t>
            </a:r>
            <a:r>
              <a:rPr lang="en-US" sz="2000" dirty="0">
                <a:latin typeface="Times New Roman" panose="02020603050405020304" pitchFamily="18" charset="0"/>
                <a:cs typeface="Times New Roman" panose="02020603050405020304" pitchFamily="18" charset="0"/>
              </a:rPr>
              <a:t>and considerations on which the decision is </a:t>
            </a:r>
            <a:r>
              <a:rPr lang="en-US" sz="2000" dirty="0" smtClean="0">
                <a:latin typeface="Times New Roman" panose="02020603050405020304" pitchFamily="18" charset="0"/>
                <a:cs typeface="Times New Roman" panose="02020603050405020304" pitchFamily="18" charset="0"/>
              </a:rPr>
              <a:t>based</a:t>
            </a:r>
            <a:r>
              <a:rPr lang="pl-PL" sz="2000" dirty="0" smtClean="0">
                <a:latin typeface="Times New Roman" panose="02020603050405020304" pitchFamily="18" charset="0"/>
                <a:cs typeface="Times New Roman" panose="02020603050405020304" pitchFamily="18" charset="0"/>
              </a:rPr>
              <a:t>)</a:t>
            </a:r>
            <a:r>
              <a:rPr lang="pl-PL" altLang="pl-PL" sz="2000" dirty="0" smtClean="0">
                <a:latin typeface="Times New Roman" panose="02020603050405020304" pitchFamily="18" charset="0"/>
                <a:cs typeface="Times New Roman" panose="02020603050405020304" pitchFamily="18" charset="0"/>
              </a:rPr>
              <a:t> </a:t>
            </a:r>
            <a:r>
              <a:rPr lang="pl-PL" altLang="pl-PL" sz="2000" dirty="0">
                <a:latin typeface="Times New Roman" panose="02020603050405020304" pitchFamily="18" charset="0"/>
                <a:cs typeface="Times New Roman" panose="02020603050405020304" pitchFamily="18" charset="0"/>
              </a:rPr>
              <a:t>– art. 9.1</a:t>
            </a:r>
          </a:p>
          <a:p>
            <a:endParaRPr lang="de-D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err="1" smtClean="0"/>
              <a:t>Informing</a:t>
            </a:r>
            <a:r>
              <a:rPr lang="pl-PL" dirty="0" smtClean="0"/>
              <a:t> the </a:t>
            </a:r>
            <a:r>
              <a:rPr lang="pl-PL" dirty="0"/>
              <a:t>p</a:t>
            </a:r>
            <a:r>
              <a:rPr lang="pl-PL" dirty="0" smtClean="0"/>
              <a:t>ublic</a:t>
            </a:r>
            <a:endParaRPr lang="de-DE" dirty="0"/>
          </a:p>
        </p:txBody>
      </p:sp>
      <p:sp>
        <p:nvSpPr>
          <p:cNvPr id="6" name="Inhaltsplatzhalter 5"/>
          <p:cNvSpPr>
            <a:spLocks noGrp="1"/>
          </p:cNvSpPr>
          <p:nvPr>
            <p:ph idx="1"/>
          </p:nvPr>
        </p:nvSpPr>
        <p:spPr/>
        <p:txBody>
          <a:bodyPr/>
          <a:lstStyle/>
          <a:p>
            <a:r>
              <a:rPr lang="pl-PL" altLang="pl-PL" dirty="0" smtClean="0"/>
              <a:t>Form</a:t>
            </a:r>
            <a:endParaRPr lang="pl-PL" altLang="pl-PL" dirty="0"/>
          </a:p>
          <a:p>
            <a:pPr lvl="1"/>
            <a:r>
              <a:rPr lang="en-US" dirty="0"/>
              <a:t>public notices or by other appropriate means such as electronic media where available,</a:t>
            </a:r>
            <a:endParaRPr lang="pl-PL" dirty="0" smtClean="0"/>
          </a:p>
          <a:p>
            <a:pPr lvl="1"/>
            <a:r>
              <a:rPr lang="en-US" dirty="0" smtClean="0"/>
              <a:t>bill </a:t>
            </a:r>
            <a:r>
              <a:rPr lang="en-US" dirty="0"/>
              <a:t>posting within a certain radius</a:t>
            </a:r>
            <a:endParaRPr lang="pl-PL" altLang="pl-PL" dirty="0"/>
          </a:p>
          <a:p>
            <a:pPr lvl="1"/>
            <a:r>
              <a:rPr lang="en-US" dirty="0" smtClean="0"/>
              <a:t>publication </a:t>
            </a:r>
            <a:r>
              <a:rPr lang="en-US" dirty="0"/>
              <a:t>in local </a:t>
            </a:r>
            <a:r>
              <a:rPr lang="en-US" dirty="0" smtClean="0"/>
              <a:t>newspapers</a:t>
            </a:r>
            <a:endParaRPr lang="pl-PL" dirty="0" smtClean="0"/>
          </a:p>
          <a:p>
            <a:pPr lvl="1"/>
            <a:endParaRPr lang="pl-PL" altLang="pl-PL" dirty="0"/>
          </a:p>
          <a:p>
            <a:r>
              <a:rPr lang="pl-PL" altLang="pl-PL" dirty="0" err="1" smtClean="0"/>
              <a:t>Detailed</a:t>
            </a:r>
            <a:r>
              <a:rPr lang="pl-PL" altLang="pl-PL" dirty="0" smtClean="0"/>
              <a:t> </a:t>
            </a:r>
            <a:r>
              <a:rPr lang="pl-PL" altLang="pl-PL" dirty="0" err="1" smtClean="0"/>
              <a:t>content</a:t>
            </a:r>
            <a:r>
              <a:rPr lang="pl-PL" altLang="pl-PL" dirty="0" smtClean="0"/>
              <a:t> of the </a:t>
            </a:r>
            <a:r>
              <a:rPr lang="pl-PL" altLang="pl-PL" dirty="0" err="1" smtClean="0"/>
              <a:t>notification</a:t>
            </a:r>
            <a:endParaRPr lang="pl-PL" altLang="pl-PL" dirty="0" smtClean="0"/>
          </a:p>
          <a:p>
            <a:r>
              <a:rPr lang="pl-PL" altLang="pl-PL" dirty="0" err="1" smtClean="0"/>
              <a:t>Relation</a:t>
            </a:r>
            <a:r>
              <a:rPr lang="pl-PL" altLang="pl-PL" dirty="0" smtClean="0"/>
              <a:t> to art. 6 </a:t>
            </a:r>
            <a:r>
              <a:rPr lang="pl-PL" altLang="pl-PL" dirty="0" err="1" smtClean="0"/>
              <a:t>Aarhus</a:t>
            </a:r>
            <a:r>
              <a:rPr lang="pl-PL" altLang="pl-PL" dirty="0" smtClean="0"/>
              <a:t> </a:t>
            </a:r>
            <a:r>
              <a:rPr lang="pl-PL" altLang="pl-PL" dirty="0" err="1" smtClean="0"/>
              <a:t>Convention</a:t>
            </a:r>
            <a:endParaRPr lang="pl-PL" altLang="pl-PL" dirty="0" smtClean="0"/>
          </a:p>
          <a:p>
            <a:pPr lvl="1"/>
            <a:r>
              <a:rPr lang="pl-PL" altLang="pl-PL" dirty="0" smtClean="0"/>
              <a:t>public vs public </a:t>
            </a:r>
            <a:r>
              <a:rPr lang="pl-PL" altLang="pl-PL" dirty="0" err="1" smtClean="0"/>
              <a:t>concerned</a:t>
            </a:r>
            <a:endParaRPr lang="pl-PL" altLang="pl-PL" dirty="0" smtClean="0"/>
          </a:p>
          <a:p>
            <a:pPr lvl="1"/>
            <a:r>
              <a:rPr lang="pl-PL" altLang="pl-PL" dirty="0" err="1" smtClean="0"/>
              <a:t>timely</a:t>
            </a:r>
            <a:r>
              <a:rPr lang="pl-PL" altLang="pl-PL" dirty="0" smtClean="0"/>
              <a:t>, </a:t>
            </a:r>
            <a:r>
              <a:rPr lang="pl-PL" altLang="pl-PL" dirty="0" err="1" smtClean="0"/>
              <a:t>effective</a:t>
            </a:r>
            <a:r>
              <a:rPr lang="pl-PL" altLang="pl-PL" dirty="0" smtClean="0"/>
              <a:t> and </a:t>
            </a:r>
            <a:r>
              <a:rPr lang="pl-PL" altLang="pl-PL" dirty="0" err="1" smtClean="0"/>
              <a:t>adequate</a:t>
            </a:r>
            <a:r>
              <a:rPr lang="pl-PL" altLang="pl-PL" dirty="0" smtClean="0"/>
              <a:t> </a:t>
            </a:r>
            <a:r>
              <a:rPr lang="pl-PL" altLang="pl-PL" dirty="0" err="1" smtClean="0"/>
              <a:t>manner</a:t>
            </a:r>
            <a:r>
              <a:rPr lang="pl-PL" altLang="pl-PL" dirty="0" smtClean="0"/>
              <a:t> of </a:t>
            </a:r>
            <a:r>
              <a:rPr lang="pl-PL" altLang="pl-PL" dirty="0" err="1" smtClean="0"/>
              <a:t>informing</a:t>
            </a:r>
            <a:endParaRPr lang="pl-PL" altLang="pl-PL" dirty="0"/>
          </a:p>
          <a:p>
            <a:endParaRPr lang="pl-PL" dirty="0"/>
          </a:p>
          <a:p>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General </a:t>
            </a:r>
            <a:r>
              <a:rPr lang="pl-PL" dirty="0" err="1" smtClean="0"/>
              <a:t>principles</a:t>
            </a:r>
            <a:r>
              <a:rPr lang="pl-PL" dirty="0" smtClean="0"/>
              <a:t> – </a:t>
            </a:r>
            <a:r>
              <a:rPr lang="pl-PL" dirty="0" err="1" smtClean="0"/>
              <a:t>early</a:t>
            </a:r>
            <a:r>
              <a:rPr lang="pl-PL" dirty="0" smtClean="0"/>
              <a:t> </a:t>
            </a:r>
            <a:r>
              <a:rPr lang="pl-PL" dirty="0" err="1" smtClean="0"/>
              <a:t>participation</a:t>
            </a:r>
            <a:r>
              <a:rPr lang="pl-PL" dirty="0" smtClean="0"/>
              <a:t> and </a:t>
            </a:r>
            <a:r>
              <a:rPr lang="pl-PL" dirty="0" err="1" smtClean="0"/>
              <a:t>reasonable</a:t>
            </a:r>
            <a:r>
              <a:rPr lang="pl-PL" dirty="0" smtClean="0"/>
              <a:t> </a:t>
            </a:r>
            <a:r>
              <a:rPr lang="pl-PL" dirty="0" err="1" smtClean="0"/>
              <a:t>timeframes</a:t>
            </a:r>
            <a:endParaRPr lang="de-DE" dirty="0"/>
          </a:p>
        </p:txBody>
      </p:sp>
      <p:sp>
        <p:nvSpPr>
          <p:cNvPr id="5" name="Inhaltsplatzhalter 4"/>
          <p:cNvSpPr>
            <a:spLocks noGrp="1"/>
          </p:cNvSpPr>
          <p:nvPr>
            <p:ph idx="1"/>
          </p:nvPr>
        </p:nvSpPr>
        <p:spPr/>
        <p:txBody>
          <a:bodyPr/>
          <a:lstStyle/>
          <a:p>
            <a:r>
              <a:rPr lang="pl-PL" dirty="0" err="1" smtClean="0"/>
              <a:t>Early</a:t>
            </a:r>
            <a:r>
              <a:rPr lang="pl-PL" dirty="0" smtClean="0"/>
              <a:t> </a:t>
            </a:r>
            <a:r>
              <a:rPr lang="pl-PL" dirty="0" err="1" smtClean="0"/>
              <a:t>participation</a:t>
            </a:r>
            <a:r>
              <a:rPr lang="pl-PL" dirty="0" smtClean="0"/>
              <a:t> – </a:t>
            </a:r>
          </a:p>
          <a:p>
            <a:pPr lvl="1"/>
            <a:r>
              <a:rPr lang="pl-PL" dirty="0" err="1" smtClean="0"/>
              <a:t>when</a:t>
            </a:r>
            <a:r>
              <a:rPr lang="pl-PL" dirty="0" smtClean="0"/>
              <a:t> </a:t>
            </a:r>
            <a:r>
              <a:rPr lang="pl-PL" dirty="0" err="1" smtClean="0"/>
              <a:t>all</a:t>
            </a:r>
            <a:r>
              <a:rPr lang="pl-PL" dirty="0" smtClean="0"/>
              <a:t> </a:t>
            </a:r>
            <a:r>
              <a:rPr lang="pl-PL" dirty="0" err="1" smtClean="0"/>
              <a:t>options</a:t>
            </a:r>
            <a:r>
              <a:rPr lang="pl-PL" dirty="0" smtClean="0"/>
              <a:t> </a:t>
            </a:r>
            <a:r>
              <a:rPr lang="pl-PL" dirty="0" err="1" smtClean="0"/>
              <a:t>are</a:t>
            </a:r>
            <a:r>
              <a:rPr lang="pl-PL" dirty="0" smtClean="0"/>
              <a:t> open</a:t>
            </a:r>
          </a:p>
          <a:p>
            <a:pPr lvl="1"/>
            <a:r>
              <a:rPr lang="pl-PL" dirty="0" err="1"/>
              <a:t>b</a:t>
            </a:r>
            <a:r>
              <a:rPr lang="pl-PL" dirty="0" err="1" smtClean="0"/>
              <a:t>efore</a:t>
            </a:r>
            <a:r>
              <a:rPr lang="pl-PL" dirty="0" smtClean="0"/>
              <a:t> </a:t>
            </a:r>
            <a:r>
              <a:rPr lang="pl-PL" dirty="0" err="1" smtClean="0"/>
              <a:t>decision</a:t>
            </a:r>
            <a:r>
              <a:rPr lang="pl-PL" dirty="0" smtClean="0"/>
              <a:t> </a:t>
            </a:r>
            <a:r>
              <a:rPr lang="pl-PL" dirty="0" err="1" smtClean="0"/>
              <a:t>is</a:t>
            </a:r>
            <a:r>
              <a:rPr lang="pl-PL" dirty="0" smtClean="0"/>
              <a:t> </a:t>
            </a:r>
            <a:r>
              <a:rPr lang="pl-PL" dirty="0" err="1" smtClean="0"/>
              <a:t>taken</a:t>
            </a:r>
            <a:endParaRPr lang="pl-PL" dirty="0" smtClean="0"/>
          </a:p>
          <a:p>
            <a:r>
              <a:rPr lang="pl-PL" dirty="0" err="1" smtClean="0"/>
              <a:t>Reasonable</a:t>
            </a:r>
            <a:r>
              <a:rPr lang="pl-PL" dirty="0" smtClean="0"/>
              <a:t> </a:t>
            </a:r>
            <a:r>
              <a:rPr lang="pl-PL" dirty="0" err="1" smtClean="0"/>
              <a:t>timeframes</a:t>
            </a:r>
            <a:r>
              <a:rPr lang="pl-PL" dirty="0" smtClean="0"/>
              <a:t> -</a:t>
            </a:r>
            <a:r>
              <a:rPr lang="pl-PL" dirty="0" err="1" smtClean="0"/>
              <a:t>change</a:t>
            </a:r>
            <a:r>
              <a:rPr lang="pl-PL" dirty="0" smtClean="0"/>
              <a:t> of </a:t>
            </a:r>
            <a:r>
              <a:rPr lang="pl-PL" dirty="0" err="1" smtClean="0"/>
              <a:t>approach</a:t>
            </a:r>
            <a:endParaRPr lang="pl-PL" dirty="0" smtClean="0"/>
          </a:p>
          <a:p>
            <a:pPr lvl="1"/>
            <a:r>
              <a:rPr lang="pl-PL" dirty="0" smtClean="0"/>
              <a:t>(</a:t>
            </a:r>
            <a:r>
              <a:rPr lang="pl-PL" dirty="0" err="1" smtClean="0"/>
              <a:t>original</a:t>
            </a:r>
            <a:r>
              <a:rPr lang="pl-PL" dirty="0" smtClean="0"/>
              <a:t> Directive) „</a:t>
            </a:r>
            <a:r>
              <a:rPr lang="en-US" dirty="0" smtClean="0"/>
              <a:t>appropriate </a:t>
            </a:r>
            <a:r>
              <a:rPr lang="en-US" dirty="0"/>
              <a:t>time limits for the various stages of the procedure in order to ensure that </a:t>
            </a:r>
            <a:r>
              <a:rPr lang="en-US" b="1" dirty="0"/>
              <a:t>a decision is taken within a reasonable </a:t>
            </a:r>
            <a:r>
              <a:rPr lang="en-US" b="1" dirty="0" smtClean="0"/>
              <a:t>period</a:t>
            </a:r>
            <a:r>
              <a:rPr lang="pl-PL" dirty="0" smtClean="0"/>
              <a:t>”</a:t>
            </a:r>
          </a:p>
          <a:p>
            <a:pPr lvl="1"/>
            <a:r>
              <a:rPr lang="pl-PL" dirty="0" smtClean="0"/>
              <a:t>(</a:t>
            </a:r>
            <a:r>
              <a:rPr lang="pl-PL" dirty="0" err="1" smtClean="0"/>
              <a:t>current</a:t>
            </a:r>
            <a:r>
              <a:rPr lang="pl-PL" dirty="0" smtClean="0"/>
              <a:t> version </a:t>
            </a:r>
            <a:r>
              <a:rPr lang="pl-PL" dirty="0" err="1" smtClean="0"/>
              <a:t>after</a:t>
            </a:r>
            <a:r>
              <a:rPr lang="pl-PL" dirty="0" smtClean="0"/>
              <a:t> </a:t>
            </a:r>
            <a:r>
              <a:rPr lang="pl-PL" dirty="0" err="1" smtClean="0"/>
              <a:t>Aarhus</a:t>
            </a:r>
            <a:r>
              <a:rPr lang="pl-PL" dirty="0" smtClean="0"/>
              <a:t>) „</a:t>
            </a:r>
            <a:r>
              <a:rPr lang="en-US" dirty="0" smtClean="0"/>
              <a:t>Reasonable </a:t>
            </a:r>
            <a:r>
              <a:rPr lang="en-US" dirty="0"/>
              <a:t>time-frames for the different phases shall be provided, allowing sufficient time for informing the public and for the public concerned to prepare and participate effectively in environmental decision-making subject to the provisions of this Article.</a:t>
            </a:r>
            <a:endParaRPr lang="pl-PL" dirty="0" smtClean="0"/>
          </a:p>
          <a:p>
            <a:r>
              <a:rPr lang="pl-PL" dirty="0" err="1" smtClean="0"/>
              <a:t>Different</a:t>
            </a:r>
            <a:r>
              <a:rPr lang="pl-PL" dirty="0" smtClean="0"/>
              <a:t> </a:t>
            </a:r>
            <a:r>
              <a:rPr lang="pl-PL" dirty="0" err="1" smtClean="0"/>
              <a:t>phases</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Transboundary</a:t>
            </a:r>
            <a:r>
              <a:rPr lang="pl-PL" dirty="0" smtClean="0"/>
              <a:t> </a:t>
            </a:r>
            <a:r>
              <a:rPr lang="pl-PL" dirty="0" err="1" smtClean="0"/>
              <a:t>procedure</a:t>
            </a:r>
            <a:r>
              <a:rPr lang="pl-PL" dirty="0" smtClean="0"/>
              <a:t> – art.7</a:t>
            </a:r>
            <a:endParaRPr lang="pl-PL" dirty="0"/>
          </a:p>
        </p:txBody>
      </p:sp>
      <p:sp>
        <p:nvSpPr>
          <p:cNvPr id="3" name="Symbol zastępczy zawartości 2"/>
          <p:cNvSpPr>
            <a:spLocks noGrp="1"/>
          </p:cNvSpPr>
          <p:nvPr>
            <p:ph idx="1"/>
          </p:nvPr>
        </p:nvSpPr>
        <p:spPr/>
        <p:txBody>
          <a:bodyPr/>
          <a:lstStyle/>
          <a:p>
            <a:r>
              <a:rPr lang="pl-PL" altLang="pl-PL" dirty="0" err="1"/>
              <a:t>Espoo</a:t>
            </a:r>
            <a:r>
              <a:rPr lang="pl-PL" altLang="pl-PL" dirty="0"/>
              <a:t> </a:t>
            </a:r>
            <a:r>
              <a:rPr lang="pl-PL" altLang="pl-PL" dirty="0" err="1"/>
              <a:t>Convention</a:t>
            </a:r>
            <a:r>
              <a:rPr lang="pl-PL" altLang="pl-PL" dirty="0"/>
              <a:t> </a:t>
            </a:r>
            <a:r>
              <a:rPr lang="pl-PL" altLang="pl-PL" dirty="0" err="1"/>
              <a:t>approach</a:t>
            </a:r>
            <a:r>
              <a:rPr lang="pl-PL" altLang="pl-PL" dirty="0"/>
              <a:t> and </a:t>
            </a:r>
            <a:r>
              <a:rPr lang="pl-PL" altLang="pl-PL" dirty="0" err="1"/>
              <a:t>methodology</a:t>
            </a:r>
            <a:r>
              <a:rPr lang="pl-PL" altLang="pl-PL" dirty="0"/>
              <a:t> </a:t>
            </a:r>
            <a:r>
              <a:rPr lang="pl-PL" altLang="pl-PL" dirty="0" err="1"/>
              <a:t>applies</a:t>
            </a:r>
            <a:endParaRPr lang="pl-PL" altLang="pl-PL" dirty="0"/>
          </a:p>
          <a:p>
            <a:r>
              <a:rPr lang="pl-PL" dirty="0" err="1" smtClean="0"/>
              <a:t>Stage</a:t>
            </a:r>
            <a:r>
              <a:rPr lang="pl-PL" dirty="0" smtClean="0"/>
              <a:t> </a:t>
            </a:r>
            <a:r>
              <a:rPr lang="pl-PL" dirty="0"/>
              <a:t>I </a:t>
            </a:r>
            <a:r>
              <a:rPr lang="pl-PL" dirty="0" err="1"/>
              <a:t>initiation</a:t>
            </a:r>
            <a:r>
              <a:rPr lang="pl-PL" dirty="0"/>
              <a:t> of the </a:t>
            </a:r>
            <a:r>
              <a:rPr lang="pl-PL" dirty="0" err="1"/>
              <a:t>procedure</a:t>
            </a:r>
            <a:endParaRPr lang="pl-PL" dirty="0"/>
          </a:p>
          <a:p>
            <a:pPr lvl="2"/>
            <a:r>
              <a:rPr lang="pl-PL" sz="1600" dirty="0"/>
              <a:t>Notification</a:t>
            </a:r>
          </a:p>
          <a:p>
            <a:pPr lvl="2"/>
            <a:r>
              <a:rPr lang="pl-PL" sz="1600" dirty="0" err="1"/>
              <a:t>Confirmation</a:t>
            </a:r>
            <a:r>
              <a:rPr lang="pl-PL" sz="1600" dirty="0"/>
              <a:t> from </a:t>
            </a:r>
            <a:r>
              <a:rPr lang="pl-PL" sz="1600" dirty="0" err="1"/>
              <a:t>affected</a:t>
            </a:r>
            <a:r>
              <a:rPr lang="pl-PL" sz="1600" dirty="0"/>
              <a:t> country</a:t>
            </a:r>
          </a:p>
          <a:p>
            <a:pPr marL="457200" lvl="1" indent="0">
              <a:buNone/>
            </a:pPr>
            <a:r>
              <a:rPr lang="pl-PL" dirty="0" err="1"/>
              <a:t>Stage</a:t>
            </a:r>
            <a:r>
              <a:rPr lang="pl-PL" dirty="0"/>
              <a:t> II – </a:t>
            </a:r>
            <a:r>
              <a:rPr lang="pl-PL" dirty="0" err="1"/>
              <a:t>full</a:t>
            </a:r>
            <a:r>
              <a:rPr lang="pl-PL" dirty="0"/>
              <a:t> </a:t>
            </a:r>
            <a:r>
              <a:rPr lang="pl-PL" dirty="0" err="1"/>
              <a:t>procedure</a:t>
            </a:r>
            <a:endParaRPr lang="pl-PL" dirty="0"/>
          </a:p>
          <a:p>
            <a:pPr lvl="2"/>
            <a:r>
              <a:rPr lang="pl-PL" sz="1600" dirty="0" err="1"/>
              <a:t>Provision</a:t>
            </a:r>
            <a:r>
              <a:rPr lang="pl-PL" sz="1600" dirty="0"/>
              <a:t> of </a:t>
            </a:r>
            <a:r>
              <a:rPr lang="pl-PL" sz="1600" dirty="0" err="1"/>
              <a:t>information</a:t>
            </a:r>
            <a:r>
              <a:rPr lang="pl-PL" sz="1600" dirty="0"/>
              <a:t> and </a:t>
            </a:r>
            <a:r>
              <a:rPr lang="pl-PL" sz="1600" dirty="0" err="1"/>
              <a:t>documentation</a:t>
            </a:r>
            <a:endParaRPr lang="pl-PL" sz="1600" dirty="0"/>
          </a:p>
          <a:p>
            <a:pPr lvl="2"/>
            <a:r>
              <a:rPr lang="pl-PL" sz="1600" dirty="0" err="1"/>
              <a:t>Possibility</a:t>
            </a:r>
            <a:r>
              <a:rPr lang="pl-PL" sz="1600" dirty="0"/>
              <a:t> for </a:t>
            </a:r>
            <a:r>
              <a:rPr lang="pl-PL" sz="1600" dirty="0" err="1"/>
              <a:t>commenting</a:t>
            </a:r>
            <a:r>
              <a:rPr lang="pl-PL" sz="1600" dirty="0"/>
              <a:t> (</a:t>
            </a:r>
            <a:r>
              <a:rPr lang="pl-PL" sz="1600" dirty="0" err="1"/>
              <a:t>authorities</a:t>
            </a:r>
            <a:r>
              <a:rPr lang="pl-PL" sz="1600" dirty="0"/>
              <a:t> and public)</a:t>
            </a:r>
          </a:p>
          <a:p>
            <a:pPr lvl="2"/>
            <a:r>
              <a:rPr lang="pl-PL" sz="1600" dirty="0" err="1"/>
              <a:t>Consultation</a:t>
            </a:r>
            <a:r>
              <a:rPr lang="pl-PL" sz="1600" dirty="0"/>
              <a:t> </a:t>
            </a:r>
          </a:p>
          <a:p>
            <a:pPr lvl="2"/>
            <a:r>
              <a:rPr lang="pl-PL" sz="1600" dirty="0" err="1"/>
              <a:t>Final</a:t>
            </a:r>
            <a:r>
              <a:rPr lang="pl-PL" sz="1600" dirty="0"/>
              <a:t> </a:t>
            </a:r>
            <a:r>
              <a:rPr lang="pl-PL" sz="1600" dirty="0" err="1"/>
              <a:t>decision</a:t>
            </a:r>
            <a:r>
              <a:rPr lang="pl-PL" sz="1600" dirty="0"/>
              <a:t> and Information </a:t>
            </a:r>
            <a:r>
              <a:rPr lang="pl-PL" sz="1600" dirty="0" err="1"/>
              <a:t>about</a:t>
            </a:r>
            <a:r>
              <a:rPr lang="pl-PL" sz="1600" dirty="0"/>
              <a:t> the </a:t>
            </a:r>
            <a:r>
              <a:rPr lang="pl-PL" sz="1600" dirty="0" err="1"/>
              <a:t>decision</a:t>
            </a:r>
            <a:endParaRPr lang="pl-PL" sz="1600" dirty="0"/>
          </a:p>
          <a:p>
            <a:pPr lvl="2"/>
            <a:r>
              <a:rPr lang="pl-PL" sz="1600" dirty="0" smtClean="0"/>
              <a:t>Under </a:t>
            </a:r>
            <a:r>
              <a:rPr lang="pl-PL" sz="1600" dirty="0" err="1" smtClean="0"/>
              <a:t>Espoo</a:t>
            </a:r>
            <a:r>
              <a:rPr lang="pl-PL" sz="1600" dirty="0" smtClean="0"/>
              <a:t> </a:t>
            </a:r>
            <a:r>
              <a:rPr lang="pl-PL" sz="1600" dirty="0" err="1" smtClean="0"/>
              <a:t>also</a:t>
            </a:r>
            <a:r>
              <a:rPr lang="pl-PL" sz="1600" dirty="0" smtClean="0"/>
              <a:t> post-</a:t>
            </a:r>
            <a:r>
              <a:rPr lang="pl-PL" sz="1600" dirty="0" err="1" smtClean="0"/>
              <a:t>project</a:t>
            </a:r>
            <a:r>
              <a:rPr lang="pl-PL" sz="1600" dirty="0" smtClean="0"/>
              <a:t> </a:t>
            </a:r>
            <a:r>
              <a:rPr lang="pl-PL" sz="1600" dirty="0" err="1"/>
              <a:t>analysis</a:t>
            </a:r>
            <a:r>
              <a:rPr lang="pl-PL" sz="1600" dirty="0"/>
              <a:t> (</a:t>
            </a:r>
            <a:r>
              <a:rPr lang="pl-PL" sz="1600" dirty="0" err="1"/>
              <a:t>if</a:t>
            </a:r>
            <a:r>
              <a:rPr lang="pl-PL" sz="1600" dirty="0"/>
              <a:t> </a:t>
            </a:r>
            <a:r>
              <a:rPr lang="pl-PL" sz="1600" dirty="0" err="1"/>
              <a:t>applicable</a:t>
            </a:r>
            <a:r>
              <a:rPr lang="pl-PL" sz="1600" dirty="0"/>
              <a:t>)</a:t>
            </a:r>
          </a:p>
          <a:p>
            <a:r>
              <a:rPr lang="pl-PL" altLang="pl-PL" dirty="0" err="1" smtClean="0"/>
              <a:t>Practical</a:t>
            </a:r>
            <a:r>
              <a:rPr lang="pl-PL" altLang="pl-PL" dirty="0" smtClean="0"/>
              <a:t> </a:t>
            </a:r>
            <a:r>
              <a:rPr lang="pl-PL" altLang="pl-PL" dirty="0" err="1" smtClean="0"/>
              <a:t>arrangements</a:t>
            </a:r>
            <a:r>
              <a:rPr lang="pl-PL" altLang="pl-PL" dirty="0" smtClean="0"/>
              <a:t> </a:t>
            </a:r>
            <a:r>
              <a:rPr lang="pl-PL" altLang="pl-PL" dirty="0" err="1" smtClean="0"/>
              <a:t>needed</a:t>
            </a:r>
            <a:r>
              <a:rPr lang="pl-PL" altLang="pl-PL" dirty="0" smtClean="0"/>
              <a:t> to be </a:t>
            </a:r>
            <a:r>
              <a:rPr lang="pl-PL" altLang="pl-PL" dirty="0" err="1" smtClean="0"/>
              <a:t>establish</a:t>
            </a:r>
            <a:r>
              <a:rPr lang="pl-PL" altLang="pl-PL" dirty="0" smtClean="0"/>
              <a:t> </a:t>
            </a:r>
          </a:p>
          <a:p>
            <a:pPr lvl="1"/>
            <a:r>
              <a:rPr lang="pl-PL" altLang="pl-PL" dirty="0" smtClean="0"/>
              <a:t>Ad hoc</a:t>
            </a:r>
          </a:p>
          <a:p>
            <a:pPr lvl="1"/>
            <a:r>
              <a:rPr lang="pl-PL" altLang="pl-PL" dirty="0" smtClean="0"/>
              <a:t>In </a:t>
            </a:r>
            <a:r>
              <a:rPr lang="pl-PL" altLang="pl-PL" dirty="0" err="1" smtClean="0"/>
              <a:t>bilateral</a:t>
            </a:r>
            <a:r>
              <a:rPr lang="pl-PL" altLang="pl-PL" dirty="0" smtClean="0"/>
              <a:t> </a:t>
            </a:r>
            <a:r>
              <a:rPr lang="pl-PL" altLang="pl-PL" dirty="0" err="1" smtClean="0"/>
              <a:t>agreements</a:t>
            </a:r>
            <a:endParaRPr lang="pl-PL" altLang="pl-PL" dirty="0"/>
          </a:p>
          <a:p>
            <a:endParaRPr lang="pl-PL" dirty="0"/>
          </a:p>
        </p:txBody>
      </p:sp>
    </p:spTree>
    <p:extLst>
      <p:ext uri="{BB962C8B-B14F-4D97-AF65-F5344CB8AC3E}">
        <p14:creationId xmlns:p14="http://schemas.microsoft.com/office/powerpoint/2010/main" val="2384619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err="1" smtClean="0"/>
              <a:t>Decision</a:t>
            </a:r>
            <a:r>
              <a:rPr lang="pl-PL" dirty="0" smtClean="0"/>
              <a:t> – art.8 and 9</a:t>
            </a:r>
            <a:endParaRPr lang="de-DE" dirty="0"/>
          </a:p>
        </p:txBody>
      </p:sp>
      <p:sp>
        <p:nvSpPr>
          <p:cNvPr id="6" name="Inhaltsplatzhalter 5"/>
          <p:cNvSpPr>
            <a:spLocks noGrp="1"/>
          </p:cNvSpPr>
          <p:nvPr>
            <p:ph idx="1"/>
          </p:nvPr>
        </p:nvSpPr>
        <p:spPr/>
        <p:txBody>
          <a:bodyPr/>
          <a:lstStyle/>
          <a:p>
            <a:r>
              <a:rPr lang="pl-PL" dirty="0" err="1" smtClean="0"/>
              <a:t>Due</a:t>
            </a:r>
            <a:r>
              <a:rPr lang="pl-PL" dirty="0" smtClean="0"/>
              <a:t> </a:t>
            </a:r>
            <a:r>
              <a:rPr lang="pl-PL" dirty="0" err="1" smtClean="0"/>
              <a:t>account</a:t>
            </a:r>
            <a:r>
              <a:rPr lang="pl-PL" dirty="0" smtClean="0"/>
              <a:t> </a:t>
            </a:r>
            <a:r>
              <a:rPr lang="pl-PL" dirty="0" err="1" smtClean="0"/>
              <a:t>taken</a:t>
            </a:r>
            <a:r>
              <a:rPr lang="pl-PL" dirty="0" smtClean="0"/>
              <a:t> of the </a:t>
            </a:r>
          </a:p>
          <a:p>
            <a:pPr lvl="1"/>
            <a:r>
              <a:rPr lang="pl-PL" altLang="pl-PL" dirty="0" smtClean="0"/>
              <a:t>EIA </a:t>
            </a:r>
            <a:r>
              <a:rPr lang="pl-PL" altLang="pl-PL" dirty="0" err="1"/>
              <a:t>documentation</a:t>
            </a:r>
            <a:endParaRPr lang="pl-PL" altLang="pl-PL" dirty="0"/>
          </a:p>
          <a:p>
            <a:pPr lvl="1"/>
            <a:r>
              <a:rPr lang="pl-PL" altLang="pl-PL" dirty="0" err="1"/>
              <a:t>Consultation</a:t>
            </a:r>
            <a:r>
              <a:rPr lang="pl-PL" altLang="pl-PL" dirty="0"/>
              <a:t> with </a:t>
            </a:r>
            <a:r>
              <a:rPr lang="pl-PL" altLang="pl-PL" dirty="0" err="1"/>
              <a:t>environmental</a:t>
            </a:r>
            <a:r>
              <a:rPr lang="pl-PL" altLang="pl-PL" dirty="0"/>
              <a:t> </a:t>
            </a:r>
            <a:r>
              <a:rPr lang="pl-PL" altLang="pl-PL" dirty="0" err="1"/>
              <a:t>authorities</a:t>
            </a:r>
            <a:endParaRPr lang="pl-PL" altLang="pl-PL" dirty="0"/>
          </a:p>
          <a:p>
            <a:pPr lvl="1"/>
            <a:r>
              <a:rPr lang="pl-PL" altLang="pl-PL" dirty="0" err="1"/>
              <a:t>Transboundary</a:t>
            </a:r>
            <a:r>
              <a:rPr lang="pl-PL" altLang="pl-PL" dirty="0"/>
              <a:t> </a:t>
            </a:r>
            <a:r>
              <a:rPr lang="pl-PL" altLang="pl-PL" dirty="0" err="1"/>
              <a:t>consultation</a:t>
            </a:r>
            <a:endParaRPr lang="pl-PL" altLang="pl-PL" dirty="0"/>
          </a:p>
          <a:p>
            <a:pPr lvl="1"/>
            <a:r>
              <a:rPr lang="pl-PL" altLang="pl-PL" dirty="0"/>
              <a:t>Public </a:t>
            </a:r>
            <a:r>
              <a:rPr lang="pl-PL" altLang="pl-PL" dirty="0" err="1" smtClean="0"/>
              <a:t>participation</a:t>
            </a:r>
            <a:endParaRPr lang="pl-PL" dirty="0" smtClean="0"/>
          </a:p>
          <a:p>
            <a:r>
              <a:rPr lang="pl-PL" dirty="0" err="1" smtClean="0"/>
              <a:t>Need</a:t>
            </a:r>
            <a:r>
              <a:rPr lang="pl-PL" dirty="0" smtClean="0"/>
              <a:t> for </a:t>
            </a:r>
            <a:r>
              <a:rPr lang="pl-PL" dirty="0" err="1" smtClean="0"/>
              <a:t>statement</a:t>
            </a:r>
            <a:r>
              <a:rPr lang="pl-PL" dirty="0" smtClean="0"/>
              <a:t> of </a:t>
            </a:r>
            <a:r>
              <a:rPr lang="pl-PL" dirty="0" err="1" smtClean="0"/>
              <a:t>reasons</a:t>
            </a:r>
            <a:r>
              <a:rPr lang="pl-PL" dirty="0" smtClean="0"/>
              <a:t> </a:t>
            </a:r>
          </a:p>
          <a:p>
            <a:pPr lvl="1"/>
            <a:r>
              <a:rPr lang="pl-PL" dirty="0" smtClean="0"/>
              <a:t>No </a:t>
            </a:r>
            <a:r>
              <a:rPr lang="pl-PL" dirty="0" err="1" smtClean="0"/>
              <a:t>clear</a:t>
            </a:r>
            <a:r>
              <a:rPr lang="pl-PL" dirty="0" smtClean="0"/>
              <a:t> </a:t>
            </a:r>
            <a:r>
              <a:rPr lang="pl-PL" dirty="0" err="1" smtClean="0"/>
              <a:t>requirement</a:t>
            </a:r>
            <a:r>
              <a:rPr lang="pl-PL" dirty="0" smtClean="0"/>
              <a:t> in the Directive </a:t>
            </a:r>
          </a:p>
          <a:p>
            <a:pPr lvl="1"/>
            <a:r>
              <a:rPr lang="pl-PL" dirty="0" err="1" smtClean="0"/>
              <a:t>Requirements</a:t>
            </a:r>
            <a:r>
              <a:rPr lang="pl-PL" dirty="0" smtClean="0"/>
              <a:t> in </a:t>
            </a:r>
            <a:r>
              <a:rPr lang="pl-PL" dirty="0" err="1" smtClean="0"/>
              <a:t>Aarhus</a:t>
            </a:r>
            <a:r>
              <a:rPr lang="pl-PL" dirty="0" smtClean="0"/>
              <a:t> and </a:t>
            </a:r>
            <a:r>
              <a:rPr lang="pl-PL" dirty="0" err="1" smtClean="0"/>
              <a:t>Espoo</a:t>
            </a:r>
            <a:r>
              <a:rPr lang="pl-PL" dirty="0" smtClean="0"/>
              <a:t> </a:t>
            </a:r>
            <a:r>
              <a:rPr lang="pl-PL" dirty="0" err="1" smtClean="0"/>
              <a:t>Conventions</a:t>
            </a:r>
            <a:endParaRPr lang="pl-PL" dirty="0" smtClean="0"/>
          </a:p>
          <a:p>
            <a:r>
              <a:rPr lang="pl-PL" dirty="0" err="1" smtClean="0"/>
              <a:t>Need</a:t>
            </a:r>
            <a:r>
              <a:rPr lang="pl-PL" dirty="0" smtClean="0"/>
              <a:t> to </a:t>
            </a:r>
            <a:r>
              <a:rPr lang="pl-PL" dirty="0" err="1" smtClean="0"/>
              <a:t>inform</a:t>
            </a:r>
            <a:r>
              <a:rPr lang="pl-PL" dirty="0" smtClean="0"/>
              <a:t> and </a:t>
            </a:r>
            <a:r>
              <a:rPr lang="pl-PL" dirty="0" err="1" smtClean="0"/>
              <a:t>make</a:t>
            </a:r>
            <a:r>
              <a:rPr lang="pl-PL" dirty="0" smtClean="0"/>
              <a:t> </a:t>
            </a:r>
            <a:r>
              <a:rPr lang="pl-PL" dirty="0" err="1" smtClean="0"/>
              <a:t>decision</a:t>
            </a:r>
            <a:r>
              <a:rPr lang="pl-PL" dirty="0" smtClean="0"/>
              <a:t> </a:t>
            </a:r>
            <a:r>
              <a:rPr lang="pl-PL" dirty="0" err="1" smtClean="0"/>
              <a:t>avaialble</a:t>
            </a:r>
            <a:r>
              <a:rPr lang="pl-PL" dirty="0" smtClean="0"/>
              <a:t> to</a:t>
            </a:r>
          </a:p>
          <a:p>
            <a:pPr lvl="1"/>
            <a:r>
              <a:rPr lang="pl-PL" dirty="0"/>
              <a:t>t</a:t>
            </a:r>
            <a:r>
              <a:rPr lang="pl-PL" dirty="0" smtClean="0"/>
              <a:t>he public</a:t>
            </a:r>
          </a:p>
          <a:p>
            <a:pPr lvl="1"/>
            <a:r>
              <a:rPr lang="pl-PL" dirty="0" err="1"/>
              <a:t>a</a:t>
            </a:r>
            <a:r>
              <a:rPr lang="pl-PL" dirty="0" err="1" smtClean="0"/>
              <a:t>ffected</a:t>
            </a:r>
            <a:r>
              <a:rPr lang="pl-PL" dirty="0" smtClean="0"/>
              <a:t> </a:t>
            </a:r>
            <a:r>
              <a:rPr lang="pl-PL" dirty="0" err="1" smtClean="0"/>
              <a:t>Parties</a:t>
            </a:r>
            <a:endParaRPr lang="pl-PL" dirty="0" smtClean="0"/>
          </a:p>
          <a:p>
            <a:endParaRPr lang="pl-PL" dirty="0" smtClean="0"/>
          </a:p>
          <a:p>
            <a:endParaRPr lang="de-DE"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Access to </a:t>
            </a:r>
            <a:r>
              <a:rPr lang="pl-PL" dirty="0" err="1" smtClean="0"/>
              <a:t>justice</a:t>
            </a:r>
            <a:endParaRPr lang="de-DE" dirty="0"/>
          </a:p>
        </p:txBody>
      </p:sp>
      <p:sp>
        <p:nvSpPr>
          <p:cNvPr id="5" name="Inhaltsplatzhalter 4"/>
          <p:cNvSpPr>
            <a:spLocks noGrp="1"/>
          </p:cNvSpPr>
          <p:nvPr>
            <p:ph idx="1"/>
          </p:nvPr>
        </p:nvSpPr>
        <p:spPr/>
        <p:txBody>
          <a:bodyPr/>
          <a:lstStyle/>
          <a:p>
            <a:r>
              <a:rPr lang="pl-PL" dirty="0" err="1" smtClean="0"/>
              <a:t>Added</a:t>
            </a:r>
            <a:r>
              <a:rPr lang="pl-PL" dirty="0" smtClean="0"/>
              <a:t> in 2003 to </a:t>
            </a:r>
            <a:r>
              <a:rPr lang="pl-PL" dirty="0" err="1" smtClean="0"/>
              <a:t>implement</a:t>
            </a:r>
            <a:r>
              <a:rPr lang="pl-PL" dirty="0" smtClean="0"/>
              <a:t> art.9.2 of the </a:t>
            </a:r>
            <a:r>
              <a:rPr lang="pl-PL" dirty="0" err="1" smtClean="0"/>
              <a:t>Aarhus</a:t>
            </a:r>
            <a:r>
              <a:rPr lang="pl-PL" dirty="0" smtClean="0"/>
              <a:t> </a:t>
            </a:r>
            <a:r>
              <a:rPr lang="pl-PL" dirty="0" err="1" smtClean="0"/>
              <a:t>Convention</a:t>
            </a:r>
            <a:endParaRPr lang="pl-PL" dirty="0" smtClean="0"/>
          </a:p>
          <a:p>
            <a:r>
              <a:rPr lang="pl-PL" altLang="pl-PL" dirty="0" err="1" smtClean="0"/>
              <a:t>Possibility</a:t>
            </a:r>
            <a:r>
              <a:rPr lang="pl-PL" altLang="pl-PL" dirty="0" smtClean="0"/>
              <a:t> </a:t>
            </a:r>
            <a:r>
              <a:rPr lang="pl-PL" altLang="pl-PL" dirty="0"/>
              <a:t>to challenge </a:t>
            </a:r>
            <a:r>
              <a:rPr lang="en-US" altLang="pl-PL" dirty="0"/>
              <a:t>substantive or procedural legality of decisions, acts or omissions</a:t>
            </a:r>
            <a:endParaRPr lang="pl-PL" altLang="pl-PL" dirty="0"/>
          </a:p>
          <a:p>
            <a:r>
              <a:rPr lang="pl-PL" altLang="pl-PL" dirty="0"/>
              <a:t>For </a:t>
            </a:r>
            <a:r>
              <a:rPr lang="pl-PL" altLang="pl-PL" dirty="0" err="1"/>
              <a:t>those</a:t>
            </a:r>
            <a:endParaRPr lang="pl-PL" altLang="pl-PL" dirty="0"/>
          </a:p>
          <a:p>
            <a:pPr lvl="1"/>
            <a:r>
              <a:rPr lang="pl-PL" altLang="pl-PL" dirty="0" err="1"/>
              <a:t>Having</a:t>
            </a:r>
            <a:r>
              <a:rPr lang="pl-PL" altLang="pl-PL" dirty="0"/>
              <a:t> a </a:t>
            </a:r>
            <a:r>
              <a:rPr lang="pl-PL" altLang="pl-PL" dirty="0" err="1"/>
              <a:t>sufficient</a:t>
            </a:r>
            <a:r>
              <a:rPr lang="pl-PL" altLang="pl-PL" dirty="0"/>
              <a:t> </a:t>
            </a:r>
            <a:r>
              <a:rPr lang="pl-PL" altLang="pl-PL" dirty="0" err="1" smtClean="0"/>
              <a:t>interest</a:t>
            </a:r>
            <a:r>
              <a:rPr lang="pl-PL" altLang="pl-PL" dirty="0" smtClean="0"/>
              <a:t>, </a:t>
            </a:r>
            <a:r>
              <a:rPr lang="pl-PL" altLang="pl-PL" dirty="0" err="1" smtClean="0"/>
              <a:t>or</a:t>
            </a:r>
            <a:endParaRPr lang="pl-PL" altLang="pl-PL" dirty="0"/>
          </a:p>
          <a:p>
            <a:pPr lvl="1"/>
            <a:r>
              <a:rPr lang="pl-PL" altLang="pl-PL" dirty="0" err="1"/>
              <a:t>Maintaining</a:t>
            </a:r>
            <a:r>
              <a:rPr lang="pl-PL" altLang="pl-PL" dirty="0"/>
              <a:t> </a:t>
            </a:r>
            <a:r>
              <a:rPr lang="pl-PL" altLang="pl-PL" dirty="0" err="1"/>
              <a:t>impairment</a:t>
            </a:r>
            <a:r>
              <a:rPr lang="pl-PL" altLang="pl-PL" dirty="0"/>
              <a:t> of </a:t>
            </a:r>
            <a:r>
              <a:rPr lang="pl-PL" altLang="pl-PL" dirty="0" err="1"/>
              <a:t>rights</a:t>
            </a:r>
            <a:endParaRPr lang="pl-PL" altLang="pl-PL" dirty="0"/>
          </a:p>
          <a:p>
            <a:r>
              <a:rPr lang="pl-PL" altLang="pl-PL" dirty="0" err="1"/>
              <a:t>Including</a:t>
            </a:r>
            <a:r>
              <a:rPr lang="pl-PL" altLang="pl-PL" dirty="0"/>
              <a:t> </a:t>
            </a:r>
            <a:r>
              <a:rPr lang="pl-PL" altLang="pl-PL" dirty="0" err="1" smtClean="0"/>
              <a:t>NGOs</a:t>
            </a:r>
            <a:endParaRPr lang="pl-PL" altLang="pl-PL" dirty="0" smtClean="0"/>
          </a:p>
          <a:p>
            <a:r>
              <a:rPr lang="pl-PL" altLang="pl-PL" dirty="0" err="1" smtClean="0"/>
              <a:t>Problematic</a:t>
            </a:r>
            <a:r>
              <a:rPr lang="pl-PL" altLang="pl-PL" dirty="0" smtClean="0"/>
              <a:t> </a:t>
            </a:r>
            <a:r>
              <a:rPr lang="pl-PL" altLang="pl-PL" dirty="0" err="1" smtClean="0"/>
              <a:t>issues</a:t>
            </a:r>
            <a:endParaRPr lang="pl-PL" altLang="pl-PL" dirty="0" smtClean="0"/>
          </a:p>
          <a:p>
            <a:pPr lvl="1"/>
            <a:r>
              <a:rPr lang="pl-PL" altLang="pl-PL" dirty="0" smtClean="0"/>
              <a:t>Screening</a:t>
            </a:r>
          </a:p>
          <a:p>
            <a:pPr lvl="1"/>
            <a:r>
              <a:rPr lang="pl-PL" altLang="pl-PL" dirty="0" smtClean="0"/>
              <a:t>Standing for </a:t>
            </a:r>
            <a:r>
              <a:rPr lang="pl-PL" altLang="pl-PL" dirty="0" err="1" smtClean="0"/>
              <a:t>NGOs</a:t>
            </a:r>
            <a:endParaRPr lang="pl-PL" altLang="pl-PL" dirty="0" smtClean="0"/>
          </a:p>
          <a:p>
            <a:pPr lvl="1"/>
            <a:r>
              <a:rPr lang="pl-PL" altLang="pl-PL" dirty="0" smtClean="0"/>
              <a:t>Standing and </a:t>
            </a:r>
            <a:r>
              <a:rPr lang="pl-PL" altLang="pl-PL" dirty="0" err="1" smtClean="0"/>
              <a:t>scope</a:t>
            </a:r>
            <a:r>
              <a:rPr lang="pl-PL" altLang="pl-PL" dirty="0" smtClean="0"/>
              <a:t> of </a:t>
            </a:r>
            <a:r>
              <a:rPr lang="pl-PL" altLang="pl-PL" dirty="0" err="1" smtClean="0"/>
              <a:t>reviev</a:t>
            </a:r>
            <a:r>
              <a:rPr lang="pl-PL" altLang="pl-PL" dirty="0" smtClean="0"/>
              <a:t> in </a:t>
            </a:r>
            <a:r>
              <a:rPr lang="pl-PL" altLang="pl-PL" dirty="0" err="1" smtClean="0"/>
              <a:t>countries</a:t>
            </a:r>
            <a:r>
              <a:rPr lang="pl-PL" altLang="pl-PL" dirty="0" smtClean="0"/>
              <a:t> with system </a:t>
            </a:r>
            <a:r>
              <a:rPr lang="pl-PL" altLang="pl-PL" dirty="0" err="1" smtClean="0"/>
              <a:t>based</a:t>
            </a:r>
            <a:r>
              <a:rPr lang="pl-PL" altLang="pl-PL" dirty="0" smtClean="0"/>
              <a:t> on </a:t>
            </a:r>
            <a:r>
              <a:rPr lang="pl-PL" altLang="pl-PL" dirty="0" err="1" smtClean="0"/>
              <a:t>protection</a:t>
            </a:r>
            <a:r>
              <a:rPr lang="pl-PL" altLang="pl-PL" dirty="0" smtClean="0"/>
              <a:t> of </a:t>
            </a:r>
            <a:r>
              <a:rPr lang="pl-PL" altLang="pl-PL" dirty="0" err="1" smtClean="0"/>
              <a:t>subjective</a:t>
            </a:r>
            <a:r>
              <a:rPr lang="pl-PL" altLang="pl-PL" dirty="0" smtClean="0"/>
              <a:t> </a:t>
            </a:r>
            <a:r>
              <a:rPr lang="pl-PL" altLang="pl-PL" dirty="0" err="1" smtClean="0"/>
              <a:t>rights</a:t>
            </a:r>
            <a:endParaRPr lang="pl-PL" altLang="pl-PL" dirty="0"/>
          </a:p>
          <a:p>
            <a:endParaRPr lang="de-D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EIA Directive - </a:t>
            </a:r>
            <a:r>
              <a:rPr lang="pl-PL" dirty="0" err="1" smtClean="0"/>
              <a:t>practice</a:t>
            </a:r>
            <a:endParaRPr lang="pl-PL" dirty="0"/>
          </a:p>
        </p:txBody>
      </p:sp>
      <p:sp>
        <p:nvSpPr>
          <p:cNvPr id="3" name="Symbol zastępczy zawartości 2"/>
          <p:cNvSpPr>
            <a:spLocks noGrp="1"/>
          </p:cNvSpPr>
          <p:nvPr>
            <p:ph idx="1"/>
          </p:nvPr>
        </p:nvSpPr>
        <p:spPr/>
        <p:txBody>
          <a:bodyPr/>
          <a:lstStyle/>
          <a:p>
            <a:r>
              <a:rPr lang="pl-PL" altLang="pl-PL" dirty="0"/>
              <a:t>Full </a:t>
            </a:r>
            <a:r>
              <a:rPr lang="pl-PL" altLang="pl-PL" dirty="0" err="1"/>
              <a:t>EIAs</a:t>
            </a:r>
            <a:r>
              <a:rPr lang="pl-PL" altLang="pl-PL" dirty="0"/>
              <a:t> </a:t>
            </a:r>
            <a:r>
              <a:rPr lang="pl-PL" altLang="pl-PL" dirty="0" err="1"/>
              <a:t>yearly</a:t>
            </a:r>
            <a:r>
              <a:rPr lang="pl-PL" altLang="pl-PL" dirty="0"/>
              <a:t> – </a:t>
            </a:r>
            <a:r>
              <a:rPr lang="pl-PL" altLang="pl-PL" dirty="0" err="1"/>
              <a:t>appr</a:t>
            </a:r>
            <a:r>
              <a:rPr lang="pl-PL" altLang="pl-PL" dirty="0"/>
              <a:t> 20 000-25 000</a:t>
            </a:r>
          </a:p>
          <a:p>
            <a:r>
              <a:rPr lang="pl-PL" altLang="pl-PL" dirty="0"/>
              <a:t>Screening of </a:t>
            </a:r>
            <a:r>
              <a:rPr lang="pl-PL" altLang="pl-PL" dirty="0" err="1"/>
              <a:t>Annex</a:t>
            </a:r>
            <a:r>
              <a:rPr lang="pl-PL" altLang="pl-PL" dirty="0"/>
              <a:t> II </a:t>
            </a:r>
            <a:r>
              <a:rPr lang="pl-PL" altLang="pl-PL" dirty="0" err="1"/>
              <a:t>projects</a:t>
            </a:r>
            <a:endParaRPr lang="pl-PL" altLang="pl-PL" dirty="0"/>
          </a:p>
          <a:p>
            <a:pPr lvl="1"/>
            <a:r>
              <a:rPr lang="pl-PL" altLang="pl-PL" dirty="0" err="1"/>
              <a:t>Appr</a:t>
            </a:r>
            <a:r>
              <a:rPr lang="pl-PL" altLang="pl-PL" dirty="0"/>
              <a:t> 27 000-33 000 </a:t>
            </a:r>
            <a:r>
              <a:rPr lang="pl-PL" altLang="pl-PL" dirty="0" err="1"/>
              <a:t>yearly</a:t>
            </a:r>
            <a:r>
              <a:rPr lang="pl-PL" altLang="pl-PL" dirty="0"/>
              <a:t> (</a:t>
            </a:r>
            <a:r>
              <a:rPr lang="pl-PL" altLang="pl-PL" dirty="0" err="1"/>
              <a:t>positive</a:t>
            </a:r>
            <a:r>
              <a:rPr lang="pl-PL" altLang="pl-PL" dirty="0"/>
              <a:t> 1400-3500)</a:t>
            </a:r>
          </a:p>
          <a:p>
            <a:r>
              <a:rPr lang="pl-PL" altLang="pl-PL" dirty="0" err="1"/>
              <a:t>Average</a:t>
            </a:r>
            <a:r>
              <a:rPr lang="pl-PL" altLang="pl-PL" dirty="0"/>
              <a:t> </a:t>
            </a:r>
            <a:r>
              <a:rPr lang="pl-PL" altLang="pl-PL" dirty="0" err="1"/>
              <a:t>duration</a:t>
            </a:r>
            <a:r>
              <a:rPr lang="pl-PL" altLang="pl-PL" dirty="0"/>
              <a:t> – 11,6 </a:t>
            </a:r>
            <a:r>
              <a:rPr lang="pl-PL" altLang="pl-PL" dirty="0" err="1"/>
              <a:t>months</a:t>
            </a:r>
            <a:endParaRPr lang="pl-PL" altLang="pl-PL" dirty="0"/>
          </a:p>
          <a:p>
            <a:r>
              <a:rPr lang="pl-PL" altLang="pl-PL" dirty="0" err="1"/>
              <a:t>Average</a:t>
            </a:r>
            <a:r>
              <a:rPr lang="pl-PL" altLang="pl-PL" dirty="0"/>
              <a:t> </a:t>
            </a:r>
            <a:r>
              <a:rPr lang="pl-PL" altLang="pl-PL" dirty="0" err="1"/>
              <a:t>costs</a:t>
            </a:r>
            <a:r>
              <a:rPr lang="pl-PL" altLang="pl-PL" dirty="0"/>
              <a:t> – 1% of </a:t>
            </a:r>
            <a:r>
              <a:rPr lang="pl-PL" altLang="pl-PL" dirty="0" err="1"/>
              <a:t>project</a:t>
            </a:r>
            <a:r>
              <a:rPr lang="pl-PL" altLang="pl-PL" dirty="0"/>
              <a:t> </a:t>
            </a:r>
            <a:r>
              <a:rPr lang="pl-PL" altLang="pl-PL" dirty="0" err="1"/>
              <a:t>costs</a:t>
            </a:r>
            <a:r>
              <a:rPr lang="pl-PL" altLang="pl-PL" dirty="0"/>
              <a:t> (41 000 Euro per EIA  </a:t>
            </a:r>
            <a:r>
              <a:rPr lang="pl-PL" altLang="pl-PL" dirty="0" err="1"/>
              <a:t>average</a:t>
            </a:r>
            <a:r>
              <a:rPr lang="pl-PL" altLang="pl-PL" dirty="0"/>
              <a:t>)</a:t>
            </a:r>
          </a:p>
          <a:p>
            <a:endParaRPr lang="pl-PL" dirty="0"/>
          </a:p>
        </p:txBody>
      </p:sp>
    </p:spTree>
    <p:extLst>
      <p:ext uri="{BB962C8B-B14F-4D97-AF65-F5344CB8AC3E}">
        <p14:creationId xmlns:p14="http://schemas.microsoft.com/office/powerpoint/2010/main" val="2829361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SEA Directive – </a:t>
            </a:r>
            <a:r>
              <a:rPr lang="pl-PL" dirty="0" err="1" smtClean="0"/>
              <a:t>scope</a:t>
            </a:r>
            <a:r>
              <a:rPr lang="pl-PL" dirty="0" smtClean="0"/>
              <a:t> of </a:t>
            </a:r>
            <a:r>
              <a:rPr lang="pl-PL" dirty="0" err="1" smtClean="0"/>
              <a:t>application</a:t>
            </a:r>
            <a:endParaRPr lang="pl-PL" dirty="0"/>
          </a:p>
        </p:txBody>
      </p:sp>
      <p:sp>
        <p:nvSpPr>
          <p:cNvPr id="3" name="Symbol zastępczy zawartości 2"/>
          <p:cNvSpPr>
            <a:spLocks noGrp="1"/>
          </p:cNvSpPr>
          <p:nvPr>
            <p:ph idx="1"/>
          </p:nvPr>
        </p:nvSpPr>
        <p:spPr/>
        <p:txBody>
          <a:bodyPr/>
          <a:lstStyle/>
          <a:p>
            <a:r>
              <a:rPr lang="pl-PL" altLang="pl-PL" dirty="0" err="1" smtClean="0"/>
              <a:t>Plans</a:t>
            </a:r>
            <a:r>
              <a:rPr lang="pl-PL" altLang="pl-PL" dirty="0" smtClean="0"/>
              <a:t> </a:t>
            </a:r>
            <a:r>
              <a:rPr lang="pl-PL" altLang="pl-PL" dirty="0"/>
              <a:t>and </a:t>
            </a:r>
            <a:r>
              <a:rPr lang="pl-PL" altLang="pl-PL" dirty="0" err="1"/>
              <a:t>programs</a:t>
            </a:r>
            <a:r>
              <a:rPr lang="pl-PL" altLang="pl-PL" dirty="0"/>
              <a:t> (</a:t>
            </a:r>
            <a:r>
              <a:rPr lang="pl-PL" altLang="pl-PL" dirty="0" err="1"/>
              <a:t>names</a:t>
            </a:r>
            <a:r>
              <a:rPr lang="pl-PL" altLang="pl-PL" dirty="0"/>
              <a:t> </a:t>
            </a:r>
            <a:r>
              <a:rPr lang="pl-PL" altLang="pl-PL" dirty="0" err="1"/>
              <a:t>irrelevant</a:t>
            </a:r>
            <a:r>
              <a:rPr lang="pl-PL" altLang="pl-PL" dirty="0"/>
              <a:t>)</a:t>
            </a:r>
          </a:p>
          <a:p>
            <a:r>
              <a:rPr lang="pl-PL" altLang="pl-PL" sz="2400" dirty="0"/>
              <a:t>1) In </a:t>
            </a:r>
            <a:r>
              <a:rPr lang="pl-PL" altLang="pl-PL" sz="2400" dirty="0" err="1"/>
              <a:t>certain</a:t>
            </a:r>
            <a:r>
              <a:rPr lang="pl-PL" altLang="pl-PL" sz="2400" dirty="0"/>
              <a:t> </a:t>
            </a:r>
            <a:r>
              <a:rPr lang="pl-PL" altLang="pl-PL" sz="2400" dirty="0" err="1"/>
              <a:t>areas</a:t>
            </a:r>
            <a:r>
              <a:rPr lang="pl-PL" altLang="pl-PL" sz="2400" dirty="0"/>
              <a:t>  </a:t>
            </a:r>
          </a:p>
          <a:p>
            <a:pPr lvl="1"/>
            <a:r>
              <a:rPr lang="pl-PL" altLang="pl-PL" sz="2400" dirty="0" err="1"/>
              <a:t>if</a:t>
            </a:r>
            <a:r>
              <a:rPr lang="pl-PL" altLang="pl-PL" sz="2400" dirty="0"/>
              <a:t> </a:t>
            </a:r>
            <a:r>
              <a:rPr lang="en-US" altLang="pl-PL" sz="2400" dirty="0"/>
              <a:t>set the framework</a:t>
            </a:r>
            <a:r>
              <a:rPr lang="pl-PL" altLang="pl-PL" sz="2400" dirty="0"/>
              <a:t> </a:t>
            </a:r>
            <a:r>
              <a:rPr lang="en-US" altLang="pl-PL" sz="2400" dirty="0"/>
              <a:t>for future development consent of projects listed in</a:t>
            </a:r>
            <a:r>
              <a:rPr lang="pl-PL" altLang="pl-PL" sz="2400" dirty="0"/>
              <a:t> </a:t>
            </a:r>
            <a:r>
              <a:rPr lang="en-US" altLang="pl-PL" sz="2400" dirty="0"/>
              <a:t>Annexes I and II to </a:t>
            </a:r>
            <a:r>
              <a:rPr lang="pl-PL" altLang="pl-PL" sz="2400" dirty="0" smtClean="0"/>
              <a:t>EIA </a:t>
            </a:r>
            <a:r>
              <a:rPr lang="en-US" altLang="pl-PL" sz="2400" dirty="0" smtClean="0"/>
              <a:t>Directive </a:t>
            </a:r>
            <a:endParaRPr lang="pl-PL" altLang="pl-PL" sz="2400" dirty="0"/>
          </a:p>
          <a:p>
            <a:r>
              <a:rPr lang="pl-PL" altLang="pl-PL" sz="2400" dirty="0"/>
              <a:t>2) </a:t>
            </a:r>
            <a:r>
              <a:rPr lang="pl-PL" altLang="pl-PL" sz="2400" dirty="0" err="1"/>
              <a:t>Any</a:t>
            </a:r>
            <a:r>
              <a:rPr lang="pl-PL" altLang="pl-PL" sz="2400" dirty="0"/>
              <a:t> plan/program – </a:t>
            </a:r>
            <a:r>
              <a:rPr lang="pl-PL" altLang="pl-PL" sz="2400" dirty="0" err="1"/>
              <a:t>if</a:t>
            </a:r>
            <a:r>
              <a:rPr lang="pl-PL" altLang="pl-PL" sz="2400" dirty="0"/>
              <a:t> </a:t>
            </a:r>
            <a:r>
              <a:rPr lang="pl-PL" altLang="pl-PL" sz="2400" dirty="0" err="1"/>
              <a:t>has</a:t>
            </a:r>
            <a:r>
              <a:rPr lang="pl-PL" altLang="pl-PL" sz="2400" dirty="0"/>
              <a:t> </a:t>
            </a:r>
            <a:r>
              <a:rPr lang="pl-PL" altLang="pl-PL" sz="2400" dirty="0" err="1"/>
              <a:t>impact</a:t>
            </a:r>
            <a:r>
              <a:rPr lang="pl-PL" altLang="pl-PL" sz="2400" dirty="0"/>
              <a:t> on Natura 2000 </a:t>
            </a:r>
            <a:r>
              <a:rPr lang="pl-PL" altLang="pl-PL" sz="2400" dirty="0" err="1"/>
              <a:t>site</a:t>
            </a:r>
            <a:r>
              <a:rPr lang="pl-PL" altLang="pl-PL" sz="2400" dirty="0"/>
              <a:t> </a:t>
            </a:r>
          </a:p>
          <a:p>
            <a:r>
              <a:rPr lang="pl-PL" altLang="pl-PL" sz="2400" dirty="0"/>
              <a:t>3) </a:t>
            </a:r>
            <a:r>
              <a:rPr lang="pl-PL" altLang="pl-PL" sz="2400" dirty="0" err="1"/>
              <a:t>Any</a:t>
            </a:r>
            <a:r>
              <a:rPr lang="pl-PL" altLang="pl-PL" sz="2400" dirty="0"/>
              <a:t> </a:t>
            </a:r>
            <a:r>
              <a:rPr lang="pl-PL" altLang="pl-PL" sz="2400" dirty="0" err="1"/>
              <a:t>other</a:t>
            </a:r>
            <a:r>
              <a:rPr lang="pl-PL" altLang="pl-PL" sz="2400" dirty="0"/>
              <a:t> </a:t>
            </a:r>
            <a:r>
              <a:rPr lang="pl-PL" altLang="pl-PL" sz="2400" dirty="0" err="1" smtClean="0"/>
              <a:t>plans</a:t>
            </a:r>
            <a:r>
              <a:rPr lang="pl-PL" altLang="pl-PL" sz="2400" dirty="0" smtClean="0"/>
              <a:t> and </a:t>
            </a:r>
            <a:r>
              <a:rPr lang="pl-PL" altLang="pl-PL" sz="2400" dirty="0" err="1" smtClean="0"/>
              <a:t>programs</a:t>
            </a:r>
            <a:r>
              <a:rPr lang="pl-PL" altLang="pl-PL" sz="2400" dirty="0" smtClean="0"/>
              <a:t> with </a:t>
            </a:r>
            <a:r>
              <a:rPr lang="pl-PL" altLang="pl-PL" sz="2400" dirty="0" err="1"/>
              <a:t>siginificant</a:t>
            </a:r>
            <a:r>
              <a:rPr lang="pl-PL" altLang="pl-PL" sz="2400" dirty="0"/>
              <a:t> </a:t>
            </a:r>
            <a:r>
              <a:rPr lang="pl-PL" altLang="pl-PL" sz="2400" dirty="0" err="1"/>
              <a:t>environmental</a:t>
            </a:r>
            <a:r>
              <a:rPr lang="pl-PL" altLang="pl-PL" sz="2400" dirty="0"/>
              <a:t> </a:t>
            </a:r>
            <a:r>
              <a:rPr lang="pl-PL" altLang="pl-PL" sz="2400" dirty="0" err="1"/>
              <a:t>effect</a:t>
            </a:r>
            <a:r>
              <a:rPr lang="pl-PL" altLang="pl-PL" sz="2400" dirty="0"/>
              <a:t> – to be </a:t>
            </a:r>
            <a:r>
              <a:rPr lang="pl-PL" altLang="pl-PL" sz="2400" dirty="0" err="1"/>
              <a:t>determined</a:t>
            </a:r>
            <a:r>
              <a:rPr lang="pl-PL" altLang="pl-PL" sz="2400" dirty="0"/>
              <a:t> by </a:t>
            </a:r>
            <a:r>
              <a:rPr lang="pl-PL" altLang="pl-PL" sz="2400" dirty="0" err="1"/>
              <a:t>member</a:t>
            </a:r>
            <a:r>
              <a:rPr lang="pl-PL" altLang="pl-PL" sz="2400" dirty="0"/>
              <a:t> </a:t>
            </a:r>
            <a:r>
              <a:rPr lang="pl-PL" altLang="pl-PL" sz="2400" dirty="0" err="1"/>
              <a:t>State</a:t>
            </a:r>
            <a:endParaRPr lang="pl-PL" altLang="pl-PL" sz="2400" dirty="0"/>
          </a:p>
          <a:p>
            <a:endParaRPr lang="pl-PL" dirty="0"/>
          </a:p>
        </p:txBody>
      </p:sp>
    </p:spTree>
    <p:extLst>
      <p:ext uri="{BB962C8B-B14F-4D97-AF65-F5344CB8AC3E}">
        <p14:creationId xmlns:p14="http://schemas.microsoft.com/office/powerpoint/2010/main" val="369759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a:t>Concept</a:t>
            </a:r>
            <a:r>
              <a:rPr lang="pl-PL" dirty="0"/>
              <a:t> of </a:t>
            </a:r>
            <a:r>
              <a:rPr lang="pl-PL" dirty="0" err="1"/>
              <a:t>environmental</a:t>
            </a:r>
            <a:r>
              <a:rPr lang="pl-PL" dirty="0"/>
              <a:t> </a:t>
            </a:r>
            <a:r>
              <a:rPr lang="pl-PL" dirty="0" err="1"/>
              <a:t>assessment</a:t>
            </a:r>
            <a:endParaRPr lang="en-US" dirty="0"/>
          </a:p>
        </p:txBody>
      </p:sp>
      <p:sp>
        <p:nvSpPr>
          <p:cNvPr id="3" name="Content Placeholder 2"/>
          <p:cNvSpPr>
            <a:spLocks noGrp="1"/>
          </p:cNvSpPr>
          <p:nvPr>
            <p:ph idx="1"/>
          </p:nvPr>
        </p:nvSpPr>
        <p:spPr>
          <a:xfrm>
            <a:off x="785786" y="2000240"/>
            <a:ext cx="7623175" cy="4114800"/>
          </a:xfrm>
        </p:spPr>
        <p:txBody>
          <a:bodyPr/>
          <a:lstStyle/>
          <a:p>
            <a:pPr fontAlgn="auto">
              <a:spcAft>
                <a:spcPts val="0"/>
              </a:spcAft>
              <a:buFont typeface="Arial" pitchFamily="34" charset="0"/>
              <a:buChar char="•"/>
              <a:defRPr/>
            </a:pPr>
            <a:r>
              <a:rPr lang="pl-PL" dirty="0" err="1"/>
              <a:t>Preventive</a:t>
            </a:r>
            <a:r>
              <a:rPr lang="pl-PL" dirty="0"/>
              <a:t> </a:t>
            </a:r>
            <a:r>
              <a:rPr lang="pl-PL" dirty="0" err="1"/>
              <a:t>tool</a:t>
            </a:r>
            <a:r>
              <a:rPr lang="pl-PL" dirty="0"/>
              <a:t> </a:t>
            </a:r>
            <a:r>
              <a:rPr lang="pl-PL" dirty="0" err="1"/>
              <a:t>related</a:t>
            </a:r>
            <a:r>
              <a:rPr lang="pl-PL" dirty="0"/>
              <a:t> to </a:t>
            </a:r>
            <a:r>
              <a:rPr lang="pl-PL" dirty="0" err="1"/>
              <a:t>planned</a:t>
            </a:r>
            <a:r>
              <a:rPr lang="pl-PL" dirty="0"/>
              <a:t> </a:t>
            </a:r>
            <a:r>
              <a:rPr lang="pl-PL" dirty="0" err="1"/>
              <a:t>activities</a:t>
            </a:r>
            <a:endParaRPr lang="pl-PL" dirty="0"/>
          </a:p>
          <a:p>
            <a:pPr fontAlgn="auto">
              <a:spcAft>
                <a:spcPts val="0"/>
              </a:spcAft>
              <a:buFont typeface="Arial" pitchFamily="34" charset="0"/>
              <a:buChar char="•"/>
              <a:defRPr/>
            </a:pPr>
            <a:r>
              <a:rPr lang="pl-PL" dirty="0" err="1"/>
              <a:t>Scope</a:t>
            </a:r>
            <a:endParaRPr lang="pl-PL" dirty="0"/>
          </a:p>
          <a:p>
            <a:pPr lvl="1" fontAlgn="auto">
              <a:spcAft>
                <a:spcPts val="0"/>
              </a:spcAft>
              <a:buFont typeface="Arial" pitchFamily="34" charset="0"/>
              <a:buChar char="–"/>
              <a:defRPr/>
            </a:pPr>
            <a:r>
              <a:rPr lang="pl-PL" dirty="0" err="1">
                <a:cs typeface="Times New Roman" pitchFamily="18" charset="0"/>
              </a:rPr>
              <a:t>Environmental</a:t>
            </a:r>
            <a:r>
              <a:rPr lang="pl-PL" dirty="0">
                <a:cs typeface="Times New Roman" pitchFamily="18" charset="0"/>
              </a:rPr>
              <a:t> </a:t>
            </a:r>
            <a:r>
              <a:rPr lang="pl-PL" dirty="0" err="1">
                <a:cs typeface="Times New Roman" pitchFamily="18" charset="0"/>
              </a:rPr>
              <a:t>impact</a:t>
            </a:r>
            <a:r>
              <a:rPr lang="pl-PL" dirty="0">
                <a:cs typeface="Times New Roman" pitchFamily="18" charset="0"/>
              </a:rPr>
              <a:t> </a:t>
            </a:r>
            <a:r>
              <a:rPr lang="pl-PL" dirty="0" err="1">
                <a:cs typeface="Times New Roman" pitchFamily="18" charset="0"/>
              </a:rPr>
              <a:t>assessment</a:t>
            </a:r>
            <a:r>
              <a:rPr lang="pl-PL" dirty="0">
                <a:cs typeface="Times New Roman" pitchFamily="18" charset="0"/>
              </a:rPr>
              <a:t> (</a:t>
            </a:r>
            <a:r>
              <a:rPr lang="en-US" dirty="0">
                <a:cs typeface="Times New Roman" pitchFamily="18" charset="0"/>
              </a:rPr>
              <a:t>EIA</a:t>
            </a:r>
            <a:r>
              <a:rPr lang="pl-PL" dirty="0">
                <a:cs typeface="Times New Roman" pitchFamily="18" charset="0"/>
              </a:rPr>
              <a:t>)</a:t>
            </a:r>
            <a:r>
              <a:rPr lang="en-US" dirty="0">
                <a:cs typeface="Times New Roman" pitchFamily="18" charset="0"/>
              </a:rPr>
              <a:t>:</a:t>
            </a:r>
            <a:endParaRPr lang="pl-PL" dirty="0">
              <a:cs typeface="Times New Roman" pitchFamily="18" charset="0"/>
            </a:endParaRPr>
          </a:p>
          <a:p>
            <a:pPr lvl="2" fontAlgn="auto">
              <a:spcAft>
                <a:spcPts val="0"/>
              </a:spcAft>
              <a:buFont typeface="Arial" pitchFamily="34" charset="0"/>
              <a:buChar char="•"/>
              <a:defRPr/>
            </a:pPr>
            <a:r>
              <a:rPr lang="pl-PL" dirty="0" err="1">
                <a:cs typeface="Times New Roman" pitchFamily="18" charset="0"/>
              </a:rPr>
              <a:t>individual</a:t>
            </a:r>
            <a:r>
              <a:rPr lang="pl-PL" dirty="0">
                <a:cs typeface="Times New Roman" pitchFamily="18" charset="0"/>
              </a:rPr>
              <a:t> </a:t>
            </a:r>
            <a:r>
              <a:rPr lang="en-US" dirty="0">
                <a:cs typeface="Times New Roman" pitchFamily="18" charset="0"/>
              </a:rPr>
              <a:t>projects</a:t>
            </a:r>
            <a:endParaRPr lang="pl-PL" dirty="0">
              <a:cs typeface="Times New Roman" pitchFamily="18" charset="0"/>
            </a:endParaRPr>
          </a:p>
          <a:p>
            <a:pPr lvl="1" fontAlgn="auto">
              <a:spcAft>
                <a:spcPts val="0"/>
              </a:spcAft>
              <a:buFont typeface="Arial" pitchFamily="34" charset="0"/>
              <a:buChar char="–"/>
              <a:defRPr/>
            </a:pPr>
            <a:r>
              <a:rPr lang="en-US" dirty="0">
                <a:cs typeface="Times New Roman" pitchFamily="18" charset="0"/>
              </a:rPr>
              <a:t>S</a:t>
            </a:r>
            <a:r>
              <a:rPr lang="pl-PL" dirty="0" err="1">
                <a:cs typeface="Times New Roman" pitchFamily="18" charset="0"/>
              </a:rPr>
              <a:t>trategic</a:t>
            </a:r>
            <a:r>
              <a:rPr lang="pl-PL" dirty="0">
                <a:cs typeface="Times New Roman" pitchFamily="18" charset="0"/>
              </a:rPr>
              <a:t> </a:t>
            </a:r>
            <a:r>
              <a:rPr lang="pl-PL" dirty="0" err="1">
                <a:cs typeface="Times New Roman" pitchFamily="18" charset="0"/>
              </a:rPr>
              <a:t>environmental</a:t>
            </a:r>
            <a:r>
              <a:rPr lang="pl-PL" dirty="0">
                <a:cs typeface="Times New Roman" pitchFamily="18" charset="0"/>
              </a:rPr>
              <a:t> </a:t>
            </a:r>
            <a:r>
              <a:rPr lang="pl-PL" dirty="0" err="1">
                <a:cs typeface="Times New Roman" pitchFamily="18" charset="0"/>
              </a:rPr>
              <a:t>assessment</a:t>
            </a:r>
            <a:r>
              <a:rPr lang="pl-PL" dirty="0">
                <a:cs typeface="Times New Roman" pitchFamily="18" charset="0"/>
              </a:rPr>
              <a:t> (S</a:t>
            </a:r>
            <a:r>
              <a:rPr lang="en-US" dirty="0">
                <a:cs typeface="Times New Roman" pitchFamily="18" charset="0"/>
              </a:rPr>
              <a:t>EA</a:t>
            </a:r>
            <a:r>
              <a:rPr lang="pl-PL" dirty="0">
                <a:cs typeface="Times New Roman" pitchFamily="18" charset="0"/>
              </a:rPr>
              <a:t>)</a:t>
            </a:r>
            <a:r>
              <a:rPr lang="en-US" dirty="0">
                <a:cs typeface="Times New Roman" pitchFamily="18" charset="0"/>
              </a:rPr>
              <a:t>:</a:t>
            </a:r>
            <a:endParaRPr lang="pl-PL" dirty="0">
              <a:cs typeface="Times New Roman" pitchFamily="18" charset="0"/>
            </a:endParaRPr>
          </a:p>
          <a:p>
            <a:pPr lvl="2" fontAlgn="auto">
              <a:spcAft>
                <a:spcPts val="0"/>
              </a:spcAft>
              <a:buFont typeface="Arial" pitchFamily="34" charset="0"/>
              <a:buChar char="•"/>
              <a:defRPr/>
            </a:pPr>
            <a:r>
              <a:rPr lang="en-US" dirty="0">
                <a:cs typeface="Times New Roman" pitchFamily="18" charset="0"/>
              </a:rPr>
              <a:t>plans and programs</a:t>
            </a:r>
            <a:endParaRPr lang="pl-PL" dirty="0">
              <a:cs typeface="Times New Roman" pitchFamily="18" charset="0"/>
            </a:endParaRPr>
          </a:p>
          <a:p>
            <a:pPr lvl="2" fontAlgn="auto">
              <a:spcAft>
                <a:spcPts val="0"/>
              </a:spcAft>
              <a:buFont typeface="Arial" pitchFamily="34" charset="0"/>
              <a:buChar char="•"/>
              <a:defRPr/>
            </a:pPr>
            <a:r>
              <a:rPr lang="en-US" i="1" dirty="0">
                <a:cs typeface="Times New Roman" pitchFamily="18" charset="0"/>
              </a:rPr>
              <a:t>policies</a:t>
            </a:r>
            <a:endParaRPr lang="pl-PL" i="1" dirty="0">
              <a:cs typeface="Times New Roman" pitchFamily="18" charset="0"/>
            </a:endParaRPr>
          </a:p>
          <a:p>
            <a:pPr lvl="2" fontAlgn="auto">
              <a:spcAft>
                <a:spcPts val="0"/>
              </a:spcAft>
              <a:buFont typeface="Arial" pitchFamily="34" charset="0"/>
              <a:buChar char="•"/>
              <a:defRPr/>
            </a:pPr>
            <a:r>
              <a:rPr lang="en-US" i="1" dirty="0">
                <a:cs typeface="Times New Roman" pitchFamily="18" charset="0"/>
              </a:rPr>
              <a:t>Legislation</a:t>
            </a:r>
            <a:endParaRPr lang="pl-PL" i="1" dirty="0">
              <a:cs typeface="Times New Roman" pitchFamily="18" charset="0"/>
            </a:endParaRPr>
          </a:p>
          <a:p>
            <a:pPr lvl="1" fontAlgn="auto">
              <a:spcAft>
                <a:spcPts val="0"/>
              </a:spcAft>
              <a:buFont typeface="Arial" pitchFamily="34" charset="0"/>
              <a:buChar char="–"/>
              <a:defRPr/>
            </a:pPr>
            <a:r>
              <a:rPr lang="pl-PL" dirty="0"/>
              <a:t>Habitat/</a:t>
            </a:r>
            <a:r>
              <a:rPr lang="pl-PL" dirty="0" err="1"/>
              <a:t>biodiversity</a:t>
            </a:r>
            <a:r>
              <a:rPr lang="pl-PL" dirty="0"/>
              <a:t> </a:t>
            </a:r>
            <a:r>
              <a:rPr lang="pl-PL" dirty="0" err="1"/>
              <a:t>assessment</a:t>
            </a:r>
            <a:r>
              <a:rPr lang="pl-PL" dirty="0"/>
              <a:t> </a:t>
            </a:r>
          </a:p>
          <a:p>
            <a:pPr lvl="2" fontAlgn="auto">
              <a:spcAft>
                <a:spcPts val="0"/>
              </a:spcAft>
              <a:buFont typeface="Arial" pitchFamily="34" charset="0"/>
              <a:buChar char="•"/>
              <a:defRPr/>
            </a:pPr>
            <a:r>
              <a:rPr lang="pl-PL" dirty="0"/>
              <a:t>EIA and SEA </a:t>
            </a:r>
            <a:r>
              <a:rPr lang="pl-PL" dirty="0" err="1"/>
              <a:t>limited</a:t>
            </a:r>
            <a:r>
              <a:rPr lang="pl-PL" dirty="0"/>
              <a:t> to </a:t>
            </a:r>
            <a:r>
              <a:rPr lang="pl-PL" dirty="0" err="1"/>
              <a:t>impact</a:t>
            </a:r>
            <a:r>
              <a:rPr lang="pl-PL" dirty="0"/>
              <a:t> on habitat</a:t>
            </a:r>
          </a:p>
          <a:p>
            <a:endParaRPr lang="de-DE"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SEA Directive - </a:t>
            </a:r>
            <a:r>
              <a:rPr lang="pl-PL" dirty="0" err="1" smtClean="0"/>
              <a:t>exemptions</a:t>
            </a:r>
            <a:endParaRPr lang="pl-PL" dirty="0"/>
          </a:p>
        </p:txBody>
      </p:sp>
      <p:sp>
        <p:nvSpPr>
          <p:cNvPr id="3" name="Symbol zastępczy zawartości 2"/>
          <p:cNvSpPr>
            <a:spLocks noGrp="1"/>
          </p:cNvSpPr>
          <p:nvPr>
            <p:ph idx="1"/>
          </p:nvPr>
        </p:nvSpPr>
        <p:spPr/>
        <p:txBody>
          <a:bodyPr/>
          <a:lstStyle/>
          <a:p>
            <a:r>
              <a:rPr lang="en-US" dirty="0" smtClean="0"/>
              <a:t>8</a:t>
            </a:r>
            <a:r>
              <a:rPr lang="en-US" dirty="0"/>
              <a:t>. The following plans and </a:t>
            </a:r>
            <a:r>
              <a:rPr lang="en-US" dirty="0" err="1"/>
              <a:t>programmes</a:t>
            </a:r>
            <a:r>
              <a:rPr lang="en-US" dirty="0"/>
              <a:t> are not subject </a:t>
            </a:r>
            <a:r>
              <a:rPr lang="en-US" dirty="0" smtClean="0"/>
              <a:t>to</a:t>
            </a:r>
            <a:r>
              <a:rPr lang="pl-PL" dirty="0" smtClean="0"/>
              <a:t> </a:t>
            </a:r>
            <a:r>
              <a:rPr lang="pl-PL" dirty="0" err="1" smtClean="0"/>
              <a:t>this</a:t>
            </a:r>
            <a:r>
              <a:rPr lang="pl-PL" dirty="0" smtClean="0"/>
              <a:t> </a:t>
            </a:r>
            <a:r>
              <a:rPr lang="pl-PL" dirty="0"/>
              <a:t>Directive:</a:t>
            </a:r>
          </a:p>
          <a:p>
            <a:r>
              <a:rPr lang="en-US" dirty="0"/>
              <a:t>— plans and </a:t>
            </a:r>
            <a:r>
              <a:rPr lang="en-US" dirty="0" err="1"/>
              <a:t>programmes</a:t>
            </a:r>
            <a:r>
              <a:rPr lang="en-US" dirty="0"/>
              <a:t> the sole purpose of which is </a:t>
            </a:r>
            <a:r>
              <a:rPr lang="en-US" dirty="0" smtClean="0"/>
              <a:t>to</a:t>
            </a:r>
            <a:r>
              <a:rPr lang="pl-PL" dirty="0" smtClean="0"/>
              <a:t> </a:t>
            </a:r>
            <a:r>
              <a:rPr lang="en-US" dirty="0" smtClean="0"/>
              <a:t>serve </a:t>
            </a:r>
            <a:r>
              <a:rPr lang="en-US" dirty="0"/>
              <a:t>national </a:t>
            </a:r>
            <a:r>
              <a:rPr lang="en-US" dirty="0" err="1"/>
              <a:t>defence</a:t>
            </a:r>
            <a:r>
              <a:rPr lang="en-US" dirty="0"/>
              <a:t> or civil emergency,</a:t>
            </a:r>
          </a:p>
          <a:p>
            <a:r>
              <a:rPr lang="en-US" dirty="0"/>
              <a:t>— financial or budget plans and </a:t>
            </a:r>
            <a:r>
              <a:rPr lang="en-US" dirty="0" err="1"/>
              <a:t>programmes</a:t>
            </a:r>
            <a:r>
              <a:rPr lang="en-US" dirty="0"/>
              <a:t>.</a:t>
            </a:r>
          </a:p>
          <a:p>
            <a:r>
              <a:rPr lang="en-US" dirty="0"/>
              <a:t>9. This Directive does not apply to plans and </a:t>
            </a:r>
            <a:r>
              <a:rPr lang="en-US" dirty="0" err="1" smtClean="0"/>
              <a:t>programmes</a:t>
            </a:r>
            <a:r>
              <a:rPr lang="pl-PL" dirty="0"/>
              <a:t> </a:t>
            </a:r>
            <a:r>
              <a:rPr lang="en-US" dirty="0" smtClean="0"/>
              <a:t>co-financed </a:t>
            </a:r>
            <a:r>
              <a:rPr lang="en-US" dirty="0"/>
              <a:t>under the current respective </a:t>
            </a:r>
            <a:r>
              <a:rPr lang="en-US" dirty="0" smtClean="0"/>
              <a:t>programming</a:t>
            </a:r>
            <a:r>
              <a:rPr lang="pl-PL" dirty="0" smtClean="0"/>
              <a:t> </a:t>
            </a:r>
            <a:r>
              <a:rPr lang="en-US" dirty="0" smtClean="0"/>
              <a:t>periods </a:t>
            </a:r>
            <a:r>
              <a:rPr lang="en-US" dirty="0"/>
              <a:t>(1) for Council Regulations (EC) No 1260/1999 (</a:t>
            </a:r>
            <a:r>
              <a:rPr lang="en-US" dirty="0" smtClean="0"/>
              <a:t>2)</a:t>
            </a:r>
            <a:r>
              <a:rPr lang="pl-PL" dirty="0" smtClean="0"/>
              <a:t> </a:t>
            </a:r>
            <a:r>
              <a:rPr lang="en-US" dirty="0" smtClean="0"/>
              <a:t>and </a:t>
            </a:r>
            <a:r>
              <a:rPr lang="en-US" dirty="0"/>
              <a:t>(EC) No 1257/1999 (3).</a:t>
            </a:r>
            <a:endParaRPr lang="pl-PL" dirty="0"/>
          </a:p>
        </p:txBody>
      </p:sp>
    </p:spTree>
    <p:extLst>
      <p:ext uri="{BB962C8B-B14F-4D97-AF65-F5344CB8AC3E}">
        <p14:creationId xmlns:p14="http://schemas.microsoft.com/office/powerpoint/2010/main" val="3851982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SEA Directive - screening</a:t>
            </a:r>
            <a:endParaRPr lang="pl-PL" dirty="0"/>
          </a:p>
        </p:txBody>
      </p:sp>
      <p:sp>
        <p:nvSpPr>
          <p:cNvPr id="3" name="Symbol zastępczy zawartości 2"/>
          <p:cNvSpPr>
            <a:spLocks noGrp="1"/>
          </p:cNvSpPr>
          <p:nvPr>
            <p:ph idx="1"/>
          </p:nvPr>
        </p:nvSpPr>
        <p:spPr/>
        <p:txBody>
          <a:bodyPr/>
          <a:lstStyle/>
          <a:p>
            <a:r>
              <a:rPr lang="pl-PL" dirty="0" err="1" smtClean="0"/>
              <a:t>Needed</a:t>
            </a:r>
            <a:r>
              <a:rPr lang="pl-PL" dirty="0" smtClean="0"/>
              <a:t> for</a:t>
            </a:r>
          </a:p>
          <a:p>
            <a:pPr lvl="1"/>
            <a:r>
              <a:rPr lang="pl-PL" dirty="0" err="1" smtClean="0"/>
              <a:t>Plans</a:t>
            </a:r>
            <a:r>
              <a:rPr lang="pl-PL" dirty="0" smtClean="0"/>
              <a:t> and </a:t>
            </a:r>
            <a:r>
              <a:rPr lang="pl-PL" dirty="0" err="1" smtClean="0"/>
              <a:t>programs</a:t>
            </a:r>
            <a:r>
              <a:rPr lang="pl-PL" dirty="0" smtClean="0"/>
              <a:t> </a:t>
            </a:r>
            <a:r>
              <a:rPr lang="en-US" dirty="0" smtClean="0"/>
              <a:t>which</a:t>
            </a:r>
            <a:r>
              <a:rPr lang="pl-PL" dirty="0" smtClean="0"/>
              <a:t> </a:t>
            </a:r>
            <a:r>
              <a:rPr lang="en-US" dirty="0" smtClean="0"/>
              <a:t>determine </a:t>
            </a:r>
            <a:r>
              <a:rPr lang="en-US" dirty="0"/>
              <a:t>the use of small areas at local level </a:t>
            </a:r>
            <a:endParaRPr lang="pl-PL" dirty="0"/>
          </a:p>
          <a:p>
            <a:pPr lvl="1"/>
            <a:r>
              <a:rPr lang="en-US" dirty="0" smtClean="0"/>
              <a:t> minor</a:t>
            </a:r>
            <a:r>
              <a:rPr lang="pl-PL" dirty="0" smtClean="0"/>
              <a:t> </a:t>
            </a:r>
            <a:r>
              <a:rPr lang="en-US" dirty="0" smtClean="0"/>
              <a:t>modifications </a:t>
            </a:r>
            <a:r>
              <a:rPr lang="en-US" dirty="0"/>
              <a:t>to plans and </a:t>
            </a:r>
            <a:r>
              <a:rPr lang="en-US" dirty="0" err="1" smtClean="0"/>
              <a:t>programmes</a:t>
            </a:r>
            <a:endParaRPr lang="pl-PL" dirty="0" smtClean="0"/>
          </a:p>
          <a:p>
            <a:pPr lvl="1"/>
            <a:r>
              <a:rPr lang="pl-PL" dirty="0" err="1"/>
              <a:t>o</a:t>
            </a:r>
            <a:r>
              <a:rPr lang="pl-PL" dirty="0" err="1" smtClean="0"/>
              <a:t>ther</a:t>
            </a:r>
            <a:r>
              <a:rPr lang="pl-PL" dirty="0" smtClean="0"/>
              <a:t> </a:t>
            </a:r>
            <a:r>
              <a:rPr lang="pl-PL" altLang="pl-PL" dirty="0" err="1" smtClean="0"/>
              <a:t>plans</a:t>
            </a:r>
            <a:r>
              <a:rPr lang="pl-PL" altLang="pl-PL" dirty="0" smtClean="0"/>
              <a:t> </a:t>
            </a:r>
            <a:r>
              <a:rPr lang="pl-PL" altLang="pl-PL" dirty="0"/>
              <a:t>and </a:t>
            </a:r>
            <a:r>
              <a:rPr lang="pl-PL" altLang="pl-PL" dirty="0" err="1"/>
              <a:t>programs</a:t>
            </a:r>
            <a:r>
              <a:rPr lang="pl-PL" altLang="pl-PL" dirty="0"/>
              <a:t> with </a:t>
            </a:r>
            <a:r>
              <a:rPr lang="pl-PL" altLang="pl-PL" dirty="0" err="1"/>
              <a:t>siginificant</a:t>
            </a:r>
            <a:r>
              <a:rPr lang="pl-PL" altLang="pl-PL" dirty="0"/>
              <a:t> </a:t>
            </a:r>
            <a:r>
              <a:rPr lang="pl-PL" altLang="pl-PL" dirty="0" err="1"/>
              <a:t>environmental</a:t>
            </a:r>
            <a:r>
              <a:rPr lang="pl-PL" altLang="pl-PL" dirty="0"/>
              <a:t> </a:t>
            </a:r>
            <a:r>
              <a:rPr lang="pl-PL" altLang="pl-PL" dirty="0" err="1"/>
              <a:t>effect</a:t>
            </a:r>
            <a:endParaRPr lang="pl-PL" dirty="0" smtClean="0"/>
          </a:p>
          <a:p>
            <a:r>
              <a:rPr lang="pl-PL" dirty="0" err="1" smtClean="0"/>
              <a:t>Methods</a:t>
            </a:r>
            <a:r>
              <a:rPr lang="pl-PL" dirty="0" smtClean="0"/>
              <a:t> of screening</a:t>
            </a:r>
          </a:p>
          <a:p>
            <a:pPr lvl="1"/>
            <a:r>
              <a:rPr lang="pl-PL" altLang="pl-PL" dirty="0"/>
              <a:t>Case-by </a:t>
            </a:r>
            <a:r>
              <a:rPr lang="pl-PL" altLang="pl-PL" dirty="0" err="1"/>
              <a:t>case</a:t>
            </a:r>
            <a:endParaRPr lang="pl-PL" altLang="pl-PL" dirty="0"/>
          </a:p>
          <a:p>
            <a:pPr lvl="1"/>
            <a:r>
              <a:rPr lang="pl-PL" altLang="pl-PL" dirty="0" err="1"/>
              <a:t>Tresholds</a:t>
            </a:r>
            <a:r>
              <a:rPr lang="pl-PL" altLang="pl-PL" dirty="0"/>
              <a:t>/</a:t>
            </a:r>
            <a:r>
              <a:rPr lang="pl-PL" altLang="pl-PL" dirty="0" err="1"/>
              <a:t>criteria</a:t>
            </a:r>
            <a:endParaRPr lang="pl-PL" altLang="pl-PL" dirty="0"/>
          </a:p>
          <a:p>
            <a:pPr lvl="1"/>
            <a:r>
              <a:rPr lang="pl-PL" altLang="pl-PL" dirty="0" err="1"/>
              <a:t>mixed</a:t>
            </a:r>
            <a:endParaRPr lang="pl-PL" altLang="pl-PL" dirty="0"/>
          </a:p>
          <a:p>
            <a:r>
              <a:rPr lang="pl-PL" altLang="pl-PL" dirty="0"/>
              <a:t>Screening </a:t>
            </a:r>
            <a:r>
              <a:rPr lang="pl-PL" altLang="pl-PL" dirty="0" err="1"/>
              <a:t>criteria</a:t>
            </a:r>
            <a:r>
              <a:rPr lang="pl-PL" altLang="pl-PL" dirty="0"/>
              <a:t> (</a:t>
            </a:r>
            <a:r>
              <a:rPr lang="pl-PL" altLang="pl-PL" dirty="0" err="1"/>
              <a:t>Annex</a:t>
            </a:r>
            <a:r>
              <a:rPr lang="pl-PL" altLang="pl-PL" dirty="0"/>
              <a:t> </a:t>
            </a:r>
            <a:r>
              <a:rPr lang="pl-PL" altLang="pl-PL" dirty="0" smtClean="0"/>
              <a:t>II)</a:t>
            </a:r>
            <a:endParaRPr lang="pl-PL" altLang="pl-PL" dirty="0"/>
          </a:p>
          <a:p>
            <a:endParaRPr lang="pl-PL" dirty="0"/>
          </a:p>
        </p:txBody>
      </p:sp>
    </p:spTree>
    <p:extLst>
      <p:ext uri="{BB962C8B-B14F-4D97-AF65-F5344CB8AC3E}">
        <p14:creationId xmlns:p14="http://schemas.microsoft.com/office/powerpoint/2010/main" val="998250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SEA Directive - </a:t>
            </a:r>
            <a:r>
              <a:rPr lang="pl-PL" dirty="0" err="1" smtClean="0"/>
              <a:t>procedure</a:t>
            </a:r>
            <a:endParaRPr lang="pl-PL" dirty="0"/>
          </a:p>
        </p:txBody>
      </p:sp>
      <p:sp>
        <p:nvSpPr>
          <p:cNvPr id="3" name="Symbol zastępczy zawartości 2"/>
          <p:cNvSpPr>
            <a:spLocks noGrp="1"/>
          </p:cNvSpPr>
          <p:nvPr>
            <p:ph idx="1"/>
          </p:nvPr>
        </p:nvSpPr>
        <p:spPr/>
        <p:txBody>
          <a:bodyPr/>
          <a:lstStyle/>
          <a:p>
            <a:r>
              <a:rPr lang="pl-PL" dirty="0" smtClean="0"/>
              <a:t>Screening –art. 3.5-7</a:t>
            </a:r>
          </a:p>
          <a:p>
            <a:r>
              <a:rPr lang="pl-PL" dirty="0" err="1" smtClean="0"/>
              <a:t>Scoping</a:t>
            </a:r>
            <a:r>
              <a:rPr lang="pl-PL" dirty="0" smtClean="0"/>
              <a:t> – art.5.4</a:t>
            </a:r>
          </a:p>
          <a:p>
            <a:r>
              <a:rPr lang="pl-PL" dirty="0" err="1" smtClean="0"/>
              <a:t>Environmental</a:t>
            </a:r>
            <a:r>
              <a:rPr lang="pl-PL" dirty="0" smtClean="0"/>
              <a:t> report – art.5 and </a:t>
            </a:r>
            <a:r>
              <a:rPr lang="pl-PL" dirty="0" err="1" smtClean="0"/>
              <a:t>Annex</a:t>
            </a:r>
            <a:r>
              <a:rPr lang="pl-PL" dirty="0" smtClean="0"/>
              <a:t> III</a:t>
            </a:r>
          </a:p>
          <a:p>
            <a:r>
              <a:rPr lang="pl-PL" dirty="0" err="1" smtClean="0"/>
              <a:t>Consultation</a:t>
            </a:r>
            <a:r>
              <a:rPr lang="pl-PL" dirty="0" smtClean="0"/>
              <a:t> with </a:t>
            </a:r>
            <a:r>
              <a:rPr lang="pl-PL" dirty="0" err="1" smtClean="0"/>
              <a:t>environmental</a:t>
            </a:r>
            <a:r>
              <a:rPr lang="pl-PL" dirty="0" smtClean="0"/>
              <a:t> </a:t>
            </a:r>
            <a:r>
              <a:rPr lang="pl-PL" dirty="0" err="1" smtClean="0"/>
              <a:t>authorities</a:t>
            </a:r>
            <a:r>
              <a:rPr lang="pl-PL" dirty="0" smtClean="0"/>
              <a:t> – art.6</a:t>
            </a:r>
          </a:p>
          <a:p>
            <a:r>
              <a:rPr lang="pl-PL" dirty="0" smtClean="0"/>
              <a:t>Public </a:t>
            </a:r>
            <a:r>
              <a:rPr lang="pl-PL" dirty="0" err="1" smtClean="0"/>
              <a:t>participation</a:t>
            </a:r>
            <a:r>
              <a:rPr lang="pl-PL" dirty="0" smtClean="0"/>
              <a:t> – art. 6</a:t>
            </a:r>
          </a:p>
          <a:p>
            <a:r>
              <a:rPr lang="pl-PL" dirty="0" err="1" smtClean="0"/>
              <a:t>Transboundary</a:t>
            </a:r>
            <a:r>
              <a:rPr lang="pl-PL" dirty="0" smtClean="0"/>
              <a:t> </a:t>
            </a:r>
            <a:r>
              <a:rPr lang="pl-PL" dirty="0" err="1" smtClean="0"/>
              <a:t>procedure</a:t>
            </a:r>
            <a:r>
              <a:rPr lang="pl-PL" dirty="0" smtClean="0"/>
              <a:t> (</a:t>
            </a:r>
            <a:r>
              <a:rPr lang="pl-PL" dirty="0" err="1" smtClean="0"/>
              <a:t>if</a:t>
            </a:r>
            <a:r>
              <a:rPr lang="pl-PL" dirty="0" smtClean="0"/>
              <a:t> </a:t>
            </a:r>
            <a:r>
              <a:rPr lang="pl-PL" dirty="0" err="1" smtClean="0"/>
              <a:t>applicable</a:t>
            </a:r>
            <a:r>
              <a:rPr lang="pl-PL" dirty="0" smtClean="0"/>
              <a:t>) – art.7</a:t>
            </a:r>
          </a:p>
          <a:p>
            <a:r>
              <a:rPr lang="pl-PL" dirty="0" err="1" smtClean="0"/>
              <a:t>Decision-making</a:t>
            </a:r>
            <a:r>
              <a:rPr lang="pl-PL" dirty="0" smtClean="0"/>
              <a:t> </a:t>
            </a:r>
            <a:r>
              <a:rPr lang="pl-PL" dirty="0"/>
              <a:t>and </a:t>
            </a:r>
            <a:r>
              <a:rPr lang="pl-PL" dirty="0" err="1"/>
              <a:t>informing</a:t>
            </a:r>
            <a:r>
              <a:rPr lang="pl-PL" dirty="0"/>
              <a:t> </a:t>
            </a:r>
            <a:r>
              <a:rPr lang="pl-PL" dirty="0" err="1"/>
              <a:t>thereof</a:t>
            </a:r>
            <a:r>
              <a:rPr lang="pl-PL" dirty="0" smtClean="0"/>
              <a:t>– art. 8 and 9</a:t>
            </a:r>
          </a:p>
          <a:p>
            <a:r>
              <a:rPr lang="pl-PL" dirty="0" smtClean="0"/>
              <a:t>Monitoring – art. 10</a:t>
            </a:r>
          </a:p>
          <a:p>
            <a:endParaRPr lang="pl-PL" dirty="0"/>
          </a:p>
          <a:p>
            <a:r>
              <a:rPr lang="pl-PL" dirty="0" smtClean="0"/>
              <a:t>No </a:t>
            </a:r>
            <a:r>
              <a:rPr lang="pl-PL" dirty="0" err="1" smtClean="0"/>
              <a:t>access</a:t>
            </a:r>
            <a:r>
              <a:rPr lang="pl-PL" dirty="0" smtClean="0"/>
              <a:t> to </a:t>
            </a:r>
            <a:r>
              <a:rPr lang="pl-PL" dirty="0" err="1" smtClean="0"/>
              <a:t>justice</a:t>
            </a:r>
            <a:r>
              <a:rPr lang="pl-PL" dirty="0" smtClean="0"/>
              <a:t> </a:t>
            </a:r>
            <a:r>
              <a:rPr lang="pl-PL" dirty="0" err="1" smtClean="0"/>
              <a:t>requirement</a:t>
            </a:r>
            <a:endParaRPr lang="pl-PL" dirty="0"/>
          </a:p>
        </p:txBody>
      </p:sp>
    </p:spTree>
    <p:extLst>
      <p:ext uri="{BB962C8B-B14F-4D97-AF65-F5344CB8AC3E}">
        <p14:creationId xmlns:p14="http://schemas.microsoft.com/office/powerpoint/2010/main" val="2437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SEA Directive - </a:t>
            </a:r>
            <a:r>
              <a:rPr lang="pl-PL" dirty="0" err="1" smtClean="0"/>
              <a:t>practice</a:t>
            </a:r>
            <a:endParaRPr lang="pl-PL" dirty="0"/>
          </a:p>
        </p:txBody>
      </p:sp>
      <p:sp>
        <p:nvSpPr>
          <p:cNvPr id="3" name="Symbol zastępczy zawartości 2"/>
          <p:cNvSpPr>
            <a:spLocks noGrp="1"/>
          </p:cNvSpPr>
          <p:nvPr>
            <p:ph idx="1"/>
          </p:nvPr>
        </p:nvSpPr>
        <p:spPr/>
        <p:txBody>
          <a:bodyPr/>
          <a:lstStyle/>
          <a:p>
            <a:r>
              <a:rPr lang="pl-PL" altLang="pl-PL" dirty="0"/>
              <a:t>Full SEA </a:t>
            </a:r>
            <a:r>
              <a:rPr lang="pl-PL" altLang="pl-PL" dirty="0" err="1"/>
              <a:t>procedures</a:t>
            </a:r>
            <a:endParaRPr lang="pl-PL" altLang="pl-PL" dirty="0"/>
          </a:p>
          <a:p>
            <a:pPr lvl="2"/>
            <a:r>
              <a:rPr lang="pl-PL" altLang="pl-PL" dirty="0" err="1"/>
              <a:t>about</a:t>
            </a:r>
            <a:r>
              <a:rPr lang="pl-PL" altLang="pl-PL" dirty="0"/>
              <a:t> 1500 </a:t>
            </a:r>
            <a:r>
              <a:rPr lang="pl-PL" altLang="pl-PL" dirty="0" err="1"/>
              <a:t>yearly</a:t>
            </a:r>
            <a:r>
              <a:rPr lang="pl-PL" altLang="pl-PL" dirty="0"/>
              <a:t> in </a:t>
            </a:r>
            <a:r>
              <a:rPr lang="pl-PL" altLang="pl-PL" dirty="0" err="1"/>
              <a:t>Finland</a:t>
            </a:r>
            <a:endParaRPr lang="pl-PL" altLang="pl-PL" dirty="0"/>
          </a:p>
          <a:p>
            <a:pPr lvl="2"/>
            <a:r>
              <a:rPr lang="pl-PL" altLang="pl-PL" dirty="0" err="1"/>
              <a:t>about</a:t>
            </a:r>
            <a:r>
              <a:rPr lang="pl-PL" altLang="pl-PL" dirty="0"/>
              <a:t>  400-500 </a:t>
            </a:r>
            <a:r>
              <a:rPr lang="pl-PL" altLang="pl-PL" dirty="0" err="1"/>
              <a:t>yearly</a:t>
            </a:r>
            <a:r>
              <a:rPr lang="pl-PL" altLang="pl-PL" dirty="0"/>
              <a:t> in  UK and  France</a:t>
            </a:r>
          </a:p>
          <a:p>
            <a:pPr lvl="2"/>
            <a:r>
              <a:rPr lang="pl-PL" altLang="pl-PL" dirty="0" err="1"/>
              <a:t>about</a:t>
            </a:r>
            <a:r>
              <a:rPr lang="pl-PL" altLang="pl-PL" dirty="0"/>
              <a:t> 270 </a:t>
            </a:r>
            <a:r>
              <a:rPr lang="pl-PL" altLang="pl-PL" dirty="0" err="1"/>
              <a:t>yearly</a:t>
            </a:r>
            <a:r>
              <a:rPr lang="pl-PL" altLang="pl-PL" dirty="0"/>
              <a:t> in Austria</a:t>
            </a:r>
          </a:p>
          <a:p>
            <a:r>
              <a:rPr lang="pl-PL" altLang="pl-PL" dirty="0"/>
              <a:t>Screening </a:t>
            </a:r>
            <a:r>
              <a:rPr lang="pl-PL" altLang="pl-PL" dirty="0" err="1"/>
              <a:t>procedures</a:t>
            </a:r>
            <a:r>
              <a:rPr lang="pl-PL" altLang="pl-PL" dirty="0"/>
              <a:t> </a:t>
            </a:r>
          </a:p>
          <a:p>
            <a:pPr lvl="1"/>
            <a:r>
              <a:rPr lang="pl-PL" altLang="pl-PL" dirty="0"/>
              <a:t>in Salzburg region (Austria)  - </a:t>
            </a:r>
            <a:r>
              <a:rPr lang="pl-PL" altLang="pl-PL" dirty="0" err="1"/>
              <a:t>about</a:t>
            </a:r>
            <a:r>
              <a:rPr lang="pl-PL" altLang="pl-PL" dirty="0"/>
              <a:t> 300 </a:t>
            </a:r>
            <a:r>
              <a:rPr lang="pl-PL" altLang="pl-PL" dirty="0" err="1"/>
              <a:t>yearly</a:t>
            </a:r>
            <a:r>
              <a:rPr lang="pl-PL" altLang="pl-PL" dirty="0"/>
              <a:t>!</a:t>
            </a:r>
          </a:p>
          <a:p>
            <a:endParaRPr lang="pl-PL" dirty="0"/>
          </a:p>
        </p:txBody>
      </p:sp>
    </p:spTree>
    <p:extLst>
      <p:ext uri="{BB962C8B-B14F-4D97-AF65-F5344CB8AC3E}">
        <p14:creationId xmlns:p14="http://schemas.microsoft.com/office/powerpoint/2010/main" val="28693505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EIA/SEA and Habitat </a:t>
            </a:r>
            <a:r>
              <a:rPr lang="pl-PL" dirty="0" err="1" smtClean="0"/>
              <a:t>Assessment</a:t>
            </a:r>
            <a:endParaRPr lang="de-DE" dirty="0"/>
          </a:p>
        </p:txBody>
      </p:sp>
      <p:sp>
        <p:nvSpPr>
          <p:cNvPr id="5" name="Inhaltsplatzhalter 4"/>
          <p:cNvSpPr>
            <a:spLocks noGrp="1"/>
          </p:cNvSpPr>
          <p:nvPr>
            <p:ph idx="1"/>
          </p:nvPr>
        </p:nvSpPr>
        <p:spPr/>
        <p:txBody>
          <a:bodyPr/>
          <a:lstStyle/>
          <a:p>
            <a:r>
              <a:rPr lang="pl-PL" altLang="pl-PL" sz="2400" dirty="0" smtClean="0"/>
              <a:t>EIA Directive</a:t>
            </a:r>
          </a:p>
          <a:p>
            <a:pPr lvl="1"/>
            <a:r>
              <a:rPr lang="pl-PL" altLang="pl-PL" sz="2400" dirty="0" smtClean="0"/>
              <a:t>No </a:t>
            </a:r>
            <a:r>
              <a:rPr lang="pl-PL" altLang="pl-PL" sz="2400" dirty="0" err="1"/>
              <a:t>formal</a:t>
            </a:r>
            <a:r>
              <a:rPr lang="pl-PL" altLang="pl-PL" sz="2400" dirty="0"/>
              <a:t> link </a:t>
            </a:r>
            <a:r>
              <a:rPr lang="pl-PL" altLang="pl-PL" sz="2400" dirty="0" err="1"/>
              <a:t>under</a:t>
            </a:r>
            <a:r>
              <a:rPr lang="pl-PL" altLang="pl-PL" sz="2400" dirty="0"/>
              <a:t> EU law</a:t>
            </a:r>
          </a:p>
          <a:p>
            <a:pPr lvl="1"/>
            <a:r>
              <a:rPr lang="pl-PL" altLang="pl-PL" sz="2400" dirty="0"/>
              <a:t>In </a:t>
            </a:r>
            <a:r>
              <a:rPr lang="pl-PL" altLang="pl-PL" sz="2400" dirty="0" err="1"/>
              <a:t>many</a:t>
            </a:r>
            <a:r>
              <a:rPr lang="pl-PL" altLang="pl-PL" sz="2400" dirty="0"/>
              <a:t> </a:t>
            </a:r>
            <a:r>
              <a:rPr lang="pl-PL" altLang="pl-PL" sz="2400" dirty="0" err="1"/>
              <a:t>Member</a:t>
            </a:r>
            <a:r>
              <a:rPr lang="pl-PL" altLang="pl-PL" sz="2400" dirty="0"/>
              <a:t> </a:t>
            </a:r>
            <a:r>
              <a:rPr lang="pl-PL" altLang="pl-PL" sz="2400" dirty="0" err="1"/>
              <a:t>States</a:t>
            </a:r>
            <a:r>
              <a:rPr lang="pl-PL" altLang="pl-PL" sz="2400" dirty="0"/>
              <a:t> </a:t>
            </a:r>
            <a:r>
              <a:rPr lang="pl-PL" altLang="pl-PL" sz="2400" dirty="0" err="1"/>
              <a:t>procedures</a:t>
            </a:r>
            <a:r>
              <a:rPr lang="pl-PL" altLang="pl-PL" sz="2400" dirty="0"/>
              <a:t> </a:t>
            </a:r>
            <a:r>
              <a:rPr lang="pl-PL" altLang="pl-PL" sz="2400" dirty="0" err="1"/>
              <a:t>combined</a:t>
            </a:r>
            <a:endParaRPr lang="pl-PL" altLang="pl-PL" sz="2400" dirty="0"/>
          </a:p>
          <a:p>
            <a:pPr lvl="1"/>
            <a:r>
              <a:rPr lang="pl-PL" altLang="pl-PL" sz="2400" dirty="0" err="1"/>
              <a:t>Different</a:t>
            </a:r>
            <a:r>
              <a:rPr lang="pl-PL" altLang="pl-PL" sz="2400" dirty="0"/>
              <a:t> </a:t>
            </a:r>
            <a:r>
              <a:rPr lang="pl-PL" altLang="pl-PL" sz="2400" dirty="0" err="1"/>
              <a:t>approach</a:t>
            </a:r>
            <a:r>
              <a:rPr lang="pl-PL" altLang="pl-PL" sz="2400" dirty="0"/>
              <a:t> to </a:t>
            </a:r>
            <a:r>
              <a:rPr lang="pl-PL" altLang="pl-PL" sz="2400" dirty="0" err="1"/>
              <a:t>alternatives</a:t>
            </a:r>
            <a:endParaRPr lang="pl-PL" altLang="pl-PL" sz="2400" dirty="0"/>
          </a:p>
          <a:p>
            <a:r>
              <a:rPr lang="pl-PL" sz="2400" dirty="0" smtClean="0"/>
              <a:t>SEA Directive</a:t>
            </a:r>
          </a:p>
          <a:p>
            <a:pPr lvl="1"/>
            <a:r>
              <a:rPr lang="pl-PL" sz="2400" dirty="0" err="1" smtClean="0"/>
              <a:t>Formal</a:t>
            </a:r>
            <a:r>
              <a:rPr lang="pl-PL" sz="2400" dirty="0" smtClean="0"/>
              <a:t> link with Habitat </a:t>
            </a:r>
            <a:r>
              <a:rPr lang="pl-PL" sz="2400" dirty="0" err="1" smtClean="0"/>
              <a:t>Assessment</a:t>
            </a:r>
            <a:endParaRPr lang="pl-PL" sz="2400" dirty="0" smtClean="0"/>
          </a:p>
          <a:p>
            <a:pPr lvl="1"/>
            <a:r>
              <a:rPr lang="pl-PL" sz="2400" dirty="0" err="1" smtClean="0"/>
              <a:t>Plans</a:t>
            </a:r>
            <a:r>
              <a:rPr lang="pl-PL" sz="2400" dirty="0" smtClean="0"/>
              <a:t> </a:t>
            </a:r>
            <a:r>
              <a:rPr lang="pl-PL" sz="2400" dirty="0" err="1" smtClean="0"/>
              <a:t>under</a:t>
            </a:r>
            <a:r>
              <a:rPr lang="pl-PL" sz="2400" dirty="0" smtClean="0"/>
              <a:t> </a:t>
            </a:r>
            <a:r>
              <a:rPr lang="pl-PL" sz="2400" dirty="0" err="1" smtClean="0"/>
              <a:t>Habitta</a:t>
            </a:r>
            <a:r>
              <a:rPr lang="pl-PL" sz="2400" dirty="0" smtClean="0"/>
              <a:t> Directive </a:t>
            </a:r>
            <a:r>
              <a:rPr lang="pl-PL" sz="2400" dirty="0" err="1" smtClean="0"/>
              <a:t>understood</a:t>
            </a:r>
            <a:r>
              <a:rPr lang="pl-PL" sz="2400" dirty="0" smtClean="0"/>
              <a:t> as </a:t>
            </a:r>
            <a:r>
              <a:rPr lang="pl-PL" sz="2400" dirty="0" err="1" smtClean="0"/>
              <a:t>plans</a:t>
            </a:r>
            <a:r>
              <a:rPr lang="pl-PL" sz="2400" dirty="0" smtClean="0"/>
              <a:t> and </a:t>
            </a:r>
            <a:r>
              <a:rPr lang="pl-PL" sz="2400" dirty="0" err="1" smtClean="0"/>
              <a:t>programs</a:t>
            </a:r>
            <a:r>
              <a:rPr lang="pl-PL" sz="2400" dirty="0" smtClean="0"/>
              <a:t> </a:t>
            </a:r>
            <a:r>
              <a:rPr lang="pl-PL" sz="2400" dirty="0" err="1" smtClean="0"/>
              <a:t>under</a:t>
            </a:r>
            <a:r>
              <a:rPr lang="pl-PL" sz="2400" dirty="0" smtClean="0"/>
              <a:t> SEA Directive</a:t>
            </a:r>
          </a:p>
          <a:p>
            <a:pPr marL="0" indent="0">
              <a:buNone/>
            </a:pPr>
            <a:r>
              <a:rPr lang="pl-PL" dirty="0"/>
              <a:t>	</a:t>
            </a:r>
            <a:endParaRPr lang="pl-PL" dirty="0" smtClean="0"/>
          </a:p>
          <a:p>
            <a:pPr marL="0" indent="0">
              <a:buNone/>
            </a:pPr>
            <a:endParaRPr lang="de-DE"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ltLang="pl-PL" dirty="0"/>
              <a:t>EIA and Habitat </a:t>
            </a:r>
            <a:r>
              <a:rPr lang="pl-PL" altLang="pl-PL" dirty="0" err="1"/>
              <a:t>Assessment</a:t>
            </a:r>
            <a:endParaRPr lang="pl-PL" dirty="0"/>
          </a:p>
        </p:txBody>
      </p:sp>
      <p:sp>
        <p:nvSpPr>
          <p:cNvPr id="3" name="Symbol zastępczy zawartości 2"/>
          <p:cNvSpPr>
            <a:spLocks noGrp="1"/>
          </p:cNvSpPr>
          <p:nvPr>
            <p:ph sz="half" idx="1"/>
          </p:nvPr>
        </p:nvSpPr>
        <p:spPr/>
        <p:txBody>
          <a:bodyPr/>
          <a:lstStyle/>
          <a:p>
            <a:r>
              <a:rPr lang="pl-PL" dirty="0" smtClean="0"/>
              <a:t>EIA</a:t>
            </a:r>
          </a:p>
          <a:p>
            <a:pPr lvl="1"/>
            <a:r>
              <a:rPr lang="pl-PL" altLang="pl-PL" sz="1800" dirty="0"/>
              <a:t>Project </a:t>
            </a:r>
            <a:r>
              <a:rPr lang="pl-PL" altLang="pl-PL" sz="1800" dirty="0" err="1"/>
              <a:t>defined</a:t>
            </a:r>
            <a:endParaRPr lang="pl-PL" altLang="pl-PL" sz="1800" dirty="0"/>
          </a:p>
          <a:p>
            <a:pPr lvl="1"/>
            <a:r>
              <a:rPr lang="pl-PL" altLang="pl-PL" sz="1800" dirty="0" err="1"/>
              <a:t>Categories</a:t>
            </a:r>
            <a:r>
              <a:rPr lang="pl-PL" altLang="pl-PL" sz="1800" dirty="0"/>
              <a:t> of  </a:t>
            </a:r>
            <a:r>
              <a:rPr lang="pl-PL" altLang="pl-PL" sz="1800" dirty="0" err="1"/>
              <a:t>projects</a:t>
            </a:r>
            <a:r>
              <a:rPr lang="pl-PL" altLang="pl-PL" sz="1800" dirty="0"/>
              <a:t> </a:t>
            </a:r>
            <a:r>
              <a:rPr lang="pl-PL" altLang="pl-PL" sz="1800" dirty="0" err="1"/>
              <a:t>listed</a:t>
            </a:r>
            <a:endParaRPr lang="pl-PL" altLang="pl-PL" sz="1800" dirty="0"/>
          </a:p>
          <a:p>
            <a:pPr lvl="1"/>
            <a:r>
              <a:rPr lang="pl-PL" altLang="pl-PL" sz="1800" dirty="0" err="1"/>
              <a:t>Consultation</a:t>
            </a:r>
            <a:r>
              <a:rPr lang="pl-PL" altLang="pl-PL" sz="1800" dirty="0"/>
              <a:t> with </a:t>
            </a:r>
            <a:r>
              <a:rPr lang="pl-PL" altLang="pl-PL" sz="1800" dirty="0" err="1"/>
              <a:t>env.authorities</a:t>
            </a:r>
            <a:endParaRPr lang="pl-PL" altLang="pl-PL" sz="1800" dirty="0"/>
          </a:p>
          <a:p>
            <a:pPr lvl="1"/>
            <a:r>
              <a:rPr lang="pl-PL" altLang="pl-PL" sz="1800" dirty="0" err="1"/>
              <a:t>Transboundary</a:t>
            </a:r>
            <a:r>
              <a:rPr lang="pl-PL" altLang="pl-PL" sz="1800" dirty="0"/>
              <a:t> </a:t>
            </a:r>
            <a:r>
              <a:rPr lang="pl-PL" altLang="pl-PL" sz="1800" dirty="0" err="1"/>
              <a:t>procedure</a:t>
            </a:r>
            <a:endParaRPr lang="pl-PL" altLang="pl-PL" sz="1800" dirty="0"/>
          </a:p>
          <a:p>
            <a:pPr lvl="1"/>
            <a:r>
              <a:rPr lang="pl-PL" altLang="pl-PL" sz="1800" dirty="0"/>
              <a:t>Access to </a:t>
            </a:r>
            <a:r>
              <a:rPr lang="pl-PL" altLang="pl-PL" sz="1800" dirty="0" err="1"/>
              <a:t>justice</a:t>
            </a:r>
            <a:endParaRPr lang="pl-PL" altLang="pl-PL" sz="1800" dirty="0"/>
          </a:p>
          <a:p>
            <a:pPr lvl="1"/>
            <a:r>
              <a:rPr lang="pl-PL" altLang="pl-PL" sz="1800" dirty="0"/>
              <a:t>Public </a:t>
            </a:r>
            <a:r>
              <a:rPr lang="pl-PL" altLang="pl-PL" sz="1800" dirty="0" err="1"/>
              <a:t>participation</a:t>
            </a:r>
            <a:endParaRPr lang="pl-PL" altLang="pl-PL" sz="1800" dirty="0"/>
          </a:p>
          <a:p>
            <a:pPr lvl="1"/>
            <a:r>
              <a:rPr lang="pl-PL" altLang="pl-PL" sz="1800" dirty="0"/>
              <a:t>No </a:t>
            </a:r>
            <a:r>
              <a:rPr lang="pl-PL" altLang="pl-PL" sz="1800" dirty="0" err="1"/>
              <a:t>substantive</a:t>
            </a:r>
            <a:r>
              <a:rPr lang="pl-PL" altLang="pl-PL" sz="1800" dirty="0"/>
              <a:t> </a:t>
            </a:r>
            <a:r>
              <a:rPr lang="pl-PL" altLang="pl-PL" sz="1800" dirty="0" err="1"/>
              <a:t>effect</a:t>
            </a:r>
            <a:r>
              <a:rPr lang="pl-PL" altLang="pl-PL" sz="1800" dirty="0"/>
              <a:t> on </a:t>
            </a:r>
            <a:r>
              <a:rPr lang="pl-PL" altLang="pl-PL" sz="1800" dirty="0" err="1"/>
              <a:t>decision</a:t>
            </a:r>
            <a:endParaRPr lang="pl-PL" altLang="pl-PL" sz="1800" dirty="0"/>
          </a:p>
          <a:p>
            <a:pPr lvl="1"/>
            <a:endParaRPr lang="pl-PL" dirty="0"/>
          </a:p>
        </p:txBody>
      </p:sp>
      <p:sp>
        <p:nvSpPr>
          <p:cNvPr id="4" name="Symbol zastępczy zawartości 3"/>
          <p:cNvSpPr>
            <a:spLocks noGrp="1"/>
          </p:cNvSpPr>
          <p:nvPr>
            <p:ph sz="half" idx="2"/>
          </p:nvPr>
        </p:nvSpPr>
        <p:spPr/>
        <p:txBody>
          <a:bodyPr/>
          <a:lstStyle/>
          <a:p>
            <a:r>
              <a:rPr lang="pl-PL" dirty="0" smtClean="0"/>
              <a:t>Habitat </a:t>
            </a:r>
            <a:r>
              <a:rPr lang="pl-PL" dirty="0" err="1" smtClean="0"/>
              <a:t>Assessment</a:t>
            </a:r>
            <a:endParaRPr lang="pl-PL" dirty="0" smtClean="0"/>
          </a:p>
          <a:p>
            <a:pPr lvl="1"/>
            <a:r>
              <a:rPr lang="pl-PL" altLang="pl-PL" sz="1800" dirty="0" smtClean="0"/>
              <a:t>Same </a:t>
            </a:r>
            <a:r>
              <a:rPr lang="pl-PL" altLang="pl-PL" sz="1800" dirty="0"/>
              <a:t>as in EIA</a:t>
            </a:r>
          </a:p>
          <a:p>
            <a:pPr lvl="1"/>
            <a:r>
              <a:rPr lang="pl-PL" altLang="pl-PL" sz="1800" dirty="0"/>
              <a:t>No list of </a:t>
            </a:r>
            <a:r>
              <a:rPr lang="pl-PL" altLang="pl-PL" sz="1800" dirty="0" err="1"/>
              <a:t>projects</a:t>
            </a:r>
            <a:endParaRPr lang="pl-PL" altLang="pl-PL" sz="1800" dirty="0"/>
          </a:p>
          <a:p>
            <a:pPr lvl="1"/>
            <a:r>
              <a:rPr lang="pl-PL" altLang="pl-PL" sz="1800" dirty="0"/>
              <a:t>No </a:t>
            </a:r>
            <a:r>
              <a:rPr lang="pl-PL" altLang="pl-PL" sz="1800" dirty="0" err="1"/>
              <a:t>consultation</a:t>
            </a:r>
            <a:r>
              <a:rPr lang="pl-PL" altLang="pl-PL" sz="1800" dirty="0"/>
              <a:t> with </a:t>
            </a:r>
            <a:r>
              <a:rPr lang="pl-PL" altLang="pl-PL" sz="1800" dirty="0" err="1"/>
              <a:t>env</a:t>
            </a:r>
            <a:r>
              <a:rPr lang="pl-PL" altLang="pl-PL" sz="1800" dirty="0"/>
              <a:t>. </a:t>
            </a:r>
            <a:r>
              <a:rPr lang="pl-PL" altLang="pl-PL" sz="1800" dirty="0" err="1"/>
              <a:t>authorities</a:t>
            </a:r>
            <a:endParaRPr lang="pl-PL" altLang="pl-PL" sz="1800" dirty="0"/>
          </a:p>
          <a:p>
            <a:pPr lvl="1"/>
            <a:r>
              <a:rPr lang="pl-PL" altLang="pl-PL" sz="1800" dirty="0"/>
              <a:t>No </a:t>
            </a:r>
            <a:r>
              <a:rPr lang="pl-PL" altLang="pl-PL" sz="1800" dirty="0" err="1"/>
              <a:t>transboundary</a:t>
            </a:r>
            <a:r>
              <a:rPr lang="pl-PL" altLang="pl-PL" sz="1800" dirty="0"/>
              <a:t> </a:t>
            </a:r>
            <a:r>
              <a:rPr lang="pl-PL" altLang="pl-PL" sz="1800" dirty="0" err="1"/>
              <a:t>procedure</a:t>
            </a:r>
            <a:endParaRPr lang="pl-PL" altLang="pl-PL" sz="1800" dirty="0"/>
          </a:p>
          <a:p>
            <a:pPr lvl="1"/>
            <a:r>
              <a:rPr lang="pl-PL" altLang="pl-PL" sz="1800" dirty="0"/>
              <a:t>No </a:t>
            </a:r>
            <a:r>
              <a:rPr lang="pl-PL" altLang="pl-PL" sz="1800" dirty="0" err="1"/>
              <a:t>access</a:t>
            </a:r>
            <a:r>
              <a:rPr lang="pl-PL" altLang="pl-PL" sz="1800" dirty="0"/>
              <a:t> to </a:t>
            </a:r>
            <a:r>
              <a:rPr lang="pl-PL" altLang="pl-PL" sz="1800" dirty="0" err="1"/>
              <a:t>justice</a:t>
            </a:r>
            <a:r>
              <a:rPr lang="pl-PL" altLang="pl-PL" sz="1800" dirty="0"/>
              <a:t> (but </a:t>
            </a:r>
            <a:r>
              <a:rPr lang="pl-PL" altLang="pl-PL" sz="1800" dirty="0" err="1"/>
              <a:t>aarhus</a:t>
            </a:r>
            <a:r>
              <a:rPr lang="pl-PL" altLang="pl-PL" sz="1800" dirty="0"/>
              <a:t>)</a:t>
            </a:r>
          </a:p>
          <a:p>
            <a:pPr lvl="1"/>
            <a:r>
              <a:rPr lang="pl-PL" altLang="pl-PL" sz="1800" dirty="0"/>
              <a:t>Public </a:t>
            </a:r>
            <a:r>
              <a:rPr lang="pl-PL" altLang="pl-PL" sz="1800" dirty="0" err="1"/>
              <a:t>participation</a:t>
            </a:r>
            <a:r>
              <a:rPr lang="pl-PL" altLang="pl-PL" sz="1800" dirty="0"/>
              <a:t> </a:t>
            </a:r>
            <a:r>
              <a:rPr lang="pl-PL" altLang="pl-PL" sz="1800" dirty="0" err="1"/>
              <a:t>if</a:t>
            </a:r>
            <a:r>
              <a:rPr lang="pl-PL" altLang="pl-PL" sz="1800" dirty="0"/>
              <a:t> </a:t>
            </a:r>
            <a:r>
              <a:rPr lang="pl-PL" altLang="pl-PL" sz="1800" dirty="0" err="1"/>
              <a:t>appropriate</a:t>
            </a:r>
            <a:r>
              <a:rPr lang="pl-PL" altLang="pl-PL" sz="1800" dirty="0"/>
              <a:t> (but </a:t>
            </a:r>
            <a:r>
              <a:rPr lang="pl-PL" altLang="pl-PL" sz="1800" dirty="0" err="1"/>
              <a:t>Aarhus</a:t>
            </a:r>
            <a:r>
              <a:rPr lang="pl-PL" altLang="pl-PL" sz="1800" dirty="0"/>
              <a:t>)</a:t>
            </a:r>
          </a:p>
          <a:p>
            <a:pPr lvl="1"/>
            <a:r>
              <a:rPr lang="pl-PL" altLang="pl-PL" sz="1800" dirty="0" err="1"/>
              <a:t>Substantive</a:t>
            </a:r>
            <a:r>
              <a:rPr lang="pl-PL" altLang="pl-PL" sz="1800" dirty="0"/>
              <a:t> </a:t>
            </a:r>
            <a:r>
              <a:rPr lang="pl-PL" altLang="pl-PL" sz="1800" dirty="0" err="1"/>
              <a:t>effect</a:t>
            </a:r>
            <a:r>
              <a:rPr lang="pl-PL" altLang="pl-PL" sz="1800" dirty="0"/>
              <a:t>  on </a:t>
            </a:r>
            <a:r>
              <a:rPr lang="pl-PL" altLang="pl-PL" sz="1800" dirty="0" err="1"/>
              <a:t>decision</a:t>
            </a:r>
            <a:endParaRPr lang="pl-PL" altLang="pl-PL" sz="1800" dirty="0"/>
          </a:p>
          <a:p>
            <a:pPr lvl="1"/>
            <a:endParaRPr lang="pl-PL" dirty="0"/>
          </a:p>
        </p:txBody>
      </p:sp>
    </p:spTree>
    <p:extLst>
      <p:ext uri="{BB962C8B-B14F-4D97-AF65-F5344CB8AC3E}">
        <p14:creationId xmlns:p14="http://schemas.microsoft.com/office/powerpoint/2010/main" val="310547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Origins</a:t>
            </a:r>
            <a:r>
              <a:rPr lang="pl-PL" dirty="0"/>
              <a:t> and development of </a:t>
            </a:r>
            <a:r>
              <a:rPr lang="pl-PL" dirty="0" err="1"/>
              <a:t>environmental</a:t>
            </a:r>
            <a:r>
              <a:rPr lang="pl-PL" dirty="0"/>
              <a:t> </a:t>
            </a:r>
            <a:r>
              <a:rPr lang="pl-PL" dirty="0" err="1"/>
              <a:t>assessment</a:t>
            </a:r>
            <a:endParaRPr lang="pl-PL" dirty="0"/>
          </a:p>
        </p:txBody>
      </p:sp>
      <p:sp>
        <p:nvSpPr>
          <p:cNvPr id="3" name="Symbol zastępczy zawartości 2"/>
          <p:cNvSpPr>
            <a:spLocks noGrp="1"/>
          </p:cNvSpPr>
          <p:nvPr>
            <p:ph idx="1"/>
          </p:nvPr>
        </p:nvSpPr>
        <p:spPr/>
        <p:txBody>
          <a:bodyPr/>
          <a:lstStyle/>
          <a:p>
            <a:pPr fontAlgn="auto">
              <a:spcAft>
                <a:spcPts val="0"/>
              </a:spcAft>
              <a:buFont typeface="Arial" pitchFamily="34" charset="0"/>
              <a:buChar char="•"/>
              <a:defRPr/>
            </a:pPr>
            <a:r>
              <a:rPr lang="pl-PL" dirty="0"/>
              <a:t>US </a:t>
            </a:r>
            <a:r>
              <a:rPr lang="pl-PL" dirty="0" err="1"/>
              <a:t>National</a:t>
            </a:r>
            <a:r>
              <a:rPr lang="pl-PL" dirty="0"/>
              <a:t> </a:t>
            </a:r>
            <a:r>
              <a:rPr lang="pl-PL" dirty="0" err="1"/>
              <a:t>Environmental</a:t>
            </a:r>
            <a:r>
              <a:rPr lang="pl-PL" dirty="0"/>
              <a:t> Policy </a:t>
            </a:r>
            <a:r>
              <a:rPr lang="pl-PL" dirty="0" err="1"/>
              <a:t>Act</a:t>
            </a:r>
            <a:r>
              <a:rPr lang="pl-PL" dirty="0"/>
              <a:t> of 1969</a:t>
            </a:r>
          </a:p>
          <a:p>
            <a:pPr lvl="1" fontAlgn="auto">
              <a:spcAft>
                <a:spcPts val="0"/>
              </a:spcAft>
              <a:buFont typeface="Arial" pitchFamily="34" charset="0"/>
              <a:buChar char="–"/>
              <a:defRPr/>
            </a:pPr>
            <a:r>
              <a:rPr lang="pl-PL" dirty="0" err="1"/>
              <a:t>covers</a:t>
            </a:r>
            <a:r>
              <a:rPr lang="pl-PL" dirty="0"/>
              <a:t>: </a:t>
            </a:r>
            <a:r>
              <a:rPr lang="pl-PL" dirty="0" err="1"/>
              <a:t>plans</a:t>
            </a:r>
            <a:r>
              <a:rPr lang="pl-PL" dirty="0"/>
              <a:t>, </a:t>
            </a:r>
            <a:r>
              <a:rPr lang="pl-PL" dirty="0" err="1"/>
              <a:t>programs</a:t>
            </a:r>
            <a:r>
              <a:rPr lang="pl-PL" dirty="0"/>
              <a:t>, </a:t>
            </a:r>
            <a:r>
              <a:rPr lang="pl-PL" dirty="0" err="1"/>
              <a:t>policies</a:t>
            </a:r>
            <a:r>
              <a:rPr lang="pl-PL" dirty="0"/>
              <a:t>, </a:t>
            </a:r>
            <a:r>
              <a:rPr lang="pl-PL" dirty="0" err="1"/>
              <a:t>legislative</a:t>
            </a:r>
            <a:r>
              <a:rPr lang="pl-PL" dirty="0"/>
              <a:t>  </a:t>
            </a:r>
            <a:r>
              <a:rPr lang="pl-PL" dirty="0" err="1"/>
              <a:t>proposals</a:t>
            </a:r>
            <a:r>
              <a:rPr lang="pl-PL" dirty="0"/>
              <a:t>, </a:t>
            </a:r>
            <a:r>
              <a:rPr lang="pl-PL" dirty="0" err="1"/>
              <a:t>concrete</a:t>
            </a:r>
            <a:r>
              <a:rPr lang="pl-PL" dirty="0"/>
              <a:t> </a:t>
            </a:r>
            <a:r>
              <a:rPr lang="pl-PL" dirty="0" err="1"/>
              <a:t>projects</a:t>
            </a:r>
            <a:endParaRPr lang="pl-PL" dirty="0"/>
          </a:p>
          <a:p>
            <a:pPr lvl="1" fontAlgn="auto">
              <a:spcAft>
                <a:spcPts val="0"/>
              </a:spcAft>
              <a:buFont typeface="Arial" pitchFamily="34" charset="0"/>
              <a:buChar char="–"/>
              <a:defRPr/>
            </a:pPr>
            <a:r>
              <a:rPr lang="pl-PL" dirty="0" err="1"/>
              <a:t>key</a:t>
            </a:r>
            <a:r>
              <a:rPr lang="pl-PL" dirty="0"/>
              <a:t> role of </a:t>
            </a:r>
            <a:r>
              <a:rPr lang="pl-PL" dirty="0" err="1"/>
              <a:t>discussing</a:t>
            </a:r>
            <a:r>
              <a:rPr lang="pl-PL" dirty="0"/>
              <a:t> </a:t>
            </a:r>
            <a:r>
              <a:rPr lang="pl-PL" dirty="0" err="1"/>
              <a:t>alternatives</a:t>
            </a:r>
            <a:endParaRPr lang="pl-PL" dirty="0"/>
          </a:p>
          <a:p>
            <a:pPr lvl="1" fontAlgn="auto">
              <a:spcAft>
                <a:spcPts val="0"/>
              </a:spcAft>
              <a:buFont typeface="Arial" pitchFamily="34" charset="0"/>
              <a:buChar char="–"/>
              <a:defRPr/>
            </a:pPr>
            <a:r>
              <a:rPr lang="pl-PL" dirty="0" err="1"/>
              <a:t>concept</a:t>
            </a:r>
            <a:r>
              <a:rPr lang="pl-PL" dirty="0"/>
              <a:t> of </a:t>
            </a:r>
            <a:r>
              <a:rPr lang="pl-PL" dirty="0" err="1"/>
              <a:t>tiering</a:t>
            </a:r>
            <a:endParaRPr lang="pl-PL" dirty="0"/>
          </a:p>
          <a:p>
            <a:pPr fontAlgn="auto">
              <a:spcAft>
                <a:spcPts val="0"/>
              </a:spcAft>
              <a:buFont typeface="Arial" pitchFamily="34" charset="0"/>
              <a:buChar char="•"/>
              <a:defRPr/>
            </a:pPr>
            <a:r>
              <a:rPr lang="pl-PL" dirty="0" err="1"/>
              <a:t>Currently</a:t>
            </a:r>
            <a:r>
              <a:rPr lang="pl-PL" dirty="0"/>
              <a:t> in </a:t>
            </a:r>
            <a:r>
              <a:rPr lang="pl-PL" dirty="0" err="1"/>
              <a:t>all</a:t>
            </a:r>
            <a:r>
              <a:rPr lang="pl-PL" dirty="0"/>
              <a:t> </a:t>
            </a:r>
            <a:r>
              <a:rPr lang="pl-PL" dirty="0" err="1"/>
              <a:t>developed</a:t>
            </a:r>
            <a:r>
              <a:rPr lang="pl-PL" dirty="0"/>
              <a:t> </a:t>
            </a:r>
            <a:r>
              <a:rPr lang="pl-PL" dirty="0" err="1"/>
              <a:t>environmental</a:t>
            </a:r>
            <a:r>
              <a:rPr lang="pl-PL" dirty="0"/>
              <a:t> </a:t>
            </a:r>
            <a:r>
              <a:rPr lang="pl-PL" dirty="0" err="1"/>
              <a:t>national</a:t>
            </a:r>
            <a:r>
              <a:rPr lang="pl-PL" dirty="0"/>
              <a:t> </a:t>
            </a:r>
            <a:r>
              <a:rPr lang="pl-PL" dirty="0" err="1"/>
              <a:t>frameworks</a:t>
            </a:r>
            <a:endParaRPr lang="pl-PL" dirty="0"/>
          </a:p>
          <a:p>
            <a:pPr fontAlgn="auto">
              <a:spcAft>
                <a:spcPts val="0"/>
              </a:spcAft>
              <a:buFont typeface="Arial" pitchFamily="34" charset="0"/>
              <a:buChar char="•"/>
              <a:defRPr/>
            </a:pPr>
            <a:r>
              <a:rPr lang="pl-PL" dirty="0"/>
              <a:t>International  and </a:t>
            </a:r>
            <a:r>
              <a:rPr lang="pl-PL" dirty="0" err="1"/>
              <a:t>supra-national</a:t>
            </a:r>
            <a:r>
              <a:rPr lang="pl-PL" dirty="0"/>
              <a:t> (EU) </a:t>
            </a:r>
            <a:r>
              <a:rPr lang="pl-PL" dirty="0" err="1"/>
              <a:t>framework</a:t>
            </a:r>
            <a:r>
              <a:rPr lang="pl-PL" dirty="0"/>
              <a:t> in Europe</a:t>
            </a:r>
          </a:p>
          <a:p>
            <a:pPr lvl="1" fontAlgn="auto">
              <a:spcAft>
                <a:spcPts val="0"/>
              </a:spcAft>
              <a:buFont typeface="Arial" pitchFamily="34" charset="0"/>
              <a:buChar char="–"/>
              <a:defRPr/>
            </a:pPr>
            <a:r>
              <a:rPr lang="pl-PL" dirty="0" err="1"/>
              <a:t>Harmonization</a:t>
            </a:r>
            <a:r>
              <a:rPr lang="pl-PL" dirty="0"/>
              <a:t> of </a:t>
            </a:r>
            <a:r>
              <a:rPr lang="pl-PL" dirty="0" err="1"/>
              <a:t>national</a:t>
            </a:r>
            <a:r>
              <a:rPr lang="pl-PL" dirty="0"/>
              <a:t> </a:t>
            </a:r>
            <a:r>
              <a:rPr lang="pl-PL" dirty="0" err="1"/>
              <a:t>procedures</a:t>
            </a:r>
            <a:endParaRPr lang="pl-PL" dirty="0"/>
          </a:p>
          <a:p>
            <a:pPr lvl="1" fontAlgn="auto">
              <a:spcAft>
                <a:spcPts val="0"/>
              </a:spcAft>
              <a:buFont typeface="Arial" pitchFamily="34" charset="0"/>
              <a:buChar char="–"/>
              <a:defRPr/>
            </a:pPr>
            <a:r>
              <a:rPr lang="pl-PL" dirty="0" err="1"/>
              <a:t>Transbondary</a:t>
            </a:r>
            <a:r>
              <a:rPr lang="pl-PL" dirty="0"/>
              <a:t> </a:t>
            </a:r>
            <a:r>
              <a:rPr lang="pl-PL" dirty="0" err="1"/>
              <a:t>procedure</a:t>
            </a:r>
            <a:r>
              <a:rPr lang="pl-PL" dirty="0"/>
              <a:t> </a:t>
            </a:r>
          </a:p>
          <a:p>
            <a:pPr marL="0" indent="0">
              <a:buNone/>
            </a:pPr>
            <a:endParaRPr lang="pl-PL" dirty="0"/>
          </a:p>
        </p:txBody>
      </p:sp>
    </p:spTree>
    <p:extLst>
      <p:ext uri="{BB962C8B-B14F-4D97-AF65-F5344CB8AC3E}">
        <p14:creationId xmlns:p14="http://schemas.microsoft.com/office/powerpoint/2010/main" val="3714499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Role of </a:t>
            </a:r>
            <a:r>
              <a:rPr lang="pl-PL" dirty="0" err="1" smtClean="0"/>
              <a:t>environmental</a:t>
            </a:r>
            <a:r>
              <a:rPr lang="pl-PL" dirty="0" smtClean="0"/>
              <a:t> </a:t>
            </a:r>
            <a:r>
              <a:rPr lang="pl-PL" dirty="0" err="1" smtClean="0"/>
              <a:t>assessment</a:t>
            </a:r>
            <a:endParaRPr lang="de-DE" dirty="0"/>
          </a:p>
        </p:txBody>
      </p:sp>
      <p:sp>
        <p:nvSpPr>
          <p:cNvPr id="3" name="Content Placeholder 2"/>
          <p:cNvSpPr>
            <a:spLocks noGrp="1"/>
          </p:cNvSpPr>
          <p:nvPr>
            <p:ph idx="1"/>
          </p:nvPr>
        </p:nvSpPr>
        <p:spPr>
          <a:xfrm>
            <a:off x="857224" y="2285992"/>
            <a:ext cx="7623175" cy="4114800"/>
          </a:xfrm>
        </p:spPr>
        <p:txBody>
          <a:bodyPr/>
          <a:lstStyle/>
          <a:p>
            <a:pPr fontAlgn="auto">
              <a:spcAft>
                <a:spcPts val="0"/>
              </a:spcAft>
              <a:buFont typeface="Arial" pitchFamily="34" charset="0"/>
              <a:buChar char="•"/>
              <a:defRPr/>
            </a:pPr>
            <a:r>
              <a:rPr lang="en-US" dirty="0">
                <a:cs typeface="Times New Roman" pitchFamily="18" charset="0"/>
              </a:rPr>
              <a:t>collection of information</a:t>
            </a:r>
            <a:endParaRPr lang="pl-PL" dirty="0">
              <a:cs typeface="Times New Roman" pitchFamily="18" charset="0"/>
            </a:endParaRPr>
          </a:p>
          <a:p>
            <a:pPr fontAlgn="auto">
              <a:spcAft>
                <a:spcPts val="0"/>
              </a:spcAft>
              <a:buFont typeface="Arial" pitchFamily="34" charset="0"/>
              <a:buChar char="•"/>
              <a:defRPr/>
            </a:pPr>
            <a:r>
              <a:rPr lang="en-US" dirty="0">
                <a:cs typeface="Times New Roman" pitchFamily="18" charset="0"/>
              </a:rPr>
              <a:t>consideration of alternatives</a:t>
            </a:r>
            <a:endParaRPr lang="pl-PL" dirty="0">
              <a:cs typeface="Times New Roman" pitchFamily="18" charset="0"/>
            </a:endParaRPr>
          </a:p>
          <a:p>
            <a:pPr fontAlgn="auto">
              <a:spcAft>
                <a:spcPts val="0"/>
              </a:spcAft>
              <a:buFont typeface="Arial" pitchFamily="34" charset="0"/>
              <a:buChar char="•"/>
              <a:defRPr/>
            </a:pPr>
            <a:r>
              <a:rPr lang="en-US" dirty="0">
                <a:cs typeface="Times New Roman" pitchFamily="18" charset="0"/>
              </a:rPr>
              <a:t>integration of environmental concerns with economic, social </a:t>
            </a:r>
            <a:r>
              <a:rPr lang="en-US" dirty="0" err="1">
                <a:cs typeface="Times New Roman" pitchFamily="18" charset="0"/>
              </a:rPr>
              <a:t>etc</a:t>
            </a:r>
            <a:r>
              <a:rPr lang="en-US" dirty="0">
                <a:cs typeface="Times New Roman" pitchFamily="18" charset="0"/>
              </a:rPr>
              <a:t> concerns</a:t>
            </a:r>
            <a:endParaRPr lang="pl-PL" dirty="0">
              <a:cs typeface="Times New Roman" pitchFamily="18" charset="0"/>
            </a:endParaRPr>
          </a:p>
          <a:p>
            <a:pPr fontAlgn="auto">
              <a:spcAft>
                <a:spcPts val="0"/>
              </a:spcAft>
              <a:buFont typeface="Arial" pitchFamily="34" charset="0"/>
              <a:buChar char="•"/>
              <a:defRPr/>
            </a:pPr>
            <a:r>
              <a:rPr lang="pl-PL" dirty="0" err="1">
                <a:cs typeface="Times New Roman" pitchFamily="18" charset="0"/>
              </a:rPr>
              <a:t>avoidance</a:t>
            </a:r>
            <a:r>
              <a:rPr lang="pl-PL" dirty="0">
                <a:cs typeface="Times New Roman" pitchFamily="18" charset="0"/>
              </a:rPr>
              <a:t> of </a:t>
            </a:r>
            <a:r>
              <a:rPr lang="pl-PL" dirty="0" err="1">
                <a:cs typeface="Times New Roman" pitchFamily="18" charset="0"/>
              </a:rPr>
              <a:t>irreversible</a:t>
            </a:r>
            <a:r>
              <a:rPr lang="pl-PL" dirty="0">
                <a:cs typeface="Times New Roman" pitchFamily="18" charset="0"/>
              </a:rPr>
              <a:t> </a:t>
            </a:r>
            <a:r>
              <a:rPr lang="pl-PL" dirty="0" err="1">
                <a:cs typeface="Times New Roman" pitchFamily="18" charset="0"/>
              </a:rPr>
              <a:t>effects</a:t>
            </a:r>
            <a:endParaRPr lang="pl-PL" dirty="0">
              <a:cs typeface="Times New Roman" pitchFamily="18" charset="0"/>
            </a:endParaRPr>
          </a:p>
          <a:p>
            <a:pPr fontAlgn="auto">
              <a:spcAft>
                <a:spcPts val="0"/>
              </a:spcAft>
              <a:buFont typeface="Arial" pitchFamily="34" charset="0"/>
              <a:buChar char="•"/>
              <a:defRPr/>
            </a:pPr>
            <a:r>
              <a:rPr lang="pl-PL" dirty="0" err="1">
                <a:cs typeface="Times New Roman" pitchFamily="18" charset="0"/>
              </a:rPr>
              <a:t>procedural</a:t>
            </a:r>
            <a:r>
              <a:rPr lang="pl-PL" dirty="0">
                <a:cs typeface="Times New Roman" pitchFamily="18" charset="0"/>
              </a:rPr>
              <a:t> </a:t>
            </a:r>
            <a:r>
              <a:rPr lang="pl-PL" dirty="0" err="1">
                <a:cs typeface="Times New Roman" pitchFamily="18" charset="0"/>
              </a:rPr>
              <a:t>tool</a:t>
            </a:r>
            <a:r>
              <a:rPr lang="pl-PL" dirty="0">
                <a:cs typeface="Times New Roman" pitchFamily="18" charset="0"/>
              </a:rPr>
              <a:t> </a:t>
            </a:r>
          </a:p>
          <a:p>
            <a:pPr lvl="1" fontAlgn="auto">
              <a:spcAft>
                <a:spcPts val="0"/>
              </a:spcAft>
              <a:buFont typeface="Arial" pitchFamily="34" charset="0"/>
              <a:buChar char="–"/>
              <a:defRPr/>
            </a:pPr>
            <a:r>
              <a:rPr lang="en-US" dirty="0">
                <a:cs typeface="Times New Roman" pitchFamily="18" charset="0"/>
              </a:rPr>
              <a:t>advisory </a:t>
            </a:r>
            <a:r>
              <a:rPr lang="pl-PL" dirty="0">
                <a:cs typeface="Times New Roman" pitchFamily="18" charset="0"/>
              </a:rPr>
              <a:t>vs</a:t>
            </a:r>
            <a:r>
              <a:rPr lang="en-US" dirty="0">
                <a:cs typeface="Times New Roman" pitchFamily="18" charset="0"/>
              </a:rPr>
              <a:t> decisive role</a:t>
            </a:r>
            <a:endParaRPr lang="pl-PL" dirty="0">
              <a:cs typeface="Times New Roman" pitchFamily="18" charset="0"/>
            </a:endParaRPr>
          </a:p>
          <a:p>
            <a:pPr lvl="1" fontAlgn="auto">
              <a:spcAft>
                <a:spcPts val="0"/>
              </a:spcAft>
              <a:buFont typeface="Arial" pitchFamily="34" charset="0"/>
              <a:buChar char="–"/>
              <a:defRPr/>
            </a:pPr>
            <a:r>
              <a:rPr lang="pl-PL" dirty="0" err="1">
                <a:cs typeface="Times New Roman" pitchFamily="18" charset="0"/>
              </a:rPr>
              <a:t>specific</a:t>
            </a:r>
            <a:r>
              <a:rPr lang="pl-PL" dirty="0">
                <a:cs typeface="Times New Roman" pitchFamily="18" charset="0"/>
              </a:rPr>
              <a:t> </a:t>
            </a:r>
            <a:r>
              <a:rPr lang="pl-PL" dirty="0" err="1">
                <a:cs typeface="Times New Roman" pitchFamily="18" charset="0"/>
              </a:rPr>
              <a:t>situation</a:t>
            </a:r>
            <a:r>
              <a:rPr lang="pl-PL" dirty="0">
                <a:cs typeface="Times New Roman" pitchFamily="18" charset="0"/>
              </a:rPr>
              <a:t> in </a:t>
            </a:r>
            <a:r>
              <a:rPr lang="pl-PL" dirty="0" err="1">
                <a:cs typeface="Times New Roman" pitchFamily="18" charset="0"/>
              </a:rPr>
              <a:t>case</a:t>
            </a:r>
            <a:r>
              <a:rPr lang="pl-PL" dirty="0">
                <a:cs typeface="Times New Roman" pitchFamily="18" charset="0"/>
              </a:rPr>
              <a:t> of </a:t>
            </a:r>
            <a:r>
              <a:rPr lang="pl-PL" dirty="0" err="1">
                <a:cs typeface="Times New Roman" pitchFamily="18" charset="0"/>
              </a:rPr>
              <a:t>significant</a:t>
            </a:r>
            <a:r>
              <a:rPr lang="pl-PL" dirty="0">
                <a:cs typeface="Times New Roman" pitchFamily="18" charset="0"/>
              </a:rPr>
              <a:t> </a:t>
            </a:r>
            <a:r>
              <a:rPr lang="pl-PL" dirty="0" err="1">
                <a:cs typeface="Times New Roman" pitchFamily="18" charset="0"/>
              </a:rPr>
              <a:t>adverse</a:t>
            </a:r>
            <a:r>
              <a:rPr lang="pl-PL" dirty="0">
                <a:cs typeface="Times New Roman" pitchFamily="18" charset="0"/>
              </a:rPr>
              <a:t> </a:t>
            </a:r>
            <a:r>
              <a:rPr lang="pl-PL" dirty="0" err="1">
                <a:cs typeface="Times New Roman" pitchFamily="18" charset="0"/>
              </a:rPr>
              <a:t>effect</a:t>
            </a:r>
            <a:r>
              <a:rPr lang="pl-PL" dirty="0">
                <a:cs typeface="Times New Roman" pitchFamily="18" charset="0"/>
              </a:rPr>
              <a:t> on </a:t>
            </a:r>
            <a:r>
              <a:rPr lang="pl-PL" dirty="0" err="1">
                <a:cs typeface="Times New Roman" pitchFamily="18" charset="0"/>
              </a:rPr>
              <a:t>integrity</a:t>
            </a:r>
            <a:r>
              <a:rPr lang="pl-PL" dirty="0">
                <a:cs typeface="Times New Roman" pitchFamily="18" charset="0"/>
              </a:rPr>
              <a:t> of Natura 2000 </a:t>
            </a:r>
            <a:r>
              <a:rPr lang="pl-PL" dirty="0" err="1">
                <a:cs typeface="Times New Roman" pitchFamily="18" charset="0"/>
              </a:rPr>
              <a:t>site</a:t>
            </a:r>
            <a:r>
              <a:rPr lang="pl-PL" dirty="0">
                <a:cs typeface="Times New Roman" pitchFamily="18" charset="0"/>
              </a:rPr>
              <a:t>   </a:t>
            </a:r>
            <a:r>
              <a:rPr lang="pl-PL" dirty="0"/>
              <a:t> </a:t>
            </a:r>
          </a:p>
          <a:p>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Procedural</a:t>
            </a:r>
            <a:r>
              <a:rPr lang="pl-PL" dirty="0" smtClean="0"/>
              <a:t> </a:t>
            </a:r>
            <a:r>
              <a:rPr lang="pl-PL" dirty="0" err="1" smtClean="0"/>
              <a:t>steps</a:t>
            </a:r>
            <a:endParaRPr lang="pl-PL" dirty="0"/>
          </a:p>
        </p:txBody>
      </p:sp>
      <p:sp>
        <p:nvSpPr>
          <p:cNvPr id="3" name="Symbol zastępczy zawartości 2"/>
          <p:cNvSpPr>
            <a:spLocks noGrp="1"/>
          </p:cNvSpPr>
          <p:nvPr>
            <p:ph idx="1"/>
          </p:nvPr>
        </p:nvSpPr>
        <p:spPr>
          <a:xfrm>
            <a:off x="835025" y="1981200"/>
            <a:ext cx="7625407" cy="4472136"/>
          </a:xfrm>
        </p:spPr>
        <p:txBody>
          <a:bodyPr/>
          <a:lstStyle/>
          <a:p>
            <a:pPr marL="342900" lvl="1" indent="-342900">
              <a:lnSpc>
                <a:spcPct val="90000"/>
              </a:lnSpc>
              <a:buFont typeface="Wingdings" pitchFamily="2" charset="2"/>
              <a:buChar char="§"/>
            </a:pPr>
            <a:r>
              <a:rPr lang="pl-PL" altLang="pl-PL" sz="2400" dirty="0" smtClean="0">
                <a:cs typeface="Times New Roman" pitchFamily="18" charset="0"/>
              </a:rPr>
              <a:t>S</a:t>
            </a:r>
            <a:r>
              <a:rPr lang="en-US" altLang="pl-PL" sz="2400" dirty="0" err="1" smtClean="0">
                <a:cs typeface="Times New Roman" pitchFamily="18" charset="0"/>
              </a:rPr>
              <a:t>creening</a:t>
            </a:r>
            <a:r>
              <a:rPr lang="en-US" altLang="pl-PL" sz="2400" dirty="0" smtClean="0">
                <a:cs typeface="Times New Roman" pitchFamily="18" charset="0"/>
              </a:rPr>
              <a:t> </a:t>
            </a:r>
            <a:r>
              <a:rPr lang="en-US" altLang="pl-PL" sz="2400" dirty="0">
                <a:cs typeface="Times New Roman" pitchFamily="18" charset="0"/>
              </a:rPr>
              <a:t>and informing about its </a:t>
            </a:r>
            <a:r>
              <a:rPr lang="en-US" altLang="pl-PL" sz="2400" dirty="0" smtClean="0">
                <a:cs typeface="Times New Roman" pitchFamily="18" charset="0"/>
              </a:rPr>
              <a:t>results</a:t>
            </a:r>
            <a:endParaRPr lang="pl-PL" altLang="pl-PL" sz="2800" dirty="0" smtClean="0">
              <a:cs typeface="Times New Roman" pitchFamily="18" charset="0"/>
            </a:endParaRPr>
          </a:p>
          <a:p>
            <a:pPr>
              <a:lnSpc>
                <a:spcPct val="90000"/>
              </a:lnSpc>
            </a:pPr>
            <a:r>
              <a:rPr lang="pl-PL" altLang="pl-PL" sz="2800" dirty="0" err="1" smtClean="0">
                <a:cs typeface="Times New Roman" pitchFamily="18" charset="0"/>
              </a:rPr>
              <a:t>Stages</a:t>
            </a:r>
            <a:endParaRPr lang="pl-PL" altLang="pl-PL" sz="2800" dirty="0">
              <a:cs typeface="Times New Roman" pitchFamily="18" charset="0"/>
            </a:endParaRPr>
          </a:p>
          <a:p>
            <a:pPr lvl="1">
              <a:lnSpc>
                <a:spcPct val="90000"/>
              </a:lnSpc>
            </a:pPr>
            <a:r>
              <a:rPr lang="en-US" altLang="pl-PL" sz="2400" dirty="0" smtClean="0">
                <a:cs typeface="Times New Roman" pitchFamily="18" charset="0"/>
              </a:rPr>
              <a:t>scoping</a:t>
            </a:r>
            <a:endParaRPr lang="pl-PL" altLang="pl-PL" sz="2400" dirty="0">
              <a:cs typeface="Times New Roman" pitchFamily="18" charset="0"/>
            </a:endParaRPr>
          </a:p>
          <a:p>
            <a:pPr lvl="1">
              <a:lnSpc>
                <a:spcPct val="90000"/>
              </a:lnSpc>
            </a:pPr>
            <a:r>
              <a:rPr lang="en-US" altLang="pl-PL" sz="2400" dirty="0">
                <a:cs typeface="Times New Roman" pitchFamily="18" charset="0"/>
              </a:rPr>
              <a:t>submitting </a:t>
            </a:r>
            <a:r>
              <a:rPr lang="pl-PL" altLang="pl-PL" sz="2400" dirty="0" err="1" smtClean="0">
                <a:cs typeface="Times New Roman" pitchFamily="18" charset="0"/>
              </a:rPr>
              <a:t>assessment</a:t>
            </a:r>
            <a:r>
              <a:rPr lang="en-US" altLang="pl-PL" sz="2400" dirty="0" smtClean="0">
                <a:cs typeface="Times New Roman" pitchFamily="18" charset="0"/>
              </a:rPr>
              <a:t> </a:t>
            </a:r>
            <a:r>
              <a:rPr lang="en-US" altLang="pl-PL" sz="2400" dirty="0">
                <a:cs typeface="Times New Roman" pitchFamily="18" charset="0"/>
              </a:rPr>
              <a:t>documentation</a:t>
            </a:r>
            <a:endParaRPr lang="pl-PL" altLang="pl-PL" sz="2400" dirty="0">
              <a:cs typeface="Times New Roman" pitchFamily="18" charset="0"/>
            </a:endParaRPr>
          </a:p>
          <a:p>
            <a:pPr lvl="1">
              <a:lnSpc>
                <a:spcPct val="90000"/>
              </a:lnSpc>
            </a:pPr>
            <a:r>
              <a:rPr lang="en-US" altLang="pl-PL" sz="2400" dirty="0">
                <a:cs typeface="Times New Roman" pitchFamily="18" charset="0"/>
              </a:rPr>
              <a:t>taking into account information gathered</a:t>
            </a:r>
            <a:endParaRPr lang="pl-PL" altLang="pl-PL" sz="2400" dirty="0">
              <a:cs typeface="Times New Roman" pitchFamily="18" charset="0"/>
            </a:endParaRPr>
          </a:p>
          <a:p>
            <a:pPr lvl="1">
              <a:lnSpc>
                <a:spcPct val="90000"/>
              </a:lnSpc>
            </a:pPr>
            <a:r>
              <a:rPr lang="en-US" altLang="pl-PL" sz="2400" dirty="0">
                <a:cs typeface="Times New Roman" pitchFamily="18" charset="0"/>
              </a:rPr>
              <a:t>informing about the decision together with reasons</a:t>
            </a:r>
            <a:endParaRPr lang="pl-PL" altLang="pl-PL" sz="2400" dirty="0">
              <a:cs typeface="Times New Roman" pitchFamily="18" charset="0"/>
            </a:endParaRPr>
          </a:p>
          <a:p>
            <a:pPr>
              <a:lnSpc>
                <a:spcPct val="90000"/>
              </a:lnSpc>
            </a:pPr>
            <a:r>
              <a:rPr lang="pl-PL" altLang="pl-PL" sz="2800" dirty="0" err="1">
                <a:cs typeface="Times New Roman" pitchFamily="18" charset="0"/>
              </a:rPr>
              <a:t>Obligatory</a:t>
            </a:r>
            <a:r>
              <a:rPr lang="pl-PL" altLang="pl-PL" sz="2800" dirty="0">
                <a:cs typeface="Times New Roman" pitchFamily="18" charset="0"/>
              </a:rPr>
              <a:t> </a:t>
            </a:r>
            <a:r>
              <a:rPr lang="pl-PL" altLang="pl-PL" sz="2800" dirty="0" err="1">
                <a:cs typeface="Times New Roman" pitchFamily="18" charset="0"/>
              </a:rPr>
              <a:t>elements</a:t>
            </a:r>
            <a:r>
              <a:rPr lang="pl-PL" altLang="pl-PL" sz="2800" dirty="0">
                <a:cs typeface="Times New Roman" pitchFamily="18" charset="0"/>
              </a:rPr>
              <a:t> (</a:t>
            </a:r>
            <a:r>
              <a:rPr lang="pl-PL" altLang="pl-PL" sz="2800" dirty="0" err="1">
                <a:cs typeface="Times New Roman" pitchFamily="18" charset="0"/>
              </a:rPr>
              <a:t>at</a:t>
            </a:r>
            <a:r>
              <a:rPr lang="pl-PL" altLang="pl-PL" sz="2800" dirty="0">
                <a:cs typeface="Times New Roman" pitchFamily="18" charset="0"/>
              </a:rPr>
              <a:t> </a:t>
            </a:r>
            <a:r>
              <a:rPr lang="pl-PL" altLang="pl-PL" sz="2800" dirty="0" err="1">
                <a:cs typeface="Times New Roman" pitchFamily="18" charset="0"/>
              </a:rPr>
              <a:t>various</a:t>
            </a:r>
            <a:r>
              <a:rPr lang="pl-PL" altLang="pl-PL" sz="2800" dirty="0">
                <a:cs typeface="Times New Roman" pitchFamily="18" charset="0"/>
              </a:rPr>
              <a:t> </a:t>
            </a:r>
            <a:r>
              <a:rPr lang="pl-PL" altLang="pl-PL" sz="2800" dirty="0" err="1">
                <a:cs typeface="Times New Roman" pitchFamily="18" charset="0"/>
              </a:rPr>
              <a:t>stages</a:t>
            </a:r>
            <a:r>
              <a:rPr lang="pl-PL" altLang="pl-PL" sz="2800" dirty="0">
                <a:cs typeface="Times New Roman" pitchFamily="18" charset="0"/>
              </a:rPr>
              <a:t>)</a:t>
            </a:r>
          </a:p>
          <a:p>
            <a:pPr lvl="1">
              <a:lnSpc>
                <a:spcPct val="90000"/>
              </a:lnSpc>
            </a:pPr>
            <a:r>
              <a:rPr lang="en-US" altLang="pl-PL" sz="2400" dirty="0">
                <a:cs typeface="Times New Roman" pitchFamily="18" charset="0"/>
              </a:rPr>
              <a:t>consultation with environmental authorities</a:t>
            </a:r>
            <a:endParaRPr lang="pl-PL" altLang="pl-PL" sz="2400" dirty="0">
              <a:cs typeface="Times New Roman" pitchFamily="18" charset="0"/>
            </a:endParaRPr>
          </a:p>
          <a:p>
            <a:pPr lvl="1">
              <a:lnSpc>
                <a:spcPct val="90000"/>
              </a:lnSpc>
            </a:pPr>
            <a:r>
              <a:rPr lang="en-US" altLang="pl-PL" sz="2400" dirty="0">
                <a:cs typeface="Times New Roman" pitchFamily="18" charset="0"/>
              </a:rPr>
              <a:t>public participation</a:t>
            </a:r>
            <a:endParaRPr lang="pl-PL" altLang="pl-PL" sz="2400" dirty="0">
              <a:cs typeface="Times New Roman" pitchFamily="18" charset="0"/>
            </a:endParaRPr>
          </a:p>
          <a:p>
            <a:pPr>
              <a:lnSpc>
                <a:spcPct val="90000"/>
              </a:lnSpc>
            </a:pPr>
            <a:r>
              <a:rPr lang="pl-PL" altLang="pl-PL" sz="2800" dirty="0">
                <a:cs typeface="Times New Roman" pitchFamily="18" charset="0"/>
              </a:rPr>
              <a:t>T</a:t>
            </a:r>
            <a:r>
              <a:rPr lang="en-US" altLang="pl-PL" sz="2800" dirty="0" err="1">
                <a:cs typeface="Times New Roman" pitchFamily="18" charset="0"/>
              </a:rPr>
              <a:t>ransboundary</a:t>
            </a:r>
            <a:r>
              <a:rPr lang="en-US" altLang="pl-PL" sz="2800" dirty="0">
                <a:cs typeface="Times New Roman" pitchFamily="18" charset="0"/>
              </a:rPr>
              <a:t> consultation (if applicable)</a:t>
            </a:r>
            <a:endParaRPr lang="pl-PL" altLang="pl-PL" sz="2800" dirty="0">
              <a:cs typeface="Times New Roman" pitchFamily="18" charset="0"/>
            </a:endParaRPr>
          </a:p>
          <a:p>
            <a:endParaRPr lang="pl-PL" dirty="0"/>
          </a:p>
        </p:txBody>
      </p:sp>
    </p:spTree>
    <p:extLst>
      <p:ext uri="{BB962C8B-B14F-4D97-AF65-F5344CB8AC3E}">
        <p14:creationId xmlns:p14="http://schemas.microsoft.com/office/powerpoint/2010/main" val="303327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Environmental</a:t>
            </a:r>
            <a:r>
              <a:rPr lang="pl-PL" dirty="0"/>
              <a:t> </a:t>
            </a:r>
            <a:r>
              <a:rPr lang="pl-PL" dirty="0" err="1"/>
              <a:t>assessment</a:t>
            </a:r>
            <a:r>
              <a:rPr lang="pl-PL" dirty="0"/>
              <a:t> </a:t>
            </a:r>
            <a:r>
              <a:rPr lang="pl-PL" dirty="0" err="1"/>
              <a:t>documentation</a:t>
            </a:r>
            <a:endParaRPr lang="pl-PL" dirty="0"/>
          </a:p>
        </p:txBody>
      </p:sp>
      <p:sp>
        <p:nvSpPr>
          <p:cNvPr id="3" name="Symbol zastępczy zawartości 2"/>
          <p:cNvSpPr>
            <a:spLocks noGrp="1"/>
          </p:cNvSpPr>
          <p:nvPr>
            <p:ph idx="1"/>
          </p:nvPr>
        </p:nvSpPr>
        <p:spPr/>
        <p:txBody>
          <a:bodyPr/>
          <a:lstStyle/>
          <a:p>
            <a:r>
              <a:rPr lang="pl-PL" altLang="pl-PL" sz="2400" dirty="0" err="1"/>
              <a:t>Different</a:t>
            </a:r>
            <a:r>
              <a:rPr lang="pl-PL" altLang="pl-PL" sz="2400" dirty="0"/>
              <a:t> </a:t>
            </a:r>
            <a:r>
              <a:rPr lang="pl-PL" altLang="pl-PL" sz="2400" dirty="0" err="1"/>
              <a:t>names</a:t>
            </a:r>
            <a:r>
              <a:rPr lang="pl-PL" altLang="pl-PL" sz="2400" dirty="0"/>
              <a:t> (report, </a:t>
            </a:r>
            <a:r>
              <a:rPr lang="pl-PL" altLang="pl-PL" sz="2400" dirty="0" err="1"/>
              <a:t>statement</a:t>
            </a:r>
            <a:r>
              <a:rPr lang="pl-PL" altLang="pl-PL" sz="2400" dirty="0"/>
              <a:t>, </a:t>
            </a:r>
            <a:r>
              <a:rPr lang="pl-PL" altLang="pl-PL" sz="2400" dirty="0" err="1"/>
              <a:t>study</a:t>
            </a:r>
            <a:r>
              <a:rPr lang="pl-PL" altLang="pl-PL" sz="2400" dirty="0"/>
              <a:t>)</a:t>
            </a:r>
          </a:p>
          <a:p>
            <a:r>
              <a:rPr lang="pl-PL" altLang="pl-PL" sz="2400" dirty="0" err="1"/>
              <a:t>Obligatory</a:t>
            </a:r>
            <a:r>
              <a:rPr lang="pl-PL" altLang="pl-PL" sz="2400" dirty="0"/>
              <a:t> </a:t>
            </a:r>
            <a:r>
              <a:rPr lang="pl-PL" altLang="pl-PL" sz="2400" dirty="0" err="1"/>
              <a:t>elements</a:t>
            </a:r>
            <a:endParaRPr lang="pl-PL" altLang="pl-PL" sz="2400" dirty="0"/>
          </a:p>
          <a:p>
            <a:pPr lvl="1"/>
            <a:r>
              <a:rPr lang="pl-PL" altLang="pl-PL" sz="2400" dirty="0" err="1"/>
              <a:t>Description</a:t>
            </a:r>
            <a:r>
              <a:rPr lang="pl-PL" altLang="pl-PL" sz="2400" dirty="0"/>
              <a:t> of </a:t>
            </a:r>
            <a:r>
              <a:rPr lang="pl-PL" altLang="pl-PL" sz="2400" dirty="0" err="1"/>
              <a:t>activity</a:t>
            </a:r>
            <a:endParaRPr lang="pl-PL" altLang="pl-PL" sz="2400" dirty="0"/>
          </a:p>
          <a:p>
            <a:pPr lvl="1"/>
            <a:r>
              <a:rPr lang="pl-PL" altLang="pl-PL" sz="2400" dirty="0" err="1"/>
              <a:t>Description</a:t>
            </a:r>
            <a:r>
              <a:rPr lang="pl-PL" altLang="pl-PL" sz="2400" dirty="0"/>
              <a:t> of environment to be </a:t>
            </a:r>
            <a:r>
              <a:rPr lang="pl-PL" altLang="pl-PL" sz="2400" dirty="0" err="1"/>
              <a:t>affected</a:t>
            </a:r>
            <a:endParaRPr lang="pl-PL" altLang="pl-PL" sz="2400" dirty="0"/>
          </a:p>
          <a:p>
            <a:pPr lvl="1"/>
            <a:r>
              <a:rPr lang="pl-PL" altLang="pl-PL" sz="2400" dirty="0" err="1"/>
              <a:t>Alternatives</a:t>
            </a:r>
            <a:endParaRPr lang="pl-PL" altLang="pl-PL" sz="2400" dirty="0"/>
          </a:p>
          <a:p>
            <a:pPr lvl="1"/>
            <a:r>
              <a:rPr lang="pl-PL" altLang="pl-PL" sz="2400" dirty="0" err="1"/>
              <a:t>Description</a:t>
            </a:r>
            <a:r>
              <a:rPr lang="pl-PL" altLang="pl-PL" sz="2400" dirty="0"/>
              <a:t> of </a:t>
            </a:r>
            <a:r>
              <a:rPr lang="pl-PL" altLang="pl-PL" sz="2400" dirty="0" err="1"/>
              <a:t>impact</a:t>
            </a:r>
            <a:endParaRPr lang="pl-PL" altLang="pl-PL" sz="2400" dirty="0"/>
          </a:p>
          <a:p>
            <a:pPr lvl="1"/>
            <a:r>
              <a:rPr lang="pl-PL" altLang="pl-PL" sz="2400" dirty="0" err="1"/>
              <a:t>Mitigation</a:t>
            </a:r>
            <a:r>
              <a:rPr lang="pl-PL" altLang="pl-PL" sz="2400" dirty="0"/>
              <a:t> </a:t>
            </a:r>
            <a:r>
              <a:rPr lang="pl-PL" altLang="pl-PL" sz="2400" dirty="0" err="1"/>
              <a:t>measures</a:t>
            </a:r>
            <a:endParaRPr lang="pl-PL" altLang="pl-PL" sz="2400" dirty="0"/>
          </a:p>
          <a:p>
            <a:pPr lvl="1"/>
            <a:r>
              <a:rPr lang="pl-PL" altLang="pl-PL" sz="2400" dirty="0" err="1"/>
              <a:t>Gaps</a:t>
            </a:r>
            <a:r>
              <a:rPr lang="pl-PL" altLang="pl-PL" sz="2400" dirty="0"/>
              <a:t> in </a:t>
            </a:r>
            <a:r>
              <a:rPr lang="pl-PL" altLang="pl-PL" sz="2400" dirty="0" err="1"/>
              <a:t>knowledge</a:t>
            </a:r>
            <a:endParaRPr lang="pl-PL" altLang="pl-PL" sz="2400" dirty="0"/>
          </a:p>
          <a:p>
            <a:pPr lvl="1"/>
            <a:r>
              <a:rPr lang="pl-PL" altLang="pl-PL" sz="2400" dirty="0"/>
              <a:t>Non-</a:t>
            </a:r>
            <a:r>
              <a:rPr lang="pl-PL" altLang="pl-PL" sz="2400" dirty="0" err="1"/>
              <a:t>technical</a:t>
            </a:r>
            <a:r>
              <a:rPr lang="pl-PL" altLang="pl-PL" sz="2400" dirty="0"/>
              <a:t> </a:t>
            </a:r>
            <a:r>
              <a:rPr lang="pl-PL" altLang="pl-PL" sz="2400" dirty="0" err="1"/>
              <a:t>summary</a:t>
            </a:r>
            <a:endParaRPr lang="pl-PL" altLang="pl-PL" sz="2400" dirty="0"/>
          </a:p>
          <a:p>
            <a:endParaRPr lang="pl-PL" dirty="0"/>
          </a:p>
        </p:txBody>
      </p:sp>
    </p:spTree>
    <p:extLst>
      <p:ext uri="{BB962C8B-B14F-4D97-AF65-F5344CB8AC3E}">
        <p14:creationId xmlns:p14="http://schemas.microsoft.com/office/powerpoint/2010/main" val="389803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Environmental</a:t>
            </a:r>
            <a:r>
              <a:rPr lang="pl-PL" dirty="0"/>
              <a:t> </a:t>
            </a:r>
            <a:r>
              <a:rPr lang="pl-PL" dirty="0" err="1" smtClean="0"/>
              <a:t>asessment</a:t>
            </a:r>
            <a:r>
              <a:rPr lang="pl-PL" dirty="0" smtClean="0"/>
              <a:t> in </a:t>
            </a:r>
            <a:r>
              <a:rPr lang="pl-PL" dirty="0" smtClean="0">
                <a:latin typeface="Times New Roman" pitchFamily="18" charset="0"/>
                <a:cs typeface="Times New Roman" pitchFamily="18" charset="0"/>
              </a:rPr>
              <a:t> </a:t>
            </a:r>
            <a:r>
              <a:rPr lang="pl-PL" dirty="0" err="1"/>
              <a:t>international</a:t>
            </a:r>
            <a:r>
              <a:rPr lang="pl-PL" dirty="0"/>
              <a:t> law </a:t>
            </a:r>
          </a:p>
        </p:txBody>
      </p:sp>
      <p:sp>
        <p:nvSpPr>
          <p:cNvPr id="3" name="Symbol zastępczy zawartości 2"/>
          <p:cNvSpPr>
            <a:spLocks noGrp="1"/>
          </p:cNvSpPr>
          <p:nvPr>
            <p:ph idx="1"/>
          </p:nvPr>
        </p:nvSpPr>
        <p:spPr/>
        <p:txBody>
          <a:bodyPr/>
          <a:lstStyle/>
          <a:p>
            <a:pPr fontAlgn="auto">
              <a:spcAft>
                <a:spcPts val="0"/>
              </a:spcAft>
              <a:buFont typeface="Arial" pitchFamily="34" charset="0"/>
              <a:buChar char="•"/>
              <a:defRPr/>
            </a:pPr>
            <a:r>
              <a:rPr lang="pl-PL" sz="1800" dirty="0" smtClean="0">
                <a:latin typeface="Times New Roman" pitchFamily="18" charset="0"/>
                <a:cs typeface="Times New Roman" pitchFamily="18" charset="0"/>
              </a:rPr>
              <a:t>Development of </a:t>
            </a:r>
            <a:r>
              <a:rPr lang="pl-PL" sz="1800" dirty="0" err="1" smtClean="0">
                <a:latin typeface="Times New Roman" pitchFamily="18" charset="0"/>
                <a:cs typeface="Times New Roman" pitchFamily="18" charset="0"/>
              </a:rPr>
              <a:t>general</a:t>
            </a:r>
            <a:r>
              <a:rPr lang="pl-PL" sz="1800" dirty="0" smtClean="0">
                <a:latin typeface="Times New Roman" pitchFamily="18" charset="0"/>
                <a:cs typeface="Times New Roman" pitchFamily="18" charset="0"/>
              </a:rPr>
              <a:t> </a:t>
            </a:r>
            <a:r>
              <a:rPr lang="pl-PL" sz="1800" dirty="0" err="1">
                <a:latin typeface="Times New Roman" pitchFamily="18" charset="0"/>
                <a:cs typeface="Times New Roman" pitchFamily="18" charset="0"/>
              </a:rPr>
              <a:t>principles</a:t>
            </a:r>
            <a:r>
              <a:rPr lang="pl-PL" sz="1800" dirty="0">
                <a:latin typeface="Times New Roman" pitchFamily="18" charset="0"/>
                <a:cs typeface="Times New Roman" pitchFamily="18" charset="0"/>
              </a:rPr>
              <a:t> of </a:t>
            </a:r>
            <a:r>
              <a:rPr lang="pl-PL" sz="1800" dirty="0" err="1">
                <a:latin typeface="Times New Roman" pitchFamily="18" charset="0"/>
                <a:cs typeface="Times New Roman" pitchFamily="18" charset="0"/>
              </a:rPr>
              <a:t>international</a:t>
            </a:r>
            <a:r>
              <a:rPr lang="pl-PL" sz="1800" dirty="0">
                <a:latin typeface="Times New Roman" pitchFamily="18" charset="0"/>
                <a:cs typeface="Times New Roman" pitchFamily="18" charset="0"/>
              </a:rPr>
              <a:t> </a:t>
            </a:r>
            <a:r>
              <a:rPr lang="pl-PL" sz="1800" dirty="0" smtClean="0">
                <a:latin typeface="Times New Roman" pitchFamily="18" charset="0"/>
                <a:cs typeface="Times New Roman" pitchFamily="18" charset="0"/>
              </a:rPr>
              <a:t>law – role of the </a:t>
            </a:r>
            <a:r>
              <a:rPr lang="pl-PL" sz="1800" dirty="0" err="1" smtClean="0">
                <a:latin typeface="Times New Roman" pitchFamily="18" charset="0"/>
                <a:cs typeface="Times New Roman" pitchFamily="18" charset="0"/>
              </a:rPr>
              <a:t>verdict</a:t>
            </a:r>
            <a:r>
              <a:rPr lang="pl-PL" sz="1800" dirty="0" smtClean="0">
                <a:latin typeface="Times New Roman" pitchFamily="18" charset="0"/>
                <a:cs typeface="Times New Roman" pitchFamily="18" charset="0"/>
              </a:rPr>
              <a:t> of ICJ in Pulp Mill </a:t>
            </a:r>
            <a:r>
              <a:rPr lang="pl-PL" sz="1800" dirty="0" err="1" smtClean="0">
                <a:latin typeface="Times New Roman" pitchFamily="18" charset="0"/>
                <a:cs typeface="Times New Roman" pitchFamily="18" charset="0"/>
              </a:rPr>
              <a:t>case</a:t>
            </a:r>
            <a:r>
              <a:rPr lang="pl-PL" sz="1800" dirty="0" smtClean="0">
                <a:latin typeface="Times New Roman" pitchFamily="18" charset="0"/>
                <a:cs typeface="Times New Roman" pitchFamily="18" charset="0"/>
              </a:rPr>
              <a:t> of 2010</a:t>
            </a:r>
            <a:endParaRPr lang="pl-PL" sz="1800" dirty="0">
              <a:latin typeface="Times New Roman" pitchFamily="18" charset="0"/>
              <a:cs typeface="Times New Roman" pitchFamily="18" charset="0"/>
            </a:endParaRPr>
          </a:p>
          <a:p>
            <a:pPr fontAlgn="auto">
              <a:spcAft>
                <a:spcPts val="0"/>
              </a:spcAft>
              <a:buFont typeface="Arial" pitchFamily="34" charset="0"/>
              <a:buChar char="•"/>
              <a:defRPr/>
            </a:pPr>
            <a:r>
              <a:rPr lang="pl-PL" sz="1800" dirty="0" smtClean="0">
                <a:latin typeface="Times New Roman" pitchFamily="18" charset="0"/>
                <a:cs typeface="Times New Roman" pitchFamily="18" charset="0"/>
              </a:rPr>
              <a:t>Rio </a:t>
            </a:r>
            <a:r>
              <a:rPr lang="pl-PL" sz="1800" dirty="0" err="1">
                <a:latin typeface="Times New Roman" pitchFamily="18" charset="0"/>
                <a:cs typeface="Times New Roman" pitchFamily="18" charset="0"/>
              </a:rPr>
              <a:t>Declaration</a:t>
            </a:r>
            <a:r>
              <a:rPr lang="en-US" sz="1800" dirty="0">
                <a:latin typeface="Times New Roman" pitchFamily="18" charset="0"/>
                <a:cs typeface="Times New Roman" pitchFamily="18" charset="0"/>
              </a:rPr>
              <a:t> </a:t>
            </a:r>
            <a:r>
              <a:rPr lang="pl-PL" sz="1800" dirty="0">
                <a:latin typeface="Times New Roman" pitchFamily="18" charset="0"/>
                <a:cs typeface="Times New Roman" pitchFamily="18" charset="0"/>
              </a:rPr>
              <a:t>on Environment and Development</a:t>
            </a:r>
          </a:p>
          <a:p>
            <a:pPr fontAlgn="auto">
              <a:spcAft>
                <a:spcPts val="0"/>
              </a:spcAft>
              <a:buFont typeface="Arial" pitchFamily="34" charset="0"/>
              <a:buChar char="•"/>
              <a:defRPr/>
            </a:pPr>
            <a:r>
              <a:rPr lang="pl-PL" sz="1800" dirty="0" err="1" smtClean="0">
                <a:latin typeface="Times New Roman" panose="02020603050405020304" pitchFamily="18" charset="0"/>
                <a:cs typeface="Times New Roman" panose="02020603050405020304" pitchFamily="18" charset="0"/>
              </a:rPr>
              <a:t>Environmental</a:t>
            </a:r>
            <a:r>
              <a:rPr lang="pl-PL" sz="1800" dirty="0" smtClean="0">
                <a:latin typeface="Times New Roman" panose="02020603050405020304" pitchFamily="18" charset="0"/>
                <a:cs typeface="Times New Roman" panose="02020603050405020304" pitchFamily="18" charset="0"/>
              </a:rPr>
              <a:t> </a:t>
            </a:r>
            <a:r>
              <a:rPr lang="pl-PL" sz="1800" dirty="0" err="1" smtClean="0">
                <a:latin typeface="Times New Roman" panose="02020603050405020304" pitchFamily="18" charset="0"/>
                <a:cs typeface="Times New Roman" panose="02020603050405020304" pitchFamily="18" charset="0"/>
              </a:rPr>
              <a:t>assessment</a:t>
            </a:r>
            <a:r>
              <a:rPr lang="pl-PL" sz="1800" dirty="0" smtClean="0">
                <a:latin typeface="Times New Roman" panose="02020603050405020304" pitchFamily="18" charset="0"/>
                <a:cs typeface="Times New Roman" panose="02020603050405020304" pitchFamily="18" charset="0"/>
              </a:rPr>
              <a:t> in </a:t>
            </a:r>
            <a:r>
              <a:rPr lang="pl-PL" sz="1800" dirty="0" err="1" smtClean="0">
                <a:latin typeface="Times New Roman" panose="02020603050405020304" pitchFamily="18" charset="0"/>
                <a:cs typeface="Times New Roman" panose="02020603050405020304" pitchFamily="18" charset="0"/>
              </a:rPr>
              <a:t>binding</a:t>
            </a:r>
            <a:r>
              <a:rPr lang="pl-PL" sz="1800" dirty="0" smtClean="0">
                <a:latin typeface="Times New Roman" panose="02020603050405020304" pitchFamily="18" charset="0"/>
                <a:cs typeface="Times New Roman" panose="02020603050405020304" pitchFamily="18" charset="0"/>
              </a:rPr>
              <a:t> </a:t>
            </a:r>
            <a:r>
              <a:rPr lang="pl-PL" sz="1800" dirty="0" err="1" smtClean="0">
                <a:latin typeface="Times New Roman" panose="02020603050405020304" pitchFamily="18" charset="0"/>
                <a:cs typeface="Times New Roman" panose="02020603050405020304" pitchFamily="18" charset="0"/>
              </a:rPr>
              <a:t>agreements</a:t>
            </a:r>
            <a:endParaRPr lang="pl-PL" sz="1800" dirty="0" smtClean="0">
              <a:latin typeface="Times New Roman" panose="02020603050405020304" pitchFamily="18" charset="0"/>
              <a:cs typeface="Times New Roman" panose="02020603050405020304" pitchFamily="18" charset="0"/>
            </a:endParaRPr>
          </a:p>
          <a:p>
            <a:pPr lvl="1" fontAlgn="auto">
              <a:spcAft>
                <a:spcPts val="0"/>
              </a:spcAft>
              <a:buFont typeface="Arial" pitchFamily="34" charset="0"/>
              <a:buChar char="•"/>
              <a:defRPr/>
            </a:pPr>
            <a:r>
              <a:rPr lang="pl-PL" dirty="0" smtClean="0">
                <a:latin typeface="Times New Roman" panose="02020603050405020304" pitchFamily="18" charset="0"/>
                <a:cs typeface="Times New Roman" panose="02020603050405020304" pitchFamily="18" charset="0"/>
              </a:rPr>
              <a:t>co</a:t>
            </a:r>
            <a:r>
              <a:rPr lang="en-US" dirty="0" err="1" smtClean="0">
                <a:latin typeface="Times New Roman" panose="02020603050405020304" pitchFamily="18" charset="0"/>
                <a:cs typeface="Times New Roman" panose="02020603050405020304" pitchFamily="18" charset="0"/>
              </a:rPr>
              <a:t>ncerning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use of natural </a:t>
            </a:r>
            <a:r>
              <a:rPr lang="en-US" dirty="0" smtClean="0">
                <a:latin typeface="Times New Roman" panose="02020603050405020304" pitchFamily="18" charset="0"/>
                <a:cs typeface="Times New Roman" panose="02020603050405020304" pitchFamily="18" charset="0"/>
              </a:rPr>
              <a:t>resources</a:t>
            </a:r>
            <a:endParaRPr lang="pl-PL" dirty="0" smtClean="0">
              <a:latin typeface="Times New Roman" panose="02020603050405020304" pitchFamily="18" charset="0"/>
              <a:cs typeface="Times New Roman" panose="02020603050405020304" pitchFamily="18" charset="0"/>
            </a:endParaRPr>
          </a:p>
          <a:p>
            <a:pPr lvl="1" fontAlgn="auto">
              <a:spcAft>
                <a:spcPts val="0"/>
              </a:spcAft>
              <a:buFont typeface="Arial" pitchFamily="34" charset="0"/>
              <a:buChar char="•"/>
              <a:defRPr/>
            </a:pPr>
            <a:r>
              <a:rPr lang="pl-PL" dirty="0" err="1" smtClean="0">
                <a:latin typeface="Times New Roman" panose="02020603050405020304" pitchFamily="18" charset="0"/>
                <a:cs typeface="Times New Roman" panose="02020603050405020304" pitchFamily="18" charset="0"/>
              </a:rPr>
              <a:t>Convention</a:t>
            </a:r>
            <a:r>
              <a:rPr lang="pl-PL" dirty="0" smtClean="0">
                <a:latin typeface="Times New Roman" panose="02020603050405020304" pitchFamily="18" charset="0"/>
                <a:cs typeface="Times New Roman" panose="02020603050405020304" pitchFamily="18" charset="0"/>
              </a:rPr>
              <a:t> on </a:t>
            </a:r>
            <a:r>
              <a:rPr lang="pl-PL" dirty="0" err="1" smtClean="0">
                <a:latin typeface="Times New Roman" panose="02020603050405020304" pitchFamily="18" charset="0"/>
                <a:cs typeface="Times New Roman" panose="02020603050405020304" pitchFamily="18" charset="0"/>
              </a:rPr>
              <a:t>Biological</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Diversity</a:t>
            </a:r>
            <a:r>
              <a:rPr lang="pl-PL" dirty="0" smtClean="0">
                <a:latin typeface="Times New Roman" panose="02020603050405020304" pitchFamily="18" charset="0"/>
                <a:cs typeface="Times New Roman" panose="02020603050405020304" pitchFamily="18" charset="0"/>
              </a:rPr>
              <a:t> – art. 14 and </a:t>
            </a:r>
            <a:r>
              <a:rPr lang="pl-PL" dirty="0" err="1" smtClean="0">
                <a:latin typeface="Times New Roman" panose="02020603050405020304" pitchFamily="18" charset="0"/>
                <a:cs typeface="Times New Roman" panose="02020603050405020304" pitchFamily="18" charset="0"/>
              </a:rPr>
              <a:t>Guidelines</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adopted</a:t>
            </a:r>
            <a:r>
              <a:rPr lang="pl-PL" dirty="0" smtClean="0">
                <a:latin typeface="Times New Roman" panose="02020603050405020304" pitchFamily="18" charset="0"/>
                <a:cs typeface="Times New Roman" panose="02020603050405020304" pitchFamily="18" charset="0"/>
              </a:rPr>
              <a:t> by COP 6 in the Hague in 2002</a:t>
            </a:r>
          </a:p>
          <a:p>
            <a:pPr lvl="1" fontAlgn="auto">
              <a:spcAft>
                <a:spcPts val="0"/>
              </a:spcAft>
              <a:buFont typeface="Arial" pitchFamily="34" charset="0"/>
              <a:buChar char="•"/>
              <a:defRPr/>
            </a:pPr>
            <a:r>
              <a:rPr lang="pl-PL" dirty="0" err="1" smtClean="0">
                <a:latin typeface="Times New Roman" panose="02020603050405020304" pitchFamily="18" charset="0"/>
                <a:cs typeface="Times New Roman" panose="02020603050405020304" pitchFamily="18" charset="0"/>
              </a:rPr>
              <a:t>bilateral</a:t>
            </a:r>
            <a:r>
              <a:rPr lang="pl-PL" dirty="0" smtClean="0">
                <a:latin typeface="Times New Roman" panose="02020603050405020304" pitchFamily="18" charset="0"/>
                <a:cs typeface="Times New Roman" panose="02020603050405020304" pitchFamily="18" charset="0"/>
              </a:rPr>
              <a:t> </a:t>
            </a:r>
            <a:r>
              <a:rPr lang="pl-PL" dirty="0" err="1" smtClean="0">
                <a:latin typeface="Times New Roman" panose="02020603050405020304" pitchFamily="18" charset="0"/>
                <a:cs typeface="Times New Roman" panose="02020603050405020304" pitchFamily="18" charset="0"/>
              </a:rPr>
              <a:t>agrrements</a:t>
            </a:r>
            <a:endParaRPr lang="pl-PL" dirty="0">
              <a:latin typeface="Times New Roman" panose="02020603050405020304" pitchFamily="18" charset="0"/>
              <a:cs typeface="Times New Roman" panose="02020603050405020304" pitchFamily="18" charset="0"/>
            </a:endParaRPr>
          </a:p>
          <a:p>
            <a:pPr fontAlgn="auto">
              <a:spcAft>
                <a:spcPts val="0"/>
              </a:spcAft>
              <a:buFont typeface="Arial" pitchFamily="34" charset="0"/>
              <a:buChar char="•"/>
              <a:defRPr/>
            </a:pPr>
            <a:r>
              <a:rPr lang="en-US" sz="1800" dirty="0">
                <a:latin typeface="Times New Roman" panose="02020603050405020304" pitchFamily="18" charset="0"/>
                <a:cs typeface="Times New Roman" panose="02020603050405020304" pitchFamily="18" charset="0"/>
              </a:rPr>
              <a:t>2 specific </a:t>
            </a:r>
            <a:r>
              <a:rPr lang="pl-PL" sz="1800" dirty="0" smtClean="0">
                <a:latin typeface="Times New Roman" panose="02020603050405020304" pitchFamily="18" charset="0"/>
                <a:cs typeface="Times New Roman" panose="02020603050405020304" pitchFamily="18" charset="0"/>
              </a:rPr>
              <a:t>UNECE </a:t>
            </a:r>
            <a:r>
              <a:rPr lang="en-US" sz="1800" dirty="0" smtClean="0">
                <a:latin typeface="Times New Roman" panose="02020603050405020304" pitchFamily="18" charset="0"/>
                <a:cs typeface="Times New Roman" panose="02020603050405020304" pitchFamily="18" charset="0"/>
              </a:rPr>
              <a:t>agreements:</a:t>
            </a:r>
            <a:r>
              <a:rPr lang="pl-PL" sz="1800" dirty="0" smtClean="0">
                <a:latin typeface="Times New Roman" panose="02020603050405020304" pitchFamily="18" charset="0"/>
                <a:cs typeface="Times New Roman" panose="02020603050405020304" pitchFamily="18" charset="0"/>
              </a:rPr>
              <a:t> with </a:t>
            </a:r>
            <a:r>
              <a:rPr lang="pl-PL" sz="1800" dirty="0" err="1" smtClean="0">
                <a:latin typeface="Times New Roman" panose="02020603050405020304" pitchFamily="18" charset="0"/>
                <a:cs typeface="Times New Roman" panose="02020603050405020304" pitchFamily="18" charset="0"/>
              </a:rPr>
              <a:t>details</a:t>
            </a:r>
            <a:r>
              <a:rPr lang="pl-PL" sz="1800" dirty="0" smtClean="0">
                <a:latin typeface="Times New Roman" panose="02020603050405020304" pitchFamily="18" charset="0"/>
                <a:cs typeface="Times New Roman" panose="02020603050405020304" pitchFamily="18" charset="0"/>
              </a:rPr>
              <a:t> of </a:t>
            </a:r>
            <a:r>
              <a:rPr lang="pl-PL" sz="1800" dirty="0" err="1" smtClean="0">
                <a:latin typeface="Times New Roman" panose="02020603050405020304" pitchFamily="18" charset="0"/>
                <a:cs typeface="Times New Roman" panose="02020603050405020304" pitchFamily="18" charset="0"/>
              </a:rPr>
              <a:t>transboundary</a:t>
            </a:r>
            <a:r>
              <a:rPr lang="pl-PL" sz="1800" dirty="0" smtClean="0">
                <a:latin typeface="Times New Roman" panose="02020603050405020304" pitchFamily="18" charset="0"/>
                <a:cs typeface="Times New Roman" panose="02020603050405020304" pitchFamily="18" charset="0"/>
              </a:rPr>
              <a:t> </a:t>
            </a:r>
            <a:r>
              <a:rPr lang="pl-PL" sz="1800" dirty="0" err="1" smtClean="0">
                <a:latin typeface="Times New Roman" panose="02020603050405020304" pitchFamily="18" charset="0"/>
                <a:cs typeface="Times New Roman" panose="02020603050405020304" pitchFamily="18" charset="0"/>
              </a:rPr>
              <a:t>procedure</a:t>
            </a:r>
            <a:endParaRPr lang="pl-PL" sz="1800" dirty="0">
              <a:latin typeface="Times New Roman" panose="02020603050405020304" pitchFamily="18" charset="0"/>
              <a:cs typeface="Times New Roman" panose="02020603050405020304" pitchFamily="18" charset="0"/>
            </a:endParaRPr>
          </a:p>
          <a:p>
            <a:pPr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Convention </a:t>
            </a:r>
            <a:r>
              <a:rPr lang="pl-PL" dirty="0">
                <a:latin typeface="Times New Roman" panose="02020603050405020304" pitchFamily="18" charset="0"/>
                <a:cs typeface="Times New Roman" panose="02020603050405020304" pitchFamily="18" charset="0"/>
              </a:rPr>
              <a:t> on </a:t>
            </a:r>
            <a:r>
              <a:rPr lang="en-US" dirty="0" err="1">
                <a:latin typeface="Times New Roman" panose="02020603050405020304" pitchFamily="18" charset="0"/>
                <a:cs typeface="Times New Roman" panose="02020603050405020304" pitchFamily="18" charset="0"/>
              </a:rPr>
              <a:t>Transboundary</a:t>
            </a:r>
            <a:r>
              <a:rPr lang="en-US" dirty="0">
                <a:latin typeface="Times New Roman" panose="02020603050405020304" pitchFamily="18" charset="0"/>
                <a:cs typeface="Times New Roman" panose="02020603050405020304" pitchFamily="18" charset="0"/>
              </a:rPr>
              <a:t> EIA</a:t>
            </a:r>
            <a:r>
              <a:rPr lang="pl-PL"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Espoo</a:t>
            </a:r>
            <a:r>
              <a:rPr lang="pl-PL"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1991</a:t>
            </a:r>
            <a:endParaRPr lang="pl-PL" dirty="0">
              <a:latin typeface="Times New Roman" panose="02020603050405020304" pitchFamily="18" charset="0"/>
              <a:cs typeface="Times New Roman" panose="02020603050405020304" pitchFamily="18" charset="0"/>
            </a:endParaRPr>
          </a:p>
          <a:p>
            <a:pPr lvl="1" fontAlgn="auto">
              <a:spcAft>
                <a:spcPts val="0"/>
              </a:spcAft>
              <a:buFont typeface="Arial" pitchFamily="34" charset="0"/>
              <a:buChar char="–"/>
              <a:defRPr/>
            </a:pPr>
            <a:r>
              <a:rPr lang="en-US" dirty="0">
                <a:latin typeface="Times New Roman" panose="02020603050405020304" pitchFamily="18" charset="0"/>
                <a:cs typeface="Times New Roman" panose="02020603050405020304" pitchFamily="18" charset="0"/>
              </a:rPr>
              <a:t>SEA Protocol of 2003</a:t>
            </a:r>
            <a:r>
              <a:rPr lang="pl-PL" dirty="0">
                <a:latin typeface="Times New Roman" panose="02020603050405020304" pitchFamily="18" charset="0"/>
                <a:cs typeface="Times New Roman" panose="02020603050405020304" pitchFamily="18" charset="0"/>
              </a:rPr>
              <a:t> </a:t>
            </a:r>
          </a:p>
          <a:p>
            <a:endParaRPr lang="pl-PL" dirty="0"/>
          </a:p>
        </p:txBody>
      </p:sp>
    </p:spTree>
    <p:extLst>
      <p:ext uri="{BB962C8B-B14F-4D97-AF65-F5344CB8AC3E}">
        <p14:creationId xmlns:p14="http://schemas.microsoft.com/office/powerpoint/2010/main" val="198841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Pulp Mill </a:t>
            </a:r>
            <a:r>
              <a:rPr lang="pl-PL" dirty="0" err="1" smtClean="0"/>
              <a:t>case</a:t>
            </a:r>
            <a:r>
              <a:rPr lang="pl-PL" dirty="0" smtClean="0"/>
              <a:t> – ICJ </a:t>
            </a:r>
            <a:r>
              <a:rPr lang="pl-PL" dirty="0" err="1" smtClean="0"/>
              <a:t>verdict</a:t>
            </a:r>
            <a:r>
              <a:rPr lang="pl-PL" dirty="0" smtClean="0"/>
              <a:t> of 2010</a:t>
            </a:r>
            <a:endParaRPr lang="pl-PL" dirty="0"/>
          </a:p>
        </p:txBody>
      </p:sp>
      <p:sp>
        <p:nvSpPr>
          <p:cNvPr id="3" name="Symbol zastępczy zawartości 2"/>
          <p:cNvSpPr>
            <a:spLocks noGrp="1"/>
          </p:cNvSpPr>
          <p:nvPr>
            <p:ph idx="1"/>
          </p:nvPr>
        </p:nvSpPr>
        <p:spPr/>
        <p:txBody>
          <a:bodyPr/>
          <a:lstStyle/>
          <a:p>
            <a:endParaRPr lang="pl-PL" dirty="0" smtClean="0"/>
          </a:p>
          <a:p>
            <a:r>
              <a:rPr lang="pl-PL" dirty="0"/>
              <a:t>C</a:t>
            </a:r>
            <a:r>
              <a:rPr lang="pl-PL" dirty="0" smtClean="0"/>
              <a:t>ase </a:t>
            </a:r>
            <a:r>
              <a:rPr lang="pl-PL" dirty="0" err="1" smtClean="0"/>
              <a:t>between</a:t>
            </a:r>
            <a:r>
              <a:rPr lang="pl-PL" dirty="0" smtClean="0"/>
              <a:t> </a:t>
            </a:r>
            <a:r>
              <a:rPr lang="pl-PL" dirty="0" err="1" smtClean="0"/>
              <a:t>Argentina</a:t>
            </a:r>
            <a:r>
              <a:rPr lang="pl-PL" dirty="0" smtClean="0"/>
              <a:t> and </a:t>
            </a:r>
            <a:r>
              <a:rPr lang="pl-PL" dirty="0" err="1" smtClean="0"/>
              <a:t>Uruguay</a:t>
            </a:r>
            <a:endParaRPr lang="pl-PL" dirty="0" smtClean="0"/>
          </a:p>
          <a:p>
            <a:r>
              <a:rPr lang="pl-PL" dirty="0" smtClean="0"/>
              <a:t>ICJ </a:t>
            </a:r>
            <a:r>
              <a:rPr lang="pl-PL" dirty="0" err="1" smtClean="0"/>
              <a:t>confirmed</a:t>
            </a:r>
            <a:endParaRPr lang="pl-PL" dirty="0" smtClean="0"/>
          </a:p>
          <a:p>
            <a:pPr lvl="1"/>
            <a:r>
              <a:rPr lang="pl-PL" dirty="0" err="1" smtClean="0"/>
              <a:t>environmental</a:t>
            </a:r>
            <a:r>
              <a:rPr lang="pl-PL" dirty="0" smtClean="0"/>
              <a:t> </a:t>
            </a:r>
            <a:r>
              <a:rPr lang="pl-PL" dirty="0" err="1" smtClean="0"/>
              <a:t>assessment</a:t>
            </a:r>
            <a:r>
              <a:rPr lang="pl-PL" dirty="0" smtClean="0"/>
              <a:t> </a:t>
            </a:r>
            <a:r>
              <a:rPr lang="pl-PL" dirty="0" err="1" smtClean="0"/>
              <a:t>is</a:t>
            </a:r>
            <a:r>
              <a:rPr lang="pl-PL" dirty="0" smtClean="0"/>
              <a:t> „</a:t>
            </a:r>
            <a:r>
              <a:rPr lang="en-US" altLang="pl-PL" dirty="0"/>
              <a:t> a requirement under general international law </a:t>
            </a:r>
            <a:r>
              <a:rPr lang="pl-PL" altLang="pl-PL" dirty="0" smtClean="0"/>
              <a:t>„</a:t>
            </a:r>
          </a:p>
          <a:p>
            <a:pPr lvl="1"/>
            <a:r>
              <a:rPr lang="pl-PL" dirty="0" smtClean="0"/>
              <a:t>„ </a:t>
            </a:r>
            <a:r>
              <a:rPr lang="en-US" altLang="pl-PL" dirty="0"/>
              <a:t>must be conducted prior to the</a:t>
            </a:r>
            <a:r>
              <a:rPr lang="pl-PL" altLang="pl-PL" dirty="0"/>
              <a:t> </a:t>
            </a:r>
            <a:r>
              <a:rPr lang="en-US" altLang="pl-PL" dirty="0"/>
              <a:t>implementation of a </a:t>
            </a:r>
            <a:r>
              <a:rPr lang="en-US" altLang="pl-PL" dirty="0" smtClean="0"/>
              <a:t>project</a:t>
            </a:r>
            <a:r>
              <a:rPr lang="pl-PL" altLang="pl-PL" dirty="0" smtClean="0"/>
              <a:t>”</a:t>
            </a:r>
          </a:p>
          <a:p>
            <a:pPr lvl="1"/>
            <a:r>
              <a:rPr lang="pl-PL" altLang="pl-PL" dirty="0" smtClean="0"/>
              <a:t>„</a:t>
            </a:r>
            <a:r>
              <a:rPr lang="en-US" altLang="pl-PL" dirty="0" smtClean="0"/>
              <a:t>once </a:t>
            </a:r>
            <a:r>
              <a:rPr lang="en-US" altLang="pl-PL" dirty="0"/>
              <a:t>operations have started </a:t>
            </a:r>
            <a:r>
              <a:rPr lang="en-US" altLang="pl-PL" dirty="0" smtClean="0"/>
              <a:t>continuous </a:t>
            </a:r>
            <a:r>
              <a:rPr lang="en-US" altLang="pl-PL" dirty="0"/>
              <a:t>monitoring of its effects on the environment shall be</a:t>
            </a:r>
            <a:r>
              <a:rPr lang="pl-PL" altLang="pl-PL" dirty="0"/>
              <a:t> </a:t>
            </a:r>
            <a:r>
              <a:rPr lang="pl-PL" altLang="pl-PL" dirty="0" err="1"/>
              <a:t>undertaken</a:t>
            </a:r>
            <a:r>
              <a:rPr lang="pl-PL" altLang="pl-PL" dirty="0"/>
              <a:t>”</a:t>
            </a:r>
            <a:r>
              <a:rPr lang="pl-PL" dirty="0" smtClean="0"/>
              <a:t> </a:t>
            </a:r>
          </a:p>
          <a:p>
            <a:pPr lvl="1"/>
            <a:r>
              <a:rPr lang="pl-PL" dirty="0" err="1" smtClean="0"/>
              <a:t>details</a:t>
            </a:r>
            <a:r>
              <a:rPr lang="pl-PL" dirty="0" smtClean="0"/>
              <a:t> of the </a:t>
            </a:r>
            <a:r>
              <a:rPr lang="pl-PL" dirty="0" err="1" smtClean="0"/>
              <a:t>content</a:t>
            </a:r>
            <a:r>
              <a:rPr lang="pl-PL" dirty="0" smtClean="0"/>
              <a:t> of </a:t>
            </a:r>
            <a:r>
              <a:rPr lang="pl-PL" dirty="0" err="1" smtClean="0"/>
              <a:t>environmental</a:t>
            </a:r>
            <a:r>
              <a:rPr lang="pl-PL" dirty="0" smtClean="0"/>
              <a:t> </a:t>
            </a:r>
            <a:r>
              <a:rPr lang="pl-PL" dirty="0" err="1" smtClean="0"/>
              <a:t>documentation</a:t>
            </a:r>
            <a:r>
              <a:rPr lang="pl-PL" dirty="0" smtClean="0"/>
              <a:t>  to be </a:t>
            </a:r>
            <a:r>
              <a:rPr lang="pl-PL" dirty="0" err="1" smtClean="0"/>
              <a:t>determined</a:t>
            </a:r>
            <a:r>
              <a:rPr lang="pl-PL" dirty="0" smtClean="0"/>
              <a:t> by </a:t>
            </a:r>
            <a:r>
              <a:rPr lang="pl-PL" dirty="0" err="1" smtClean="0"/>
              <a:t>each</a:t>
            </a:r>
            <a:r>
              <a:rPr lang="pl-PL" dirty="0" smtClean="0"/>
              <a:t> </a:t>
            </a:r>
            <a:r>
              <a:rPr lang="pl-PL" dirty="0" err="1" smtClean="0"/>
              <a:t>State</a:t>
            </a:r>
            <a:r>
              <a:rPr lang="pl-PL" dirty="0" smtClean="0"/>
              <a:t> </a:t>
            </a:r>
            <a:endParaRPr lang="pl-PL" dirty="0"/>
          </a:p>
        </p:txBody>
      </p:sp>
    </p:spTree>
    <p:extLst>
      <p:ext uri="{BB962C8B-B14F-4D97-AF65-F5344CB8AC3E}">
        <p14:creationId xmlns:p14="http://schemas.microsoft.com/office/powerpoint/2010/main" val="94376848"/>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0</TotalTime>
  <Words>5640</Words>
  <Application>Microsoft Office PowerPoint</Application>
  <PresentationFormat>Bildschirmpräsentation (4:3)</PresentationFormat>
  <Paragraphs>733</Paragraphs>
  <Slides>35</Slides>
  <Notes>23</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Standarddesign</vt:lpstr>
      <vt:lpstr>Jerzy Jendrośka Introduction to the Environmental Impact Assessment (EIA) and the Strategic Environmental Assessment (SEA) Directives </vt:lpstr>
      <vt:lpstr>Content</vt:lpstr>
      <vt:lpstr>Concept of environmental assessment</vt:lpstr>
      <vt:lpstr>Origins and development of environmental assessment</vt:lpstr>
      <vt:lpstr>Role of environmental assessment</vt:lpstr>
      <vt:lpstr>Procedural steps</vt:lpstr>
      <vt:lpstr>Environmental assessment documentation</vt:lpstr>
      <vt:lpstr>Environmental asessment in  international law </vt:lpstr>
      <vt:lpstr>Pulp Mill case – ICJ verdict of 2010</vt:lpstr>
      <vt:lpstr>Transboundary procedure</vt:lpstr>
      <vt:lpstr>Development of legal framework in Europe </vt:lpstr>
      <vt:lpstr>EIA Directive</vt:lpstr>
      <vt:lpstr>EIA Directive – definitions (art. 1)</vt:lpstr>
      <vt:lpstr>Basic requirements – art. 2</vt:lpstr>
      <vt:lpstr>Assessment – art.3</vt:lpstr>
      <vt:lpstr>Projects subject to assessment – art.4</vt:lpstr>
      <vt:lpstr>EIA Directive - procedural steps</vt:lpstr>
      <vt:lpstr>Screening of Annex II projects</vt:lpstr>
      <vt:lpstr>Scoping – art. 5.2</vt:lpstr>
      <vt:lpstr>EIA documentation – art. 5 and Annex IV</vt:lpstr>
      <vt:lpstr>Consultation with environmental authorities – art.6.1</vt:lpstr>
      <vt:lpstr>Public participation – art.6.2-6.6, art.8 and art.9.1</vt:lpstr>
      <vt:lpstr>Informing the public</vt:lpstr>
      <vt:lpstr>General principles – early participation and reasonable timeframes</vt:lpstr>
      <vt:lpstr>Transboundary procedure – art.7</vt:lpstr>
      <vt:lpstr>Decision – art.8 and 9</vt:lpstr>
      <vt:lpstr>Access to justice</vt:lpstr>
      <vt:lpstr>EIA Directive - practice</vt:lpstr>
      <vt:lpstr>SEA Directive – scope of application</vt:lpstr>
      <vt:lpstr>SEA Directive - exemptions</vt:lpstr>
      <vt:lpstr>SEA Directive - screening</vt:lpstr>
      <vt:lpstr>SEA Directive - procedure</vt:lpstr>
      <vt:lpstr>SEA Directive - practice</vt:lpstr>
      <vt:lpstr>EIA/SEA and Habitat Assessment</vt:lpstr>
      <vt:lpstr>EIA and Habitat Assessment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Schneider, Eva</cp:lastModifiedBy>
  <cp:revision>116</cp:revision>
  <dcterms:created xsi:type="dcterms:W3CDTF">2010-08-05T12:57:03Z</dcterms:created>
  <dcterms:modified xsi:type="dcterms:W3CDTF">2014-01-13T09:43:12Z</dcterms:modified>
</cp:coreProperties>
</file>