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handoutMasterIdLst>
    <p:handoutMasterId r:id="rId21"/>
  </p:handoutMasterIdLst>
  <p:sldIdLst>
    <p:sldId id="256" r:id="rId2"/>
    <p:sldId id="257" r:id="rId3"/>
    <p:sldId id="258" r:id="rId4"/>
    <p:sldId id="259" r:id="rId5"/>
    <p:sldId id="290" r:id="rId6"/>
    <p:sldId id="291" r:id="rId7"/>
    <p:sldId id="292" r:id="rId8"/>
    <p:sldId id="293" r:id="rId9"/>
    <p:sldId id="294" r:id="rId10"/>
    <p:sldId id="295" r:id="rId11"/>
    <p:sldId id="298" r:id="rId12"/>
    <p:sldId id="299" r:id="rId13"/>
    <p:sldId id="300" r:id="rId14"/>
    <p:sldId id="301" r:id="rId15"/>
    <p:sldId id="302" r:id="rId16"/>
    <p:sldId id="296" r:id="rId17"/>
    <p:sldId id="297" r:id="rId18"/>
    <p:sldId id="303" r:id="rId19"/>
  </p:sldIdLst>
  <p:sldSz cx="9144000" cy="6858000" type="screen4x3"/>
  <p:notesSz cx="6669088"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3C8B"/>
    <a:srgbClr val="976F45"/>
    <a:srgbClr val="88827E"/>
    <a:srgbClr val="00003E"/>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9" autoAdjust="0"/>
    <p:restoredTop sz="94660" autoAdjust="0"/>
  </p:normalViewPr>
  <p:slideViewPr>
    <p:cSldViewPr>
      <p:cViewPr>
        <p:scale>
          <a:sx n="77" d="100"/>
          <a:sy n="77" d="100"/>
        </p:scale>
        <p:origin x="-96" y="60"/>
      </p:cViewPr>
      <p:guideLst>
        <p:guide orient="horz" pos="2160"/>
        <p:guide pos="2880"/>
      </p:guideLst>
    </p:cSldViewPr>
  </p:slideViewPr>
  <p:outlineViewPr>
    <p:cViewPr>
      <p:scale>
        <a:sx n="33" d="100"/>
        <a:sy n="33" d="100"/>
      </p:scale>
      <p:origin x="0" y="693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sz="quarter" idx="1"/>
          </p:nvPr>
        </p:nvSpPr>
        <p:spPr>
          <a:xfrm>
            <a:off x="3777607" y="0"/>
            <a:ext cx="2889938" cy="496411"/>
          </a:xfrm>
          <a:prstGeom prst="rect">
            <a:avLst/>
          </a:prstGeom>
        </p:spPr>
        <p:txBody>
          <a:bodyPr vert="horz" lIns="91440" tIns="45720" rIns="91440" bIns="45720" rtlCol="0"/>
          <a:lstStyle>
            <a:lvl1pPr algn="r">
              <a:defRPr sz="1200"/>
            </a:lvl1pPr>
          </a:lstStyle>
          <a:p>
            <a:fld id="{2FCD743F-2339-49D2-80C4-93F4ABC24BC0}" type="datetimeFigureOut">
              <a:rPr lang="de-DE" smtClean="0"/>
              <a:pPr/>
              <a:t>07.11.2013</a:t>
            </a:fld>
            <a:endParaRPr lang="de-DE"/>
          </a:p>
        </p:txBody>
      </p:sp>
      <p:sp>
        <p:nvSpPr>
          <p:cNvPr id="4" name="Footer Placeholder 3"/>
          <p:cNvSpPr>
            <a:spLocks noGrp="1"/>
          </p:cNvSpPr>
          <p:nvPr>
            <p:ph type="ftr" sz="quarter" idx="2"/>
          </p:nvPr>
        </p:nvSpPr>
        <p:spPr>
          <a:xfrm>
            <a:off x="0" y="9430091"/>
            <a:ext cx="2889938" cy="496411"/>
          </a:xfrm>
          <a:prstGeom prst="rect">
            <a:avLst/>
          </a:prstGeom>
        </p:spPr>
        <p:txBody>
          <a:bodyPr vert="horz" lIns="91440" tIns="45720" rIns="91440" bIns="45720" rtlCol="0" anchor="b"/>
          <a:lstStyle>
            <a:lvl1pPr algn="l">
              <a:defRPr sz="1200"/>
            </a:lvl1pPr>
          </a:lstStyle>
          <a:p>
            <a:endParaRPr lang="de-DE"/>
          </a:p>
        </p:txBody>
      </p:sp>
      <p:sp>
        <p:nvSpPr>
          <p:cNvPr id="5" name="Slide Number Placeholder 4"/>
          <p:cNvSpPr>
            <a:spLocks noGrp="1"/>
          </p:cNvSpPr>
          <p:nvPr>
            <p:ph type="sldNum" sz="quarter" idx="3"/>
          </p:nvPr>
        </p:nvSpPr>
        <p:spPr>
          <a:xfrm>
            <a:off x="3777607" y="9430091"/>
            <a:ext cx="2889938" cy="496411"/>
          </a:xfrm>
          <a:prstGeom prst="rect">
            <a:avLst/>
          </a:prstGeom>
        </p:spPr>
        <p:txBody>
          <a:bodyPr vert="horz" lIns="91440" tIns="45720" rIns="91440" bIns="45720" rtlCol="0" anchor="b"/>
          <a:lstStyle>
            <a:lvl1pPr algn="r">
              <a:defRPr sz="1200"/>
            </a:lvl1pPr>
          </a:lstStyle>
          <a:p>
            <a:fld id="{9BCD9C54-3864-4CC5-9FF3-E19C3FE9EAEA}" type="slidenum">
              <a:rPr lang="de-DE" smtClean="0"/>
              <a:pPr/>
              <a:t>‹#›</a:t>
            </a:fld>
            <a:endParaRPr lang="de-DE"/>
          </a:p>
        </p:txBody>
      </p:sp>
    </p:spTree>
    <p:extLst>
      <p:ext uri="{BB962C8B-B14F-4D97-AF65-F5344CB8AC3E}">
        <p14:creationId xmlns:p14="http://schemas.microsoft.com/office/powerpoint/2010/main" val="9412475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9B47F430-94E9-400C-92C6-E7F80EA3518F}" type="datetimeFigureOut">
              <a:rPr lang="en-GB" smtClean="0"/>
              <a:pPr/>
              <a:t>07/11/2013</a:t>
            </a:fld>
            <a:endParaRPr lang="en-GB"/>
          </a:p>
        </p:txBody>
      </p:sp>
      <p:sp>
        <p:nvSpPr>
          <p:cNvPr id="4" name="Espace réservé de l'image des diapositives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Espace réservé des commentaires 4"/>
          <p:cNvSpPr>
            <a:spLocks noGrp="1"/>
          </p:cNvSpPr>
          <p:nvPr>
            <p:ph type="body" sz="quarter" idx="3"/>
          </p:nvPr>
        </p:nvSpPr>
        <p:spPr>
          <a:xfrm>
            <a:off x="666750" y="4716463"/>
            <a:ext cx="5335588" cy="4467225"/>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6" name="Espace réservé du pied de page 5"/>
          <p:cNvSpPr>
            <a:spLocks noGrp="1"/>
          </p:cNvSpPr>
          <p:nvPr>
            <p:ph type="ftr" sz="quarter" idx="4"/>
          </p:nvPr>
        </p:nvSpPr>
        <p:spPr>
          <a:xfrm>
            <a:off x="0" y="9429750"/>
            <a:ext cx="2889250" cy="496888"/>
          </a:xfrm>
          <a:prstGeom prst="rect">
            <a:avLst/>
          </a:prstGeom>
        </p:spPr>
        <p:txBody>
          <a:bodyPr vert="horz" lIns="91440" tIns="45720" rIns="91440" bIns="45720" rtlCol="0" anchor="b"/>
          <a:lstStyle>
            <a:lvl1pPr algn="l">
              <a:defRPr sz="1200"/>
            </a:lvl1pPr>
          </a:lstStyle>
          <a:p>
            <a:endParaRPr lang="en-GB"/>
          </a:p>
        </p:txBody>
      </p:sp>
      <p:sp>
        <p:nvSpPr>
          <p:cNvPr id="7" name="Espace réservé du numéro de diapositive 6"/>
          <p:cNvSpPr>
            <a:spLocks noGrp="1"/>
          </p:cNvSpPr>
          <p:nvPr>
            <p:ph type="sldNum" sz="quarter" idx="5"/>
          </p:nvPr>
        </p:nvSpPr>
        <p:spPr>
          <a:xfrm>
            <a:off x="3778250" y="9429750"/>
            <a:ext cx="2889250" cy="496888"/>
          </a:xfrm>
          <a:prstGeom prst="rect">
            <a:avLst/>
          </a:prstGeom>
        </p:spPr>
        <p:txBody>
          <a:bodyPr vert="horz" lIns="91440" tIns="45720" rIns="91440" bIns="45720" rtlCol="0" anchor="b"/>
          <a:lstStyle>
            <a:lvl1pPr algn="r">
              <a:defRPr sz="1200"/>
            </a:lvl1pPr>
          </a:lstStyle>
          <a:p>
            <a:fld id="{5CB8C751-8D68-4C46-B439-B670601D9FB5}" type="slidenum">
              <a:rPr lang="en-GB" smtClean="0"/>
              <a:pPr/>
              <a:t>‹#›</a:t>
            </a:fld>
            <a:endParaRPr lang="en-GB"/>
          </a:p>
        </p:txBody>
      </p:sp>
    </p:spTree>
    <p:extLst>
      <p:ext uri="{BB962C8B-B14F-4D97-AF65-F5344CB8AC3E}">
        <p14:creationId xmlns:p14="http://schemas.microsoft.com/office/powerpoint/2010/main" val="2447336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5CB8C751-8D68-4C46-B439-B670601D9FB5}"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5CB8C751-8D68-4C46-B439-B670601D9FB5}"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5CB8C751-8D68-4C46-B439-B670601D9FB5}"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5CB8C751-8D68-4C46-B439-B670601D9FB5}"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5CB8C751-8D68-4C46-B439-B670601D9FB5}"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5CB8C751-8D68-4C46-B439-B670601D9FB5}"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5CB8C751-8D68-4C46-B439-B670601D9FB5}"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5CB8C751-8D68-4C46-B439-B670601D9FB5}" type="slidenum">
              <a:rPr lang="en-GB" smtClean="0"/>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5CB8C751-8D68-4C46-B439-B670601D9FB5}" type="slidenum">
              <a:rPr lang="en-GB" smtClean="0"/>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5CB8C751-8D68-4C46-B439-B670601D9FB5}" type="slidenum">
              <a:rPr lang="en-GB" smtClean="0"/>
              <a:pPr/>
              <a:t>18</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5CB8C751-8D68-4C46-B439-B670601D9FB5}"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5CB8C751-8D68-4C46-B439-B670601D9FB5}"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5CB8C751-8D68-4C46-B439-B670601D9FB5}"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5CB8C751-8D68-4C46-B439-B670601D9FB5}"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5CB8C751-8D68-4C46-B439-B670601D9FB5}"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5CB8C751-8D68-4C46-B439-B670601D9FB5}"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5CB8C751-8D68-4C46-B439-B670601D9FB5}"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5CB8C751-8D68-4C46-B439-B670601D9FB5}"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D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de-DE"/>
          </a:p>
        </p:txBody>
      </p:sp>
      <p:sp>
        <p:nvSpPr>
          <p:cNvPr id="4" name="Rectangle 5"/>
          <p:cNvSpPr>
            <a:spLocks noGrp="1" noChangeArrowheads="1"/>
          </p:cNvSpPr>
          <p:nvPr>
            <p:ph type="ftr" sz="quarter" idx="10"/>
          </p:nvPr>
        </p:nvSpPr>
        <p:spPr>
          <a:ln/>
        </p:spPr>
        <p:txBody>
          <a:bodyPr/>
          <a:lstStyle>
            <a:lvl1pPr>
              <a:defRPr/>
            </a:lvl1pPr>
          </a:lstStyle>
          <a:p>
            <a:endParaRPr lang="de-DE"/>
          </a:p>
        </p:txBody>
      </p:sp>
      <p:sp>
        <p:nvSpPr>
          <p:cNvPr id="5"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Rectangle 5"/>
          <p:cNvSpPr>
            <a:spLocks noGrp="1" noChangeArrowheads="1"/>
          </p:cNvSpPr>
          <p:nvPr>
            <p:ph type="ftr" sz="quarter" idx="10"/>
          </p:nvPr>
        </p:nvSpPr>
        <p:spPr>
          <a:ln/>
        </p:spPr>
        <p:txBody>
          <a:bodyPr/>
          <a:lstStyle>
            <a:lvl1pPr>
              <a:defRPr/>
            </a:lvl1pPr>
          </a:lstStyle>
          <a:p>
            <a:endParaRPr lang="de-DE"/>
          </a:p>
        </p:txBody>
      </p:sp>
      <p:sp>
        <p:nvSpPr>
          <p:cNvPr id="5"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744538"/>
            <a:ext cx="1909762" cy="5351462"/>
          </a:xfrm>
        </p:spPr>
        <p:txBody>
          <a:bodyPr vert="eaVert"/>
          <a:lstStyle/>
          <a:p>
            <a:r>
              <a:rPr lang="en-US" smtClean="0"/>
              <a:t>Click to edit Master title style</a:t>
            </a:r>
            <a:endParaRPr lang="de-DE"/>
          </a:p>
        </p:txBody>
      </p:sp>
      <p:sp>
        <p:nvSpPr>
          <p:cNvPr id="3" name="Vertical Text Placeholder 2"/>
          <p:cNvSpPr>
            <a:spLocks noGrp="1"/>
          </p:cNvSpPr>
          <p:nvPr>
            <p:ph type="body" orient="vert" idx="1"/>
          </p:nvPr>
        </p:nvSpPr>
        <p:spPr>
          <a:xfrm>
            <a:off x="815975" y="744538"/>
            <a:ext cx="5580063" cy="5351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Rectangle 5"/>
          <p:cNvSpPr>
            <a:spLocks noGrp="1" noChangeArrowheads="1"/>
          </p:cNvSpPr>
          <p:nvPr>
            <p:ph type="ftr" sz="quarter" idx="10"/>
          </p:nvPr>
        </p:nvSpPr>
        <p:spPr>
          <a:ln/>
        </p:spPr>
        <p:txBody>
          <a:bodyPr/>
          <a:lstStyle>
            <a:lvl1pPr>
              <a:defRPr/>
            </a:lvl1pPr>
          </a:lstStyle>
          <a:p>
            <a:endParaRPr lang="de-DE"/>
          </a:p>
        </p:txBody>
      </p:sp>
      <p:sp>
        <p:nvSpPr>
          <p:cNvPr id="5"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815975" y="744538"/>
            <a:ext cx="6702425" cy="838200"/>
          </a:xfrm>
        </p:spPr>
        <p:txBody>
          <a:bodyPr/>
          <a:lstStyle/>
          <a:p>
            <a:r>
              <a:rPr lang="en-US" smtClean="0"/>
              <a:t>Click to edit Master title style</a:t>
            </a:r>
            <a:endParaRPr lang="de-DE"/>
          </a:p>
        </p:txBody>
      </p:sp>
      <p:sp>
        <p:nvSpPr>
          <p:cNvPr id="3" name="Chart Placeholder 2"/>
          <p:cNvSpPr>
            <a:spLocks noGrp="1"/>
          </p:cNvSpPr>
          <p:nvPr>
            <p:ph type="chart" sz="half" idx="1"/>
          </p:nvPr>
        </p:nvSpPr>
        <p:spPr>
          <a:xfrm>
            <a:off x="835025" y="1981200"/>
            <a:ext cx="3735388" cy="4114800"/>
          </a:xfrm>
        </p:spPr>
        <p:txBody>
          <a:bodyPr/>
          <a:lstStyle/>
          <a:p>
            <a:pPr lvl="0"/>
            <a:r>
              <a:rPr lang="en-US" noProof="0" smtClean="0"/>
              <a:t>Click icon to add chart</a:t>
            </a:r>
            <a:endParaRPr lang="de-DE" noProof="0" smtClean="0"/>
          </a:p>
        </p:txBody>
      </p:sp>
      <p:sp>
        <p:nvSpPr>
          <p:cNvPr id="4" name="Text Placeholder 3"/>
          <p:cNvSpPr>
            <a:spLocks noGrp="1"/>
          </p:cNvSpPr>
          <p:nvPr>
            <p:ph type="body" sz="half" idx="2"/>
          </p:nvPr>
        </p:nvSpPr>
        <p:spPr>
          <a:xfrm>
            <a:off x="4722813" y="1981200"/>
            <a:ext cx="3735387"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Rectangle 5"/>
          <p:cNvSpPr>
            <a:spLocks noGrp="1" noChangeArrowheads="1"/>
          </p:cNvSpPr>
          <p:nvPr>
            <p:ph type="ftr" sz="quarter" idx="10"/>
          </p:nvPr>
        </p:nvSpPr>
        <p:spPr>
          <a:ln/>
        </p:spPr>
        <p:txBody>
          <a:bodyPr/>
          <a:lstStyle>
            <a:lvl1pPr>
              <a:defRPr/>
            </a:lvl1pPr>
          </a:lstStyle>
          <a:p>
            <a:endParaRPr lang="de-DE"/>
          </a:p>
        </p:txBody>
      </p:sp>
      <p:sp>
        <p:nvSpPr>
          <p:cNvPr id="6"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Rectangle 5"/>
          <p:cNvSpPr>
            <a:spLocks noGrp="1" noChangeArrowheads="1"/>
          </p:cNvSpPr>
          <p:nvPr>
            <p:ph type="ftr" sz="quarter" idx="10"/>
          </p:nvPr>
        </p:nvSpPr>
        <p:spPr>
          <a:ln/>
        </p:spPr>
        <p:txBody>
          <a:bodyPr/>
          <a:lstStyle>
            <a:lvl1pPr>
              <a:defRPr/>
            </a:lvl1pPr>
          </a:lstStyle>
          <a:p>
            <a:endParaRPr lang="de-DE"/>
          </a:p>
        </p:txBody>
      </p:sp>
      <p:sp>
        <p:nvSpPr>
          <p:cNvPr id="5"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D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endParaRPr lang="de-DE"/>
          </a:p>
        </p:txBody>
      </p:sp>
      <p:sp>
        <p:nvSpPr>
          <p:cNvPr id="5"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sz="half" idx="1"/>
          </p:nvPr>
        </p:nvSpPr>
        <p:spPr>
          <a:xfrm>
            <a:off x="835025" y="1981200"/>
            <a:ext cx="373538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Content Placeholder 3"/>
          <p:cNvSpPr>
            <a:spLocks noGrp="1"/>
          </p:cNvSpPr>
          <p:nvPr>
            <p:ph sz="half" idx="2"/>
          </p:nvPr>
        </p:nvSpPr>
        <p:spPr>
          <a:xfrm>
            <a:off x="4722813" y="1981200"/>
            <a:ext cx="373538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Rectangle 5"/>
          <p:cNvSpPr>
            <a:spLocks noGrp="1" noChangeArrowheads="1"/>
          </p:cNvSpPr>
          <p:nvPr>
            <p:ph type="ftr" sz="quarter" idx="10"/>
          </p:nvPr>
        </p:nvSpPr>
        <p:spPr>
          <a:ln/>
        </p:spPr>
        <p:txBody>
          <a:bodyPr/>
          <a:lstStyle>
            <a:lvl1pPr>
              <a:defRPr/>
            </a:lvl1pPr>
          </a:lstStyle>
          <a:p>
            <a:endParaRPr lang="de-DE"/>
          </a:p>
        </p:txBody>
      </p:sp>
      <p:sp>
        <p:nvSpPr>
          <p:cNvPr id="6"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de-D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7" name="Rectangle 5"/>
          <p:cNvSpPr>
            <a:spLocks noGrp="1" noChangeArrowheads="1"/>
          </p:cNvSpPr>
          <p:nvPr>
            <p:ph type="ftr" sz="quarter" idx="10"/>
          </p:nvPr>
        </p:nvSpPr>
        <p:spPr>
          <a:ln/>
        </p:spPr>
        <p:txBody>
          <a:bodyPr/>
          <a:lstStyle>
            <a:lvl1pPr>
              <a:defRPr/>
            </a:lvl1pPr>
          </a:lstStyle>
          <a:p>
            <a:endParaRPr lang="de-DE"/>
          </a:p>
        </p:txBody>
      </p:sp>
      <p:sp>
        <p:nvSpPr>
          <p:cNvPr id="8"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Rectangle 5"/>
          <p:cNvSpPr>
            <a:spLocks noGrp="1" noChangeArrowheads="1"/>
          </p:cNvSpPr>
          <p:nvPr>
            <p:ph type="ftr" sz="quarter" idx="10"/>
          </p:nvPr>
        </p:nvSpPr>
        <p:spPr>
          <a:ln/>
        </p:spPr>
        <p:txBody>
          <a:bodyPr/>
          <a:lstStyle>
            <a:lvl1pPr>
              <a:defRPr/>
            </a:lvl1pPr>
          </a:lstStyle>
          <a:p>
            <a:endParaRPr lang="de-DE"/>
          </a:p>
        </p:txBody>
      </p:sp>
      <p:sp>
        <p:nvSpPr>
          <p:cNvPr id="4"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endParaRPr lang="de-DE"/>
          </a:p>
        </p:txBody>
      </p:sp>
      <p:sp>
        <p:nvSpPr>
          <p:cNvPr id="3"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D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endParaRPr lang="de-DE"/>
          </a:p>
        </p:txBody>
      </p:sp>
      <p:sp>
        <p:nvSpPr>
          <p:cNvPr id="6"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D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de-D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endParaRPr lang="de-DE"/>
          </a:p>
        </p:txBody>
      </p:sp>
      <p:sp>
        <p:nvSpPr>
          <p:cNvPr id="6"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27584" y="764704"/>
            <a:ext cx="6702425"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dirty="0" smtClean="0"/>
              <a:t>Klicken Sie, um das Titelformat</a:t>
            </a:r>
          </a:p>
        </p:txBody>
      </p:sp>
      <p:sp>
        <p:nvSpPr>
          <p:cNvPr id="1027" name="Rectangle 3"/>
          <p:cNvSpPr>
            <a:spLocks noGrp="1" noChangeArrowheads="1"/>
          </p:cNvSpPr>
          <p:nvPr>
            <p:ph type="body" idx="1"/>
          </p:nvPr>
        </p:nvSpPr>
        <p:spPr bwMode="auto">
          <a:xfrm>
            <a:off x="835025" y="1981200"/>
            <a:ext cx="7623175"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dirty="0" smtClean="0"/>
              <a:t>Klicken Sie, um die Formate des Vorlagentextes zu bearbeiten</a:t>
            </a:r>
          </a:p>
          <a:p>
            <a:pPr lvl="1"/>
            <a:r>
              <a:rPr lang="de-DE" dirty="0" smtClean="0"/>
              <a:t>Zweite Ebene</a:t>
            </a:r>
          </a:p>
          <a:p>
            <a:pPr lvl="2"/>
            <a:r>
              <a:rPr lang="de-DE" dirty="0" smtClean="0"/>
              <a:t>Dritte Ebene</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133C8B"/>
                </a:solidFill>
                <a:latin typeface="+mn-lt"/>
              </a:defRPr>
            </a:lvl1pPr>
          </a:lstStyle>
          <a:p>
            <a:endParaRPr lang="de-DE"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rgbClr val="133C8B"/>
                </a:solidFill>
                <a:latin typeface="+mn-lt"/>
              </a:defRPr>
            </a:lvl1pPr>
          </a:lstStyle>
          <a:p>
            <a:fld id="{EFD8EC98-65D3-4D00-B804-19A1A1B70309}" type="slidenum">
              <a:rPr lang="de-DE" smtClean="0"/>
              <a:pPr/>
              <a:t>‹#›</a:t>
            </a:fld>
            <a:endParaRPr lang="de-DE" dirty="0"/>
          </a:p>
        </p:txBody>
      </p:sp>
      <p:sp>
        <p:nvSpPr>
          <p:cNvPr id="1032" name="Rectangle 8"/>
          <p:cNvSpPr>
            <a:spLocks noChangeArrowheads="1"/>
          </p:cNvSpPr>
          <p:nvPr/>
        </p:nvSpPr>
        <p:spPr bwMode="auto">
          <a:xfrm>
            <a:off x="0" y="2060848"/>
            <a:ext cx="685800" cy="4797152"/>
          </a:xfrm>
          <a:prstGeom prst="rect">
            <a:avLst/>
          </a:prstGeom>
          <a:solidFill>
            <a:srgbClr val="88827E"/>
          </a:solidFill>
          <a:ln w="9525">
            <a:noFill/>
            <a:miter lim="800000"/>
            <a:headEnd/>
            <a:tailEnd/>
          </a:ln>
          <a:effectLst/>
        </p:spPr>
        <p:txBody>
          <a:bodyPr wrap="none" anchor="ctr"/>
          <a:lstStyle/>
          <a:p>
            <a:pPr>
              <a:defRPr/>
            </a:pPr>
            <a:endParaRPr lang="de-DE">
              <a:latin typeface="Times New Roman" pitchFamily="18" charset="0"/>
            </a:endParaRPr>
          </a:p>
        </p:txBody>
      </p:sp>
      <p:sp>
        <p:nvSpPr>
          <p:cNvPr id="1033" name="Rectangle 9"/>
          <p:cNvSpPr>
            <a:spLocks noChangeArrowheads="1"/>
          </p:cNvSpPr>
          <p:nvPr/>
        </p:nvSpPr>
        <p:spPr bwMode="auto">
          <a:xfrm>
            <a:off x="0" y="0"/>
            <a:ext cx="685800" cy="228600"/>
          </a:xfrm>
          <a:prstGeom prst="rect">
            <a:avLst/>
          </a:prstGeom>
          <a:solidFill>
            <a:srgbClr val="88827E"/>
          </a:solidFill>
          <a:ln w="9525">
            <a:noFill/>
            <a:miter lim="800000"/>
            <a:headEnd/>
            <a:tailEnd/>
          </a:ln>
          <a:effectLst/>
        </p:spPr>
        <p:txBody>
          <a:bodyPr wrap="none" anchor="ctr"/>
          <a:lstStyle/>
          <a:p>
            <a:pPr>
              <a:defRPr/>
            </a:pPr>
            <a:endParaRPr lang="de-DE">
              <a:latin typeface="Times New Roman" pitchFamily="18" charset="0"/>
            </a:endParaRPr>
          </a:p>
        </p:txBody>
      </p:sp>
      <p:sp>
        <p:nvSpPr>
          <p:cNvPr id="1034" name="Rectangle 10"/>
          <p:cNvSpPr>
            <a:spLocks noChangeArrowheads="1"/>
          </p:cNvSpPr>
          <p:nvPr/>
        </p:nvSpPr>
        <p:spPr bwMode="auto">
          <a:xfrm>
            <a:off x="685800" y="0"/>
            <a:ext cx="8458200" cy="228600"/>
          </a:xfrm>
          <a:prstGeom prst="rect">
            <a:avLst/>
          </a:prstGeom>
          <a:solidFill>
            <a:srgbClr val="133C8B"/>
          </a:solidFill>
          <a:ln w="9525">
            <a:noFill/>
            <a:miter lim="800000"/>
            <a:headEnd/>
            <a:tailEnd/>
          </a:ln>
          <a:effectLst/>
        </p:spPr>
        <p:txBody>
          <a:bodyPr wrap="none" anchor="ctr"/>
          <a:lstStyle/>
          <a:p>
            <a:pPr>
              <a:defRPr/>
            </a:pPr>
            <a:endParaRPr lang="de-DE">
              <a:latin typeface="Times New Roman" pitchFamily="18" charset="0"/>
            </a:endParaRPr>
          </a:p>
        </p:txBody>
      </p:sp>
      <p:sp>
        <p:nvSpPr>
          <p:cNvPr id="1043" name="Line 19"/>
          <p:cNvSpPr>
            <a:spLocks noChangeShapeType="1"/>
          </p:cNvSpPr>
          <p:nvPr/>
        </p:nvSpPr>
        <p:spPr bwMode="auto">
          <a:xfrm>
            <a:off x="687388" y="1811338"/>
            <a:ext cx="8456612" cy="0"/>
          </a:xfrm>
          <a:prstGeom prst="line">
            <a:avLst/>
          </a:prstGeom>
          <a:noFill/>
          <a:ln w="38100">
            <a:solidFill>
              <a:srgbClr val="133C8B"/>
            </a:solidFill>
            <a:round/>
            <a:headEnd/>
            <a:tailEnd/>
          </a:ln>
          <a:effectLst/>
        </p:spPr>
        <p:txBody>
          <a:bodyPr/>
          <a:lstStyle/>
          <a:p>
            <a:pPr>
              <a:defRPr/>
            </a:pPr>
            <a:endParaRPr lang="de-DE">
              <a:latin typeface="Times New Roman" pitchFamily="18" charset="0"/>
            </a:endParaRPr>
          </a:p>
        </p:txBody>
      </p:sp>
      <p:pic>
        <p:nvPicPr>
          <p:cNvPr id="2" name="Grafik 1"/>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99592" y="6276511"/>
            <a:ext cx="562331" cy="464857"/>
          </a:xfrm>
          <a:prstGeom prst="rect">
            <a:avLst/>
          </a:prstGeom>
        </p:spPr>
      </p:pic>
      <p:pic>
        <p:nvPicPr>
          <p:cNvPr id="3" name="Grafik 2"/>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691680" y="6309368"/>
            <a:ext cx="623743" cy="432000"/>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eaLnBrk="1" fontAlgn="base" hangingPunct="1">
        <a:spcBef>
          <a:spcPct val="0"/>
        </a:spcBef>
        <a:spcAft>
          <a:spcPct val="0"/>
        </a:spcAft>
        <a:defRPr sz="2800">
          <a:solidFill>
            <a:srgbClr val="133C8B"/>
          </a:solidFill>
          <a:latin typeface="+mj-lt"/>
          <a:ea typeface="+mj-ea"/>
          <a:cs typeface="+mj-cs"/>
        </a:defRPr>
      </a:lvl1pPr>
      <a:lvl2pPr algn="l" rtl="0" eaLnBrk="1" fontAlgn="base" hangingPunct="1">
        <a:spcBef>
          <a:spcPct val="0"/>
        </a:spcBef>
        <a:spcAft>
          <a:spcPct val="0"/>
        </a:spcAft>
        <a:defRPr sz="2800">
          <a:solidFill>
            <a:srgbClr val="214077"/>
          </a:solidFill>
          <a:latin typeface="Trebuchet MS" pitchFamily="34" charset="0"/>
        </a:defRPr>
      </a:lvl2pPr>
      <a:lvl3pPr algn="l" rtl="0" eaLnBrk="1" fontAlgn="base" hangingPunct="1">
        <a:spcBef>
          <a:spcPct val="0"/>
        </a:spcBef>
        <a:spcAft>
          <a:spcPct val="0"/>
        </a:spcAft>
        <a:defRPr sz="2800">
          <a:solidFill>
            <a:srgbClr val="214077"/>
          </a:solidFill>
          <a:latin typeface="Trebuchet MS" pitchFamily="34" charset="0"/>
        </a:defRPr>
      </a:lvl3pPr>
      <a:lvl4pPr algn="l" rtl="0" eaLnBrk="1" fontAlgn="base" hangingPunct="1">
        <a:spcBef>
          <a:spcPct val="0"/>
        </a:spcBef>
        <a:spcAft>
          <a:spcPct val="0"/>
        </a:spcAft>
        <a:defRPr sz="2800">
          <a:solidFill>
            <a:srgbClr val="214077"/>
          </a:solidFill>
          <a:latin typeface="Trebuchet MS" pitchFamily="34" charset="0"/>
        </a:defRPr>
      </a:lvl4pPr>
      <a:lvl5pPr algn="l" rtl="0" eaLnBrk="1" fontAlgn="base" hangingPunct="1">
        <a:spcBef>
          <a:spcPct val="0"/>
        </a:spcBef>
        <a:spcAft>
          <a:spcPct val="0"/>
        </a:spcAft>
        <a:defRPr sz="2800">
          <a:solidFill>
            <a:srgbClr val="214077"/>
          </a:solidFill>
          <a:latin typeface="Trebuchet MS" pitchFamily="34" charset="0"/>
        </a:defRPr>
      </a:lvl5pPr>
      <a:lvl6pPr marL="457200" algn="l" rtl="0" eaLnBrk="1" fontAlgn="base" hangingPunct="1">
        <a:spcBef>
          <a:spcPct val="0"/>
        </a:spcBef>
        <a:spcAft>
          <a:spcPct val="0"/>
        </a:spcAft>
        <a:defRPr sz="2800">
          <a:solidFill>
            <a:srgbClr val="214077"/>
          </a:solidFill>
          <a:latin typeface="Trebuchet MS" pitchFamily="34" charset="0"/>
        </a:defRPr>
      </a:lvl6pPr>
      <a:lvl7pPr marL="914400" algn="l" rtl="0" eaLnBrk="1" fontAlgn="base" hangingPunct="1">
        <a:spcBef>
          <a:spcPct val="0"/>
        </a:spcBef>
        <a:spcAft>
          <a:spcPct val="0"/>
        </a:spcAft>
        <a:defRPr sz="2800">
          <a:solidFill>
            <a:srgbClr val="214077"/>
          </a:solidFill>
          <a:latin typeface="Trebuchet MS" pitchFamily="34" charset="0"/>
        </a:defRPr>
      </a:lvl7pPr>
      <a:lvl8pPr marL="1371600" algn="l" rtl="0" eaLnBrk="1" fontAlgn="base" hangingPunct="1">
        <a:spcBef>
          <a:spcPct val="0"/>
        </a:spcBef>
        <a:spcAft>
          <a:spcPct val="0"/>
        </a:spcAft>
        <a:defRPr sz="2800">
          <a:solidFill>
            <a:srgbClr val="214077"/>
          </a:solidFill>
          <a:latin typeface="Trebuchet MS" pitchFamily="34" charset="0"/>
        </a:defRPr>
      </a:lvl8pPr>
      <a:lvl9pPr marL="1828800" algn="l" rtl="0" eaLnBrk="1" fontAlgn="base" hangingPunct="1">
        <a:spcBef>
          <a:spcPct val="0"/>
        </a:spcBef>
        <a:spcAft>
          <a:spcPct val="0"/>
        </a:spcAft>
        <a:defRPr sz="2800">
          <a:solidFill>
            <a:srgbClr val="214077"/>
          </a:solidFill>
          <a:latin typeface="Trebuchet MS" pitchFamily="34" charset="0"/>
        </a:defRPr>
      </a:lvl9pPr>
    </p:titleStyle>
    <p:bodyStyle>
      <a:lvl1pPr marL="342900" indent="-342900" algn="l" rtl="0" eaLnBrk="1" fontAlgn="base" hangingPunct="1">
        <a:spcBef>
          <a:spcPct val="20000"/>
        </a:spcBef>
        <a:spcAft>
          <a:spcPct val="0"/>
        </a:spcAft>
        <a:buFont typeface="Wingdings" pitchFamily="2" charset="2"/>
        <a:buChar char="§"/>
        <a:defRPr sz="2000">
          <a:solidFill>
            <a:srgbClr val="133C8B"/>
          </a:solidFill>
          <a:latin typeface="+mn-lt"/>
          <a:ea typeface="+mn-ea"/>
          <a:cs typeface="+mn-cs"/>
        </a:defRPr>
      </a:lvl1pPr>
      <a:lvl2pPr marL="742950" indent="-285750" algn="l" rtl="0" eaLnBrk="1" fontAlgn="base" hangingPunct="1">
        <a:spcBef>
          <a:spcPct val="20000"/>
        </a:spcBef>
        <a:spcAft>
          <a:spcPct val="0"/>
        </a:spcAft>
        <a:buChar char="–"/>
        <a:defRPr>
          <a:solidFill>
            <a:srgbClr val="133C8B"/>
          </a:solidFill>
          <a:latin typeface="+mn-lt"/>
        </a:defRPr>
      </a:lvl2pPr>
      <a:lvl3pPr marL="1143000" indent="-228600" algn="l" rtl="0" eaLnBrk="1" fontAlgn="base" hangingPunct="1">
        <a:spcBef>
          <a:spcPct val="20000"/>
        </a:spcBef>
        <a:spcAft>
          <a:spcPct val="0"/>
        </a:spcAft>
        <a:buChar char="•"/>
        <a:defRPr>
          <a:solidFill>
            <a:srgbClr val="133C8B"/>
          </a:solidFill>
          <a:latin typeface="+mn-lt"/>
        </a:defRPr>
      </a:lvl3pPr>
      <a:lvl4pPr marL="1600200" indent="-228600" algn="l" rtl="0" eaLnBrk="1" fontAlgn="base" hangingPunct="1">
        <a:spcBef>
          <a:spcPct val="20000"/>
        </a:spcBef>
        <a:spcAft>
          <a:spcPct val="0"/>
        </a:spcAft>
        <a:buChar char="–"/>
        <a:defRPr sz="2000">
          <a:solidFill>
            <a:srgbClr val="214077"/>
          </a:solidFill>
          <a:latin typeface="+mn-lt"/>
        </a:defRPr>
      </a:lvl4pPr>
      <a:lvl5pPr marL="2057400" indent="-228600" algn="l" rtl="0" eaLnBrk="1" fontAlgn="base" hangingPunct="1">
        <a:spcBef>
          <a:spcPct val="20000"/>
        </a:spcBef>
        <a:spcAft>
          <a:spcPct val="0"/>
        </a:spcAft>
        <a:buChar char="»"/>
        <a:defRPr sz="2000">
          <a:solidFill>
            <a:srgbClr val="214077"/>
          </a:solidFill>
          <a:latin typeface="+mn-lt"/>
        </a:defRPr>
      </a:lvl5pPr>
      <a:lvl6pPr marL="2514600" indent="-228600" algn="l" rtl="0" eaLnBrk="1" fontAlgn="base" hangingPunct="1">
        <a:spcBef>
          <a:spcPct val="20000"/>
        </a:spcBef>
        <a:spcAft>
          <a:spcPct val="0"/>
        </a:spcAft>
        <a:buChar char="»"/>
        <a:defRPr sz="2000">
          <a:solidFill>
            <a:srgbClr val="214077"/>
          </a:solidFill>
          <a:latin typeface="+mn-lt"/>
        </a:defRPr>
      </a:lvl6pPr>
      <a:lvl7pPr marL="2971800" indent="-228600" algn="l" rtl="0" eaLnBrk="1" fontAlgn="base" hangingPunct="1">
        <a:spcBef>
          <a:spcPct val="20000"/>
        </a:spcBef>
        <a:spcAft>
          <a:spcPct val="0"/>
        </a:spcAft>
        <a:buChar char="»"/>
        <a:defRPr sz="2000">
          <a:solidFill>
            <a:srgbClr val="214077"/>
          </a:solidFill>
          <a:latin typeface="+mn-lt"/>
        </a:defRPr>
      </a:lvl7pPr>
      <a:lvl8pPr marL="3429000" indent="-228600" algn="l" rtl="0" eaLnBrk="1" fontAlgn="base" hangingPunct="1">
        <a:spcBef>
          <a:spcPct val="20000"/>
        </a:spcBef>
        <a:spcAft>
          <a:spcPct val="0"/>
        </a:spcAft>
        <a:buChar char="»"/>
        <a:defRPr sz="2000">
          <a:solidFill>
            <a:srgbClr val="214077"/>
          </a:solidFill>
          <a:latin typeface="+mn-lt"/>
        </a:defRPr>
      </a:lvl8pPr>
      <a:lvl9pPr marL="3886200" indent="-228600" algn="l" rtl="0" eaLnBrk="1" fontAlgn="base" hangingPunct="1">
        <a:spcBef>
          <a:spcPct val="20000"/>
        </a:spcBef>
        <a:spcAft>
          <a:spcPct val="0"/>
        </a:spcAft>
        <a:buChar char="»"/>
        <a:defRPr sz="2000">
          <a:solidFill>
            <a:srgbClr val="214077"/>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692696"/>
            <a:ext cx="7848872" cy="838200"/>
          </a:xfrm>
        </p:spPr>
        <p:txBody>
          <a:bodyPr/>
          <a:lstStyle/>
          <a:p>
            <a:pPr algn="ctr"/>
            <a:r>
              <a:rPr lang="en-US" sz="2400" dirty="0" smtClean="0">
                <a:latin typeface="Arial" pitchFamily="34" charset="0"/>
                <a:cs typeface="Arial" pitchFamily="34" charset="0"/>
              </a:rPr>
              <a:t>WORKSHOP ON THE INTERACTION BETWEEN THE EIA AND THE NATURE DIRECTIVES </a:t>
            </a:r>
            <a:br>
              <a:rPr lang="en-US" sz="2400" dirty="0" smtClean="0">
                <a:latin typeface="Arial" pitchFamily="34" charset="0"/>
                <a:cs typeface="Arial" pitchFamily="34" charset="0"/>
              </a:rPr>
            </a:br>
            <a:r>
              <a:rPr lang="en-US" sz="2000" dirty="0" smtClean="0">
                <a:latin typeface="Arial" pitchFamily="34" charset="0"/>
                <a:cs typeface="Arial" pitchFamily="34" charset="0"/>
              </a:rPr>
              <a:t>Barcelona, 23-25 October 2013</a:t>
            </a:r>
            <a:r>
              <a:rPr lang="en-US" dirty="0"/>
              <a:t>	</a:t>
            </a:r>
            <a:r>
              <a:rPr lang="en-US" dirty="0" smtClean="0"/>
              <a:t/>
            </a:r>
            <a:br>
              <a:rPr lang="en-US" dirty="0" smtClean="0"/>
            </a:br>
            <a:r>
              <a:rPr lang="en-US" sz="2000" dirty="0" smtClean="0"/>
              <a:t>Trier, 13-15 November 2013</a:t>
            </a:r>
            <a:r>
              <a:rPr lang="en-US" sz="2000" dirty="0"/>
              <a:t/>
            </a:r>
            <a:br>
              <a:rPr lang="en-US" sz="2000" dirty="0"/>
            </a:br>
            <a:endParaRPr lang="de-DE" sz="2000" dirty="0"/>
          </a:p>
        </p:txBody>
      </p:sp>
      <p:sp>
        <p:nvSpPr>
          <p:cNvPr id="4" name="Content Placeholder 3"/>
          <p:cNvSpPr>
            <a:spLocks noGrp="1"/>
          </p:cNvSpPr>
          <p:nvPr>
            <p:ph idx="1"/>
          </p:nvPr>
        </p:nvSpPr>
        <p:spPr>
          <a:xfrm>
            <a:off x="835025" y="1981200"/>
            <a:ext cx="7985447" cy="4688160"/>
          </a:xfrm>
        </p:spPr>
        <p:txBody>
          <a:bodyPr/>
          <a:lstStyle/>
          <a:p>
            <a:pPr>
              <a:buNone/>
            </a:pPr>
            <a:endParaRPr lang="en-US" sz="2800" dirty="0" smtClean="0">
              <a:latin typeface="Arial" pitchFamily="34" charset="0"/>
              <a:cs typeface="Arial" pitchFamily="34" charset="0"/>
            </a:endParaRPr>
          </a:p>
          <a:p>
            <a:pPr algn="ctr">
              <a:buNone/>
            </a:pPr>
            <a:endParaRPr lang="en-US" sz="2800" b="1" dirty="0" smtClean="0">
              <a:latin typeface="Arial" pitchFamily="34" charset="0"/>
              <a:cs typeface="Arial" pitchFamily="34" charset="0"/>
            </a:endParaRPr>
          </a:p>
          <a:p>
            <a:pPr algn="ctr">
              <a:buNone/>
            </a:pPr>
            <a:r>
              <a:rPr lang="en-US" sz="2800" b="1" dirty="0" smtClean="0">
                <a:latin typeface="Arial" pitchFamily="34" charset="0"/>
                <a:cs typeface="Arial" pitchFamily="34" charset="0"/>
              </a:rPr>
              <a:t>The Habitats Directive </a:t>
            </a:r>
          </a:p>
          <a:p>
            <a:pPr algn="ctr">
              <a:buNone/>
            </a:pPr>
            <a:r>
              <a:rPr lang="en-US" sz="2800" b="1" dirty="0" smtClean="0">
                <a:latin typeface="Arial" pitchFamily="34" charset="0"/>
                <a:cs typeface="Arial" pitchFamily="34" charset="0"/>
              </a:rPr>
              <a:t>in the case law of the CJEU</a:t>
            </a:r>
          </a:p>
          <a:p>
            <a:pPr algn="ctr">
              <a:buNone/>
            </a:pPr>
            <a:endParaRPr lang="en-US" sz="2800" dirty="0" smtClean="0">
              <a:latin typeface="Arial" pitchFamily="34" charset="0"/>
              <a:cs typeface="Arial" pitchFamily="34" charset="0"/>
            </a:endParaRPr>
          </a:p>
          <a:p>
            <a:pPr algn="ctr">
              <a:buNone/>
            </a:pPr>
            <a:r>
              <a:rPr lang="en-US" dirty="0" smtClean="0">
                <a:latin typeface="Arial" pitchFamily="34" charset="0"/>
                <a:cs typeface="Arial" pitchFamily="34" charset="0"/>
              </a:rPr>
              <a:t>Matthieu Wemaëre</a:t>
            </a:r>
          </a:p>
          <a:p>
            <a:pPr algn="ctr">
              <a:buNone/>
            </a:pPr>
            <a:r>
              <a:rPr lang="en-US" dirty="0" smtClean="0">
                <a:latin typeface="Arial" pitchFamily="34" charset="0"/>
                <a:cs typeface="Arial" pitchFamily="34" charset="0"/>
              </a:rPr>
              <a:t>Attorney at Law</a:t>
            </a:r>
          </a:p>
          <a:p>
            <a:pPr algn="ctr">
              <a:buNone/>
            </a:pPr>
            <a:r>
              <a:rPr lang="en-US" dirty="0" smtClean="0">
                <a:latin typeface="Arial" pitchFamily="34" charset="0"/>
                <a:cs typeface="Arial" pitchFamily="34" charset="0"/>
              </a:rPr>
              <a:t>Brussels and Paris Bar Associations</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764704"/>
            <a:ext cx="7632848" cy="838200"/>
          </a:xfrm>
        </p:spPr>
        <p:txBody>
          <a:bodyPr/>
          <a:lstStyle/>
          <a:p>
            <a:pPr algn="ctr"/>
            <a:r>
              <a:rPr lang="en-GB" b="1" dirty="0" smtClean="0">
                <a:latin typeface="Arial" pitchFamily="34" charset="0"/>
                <a:cs typeface="Arial" pitchFamily="34" charset="0"/>
              </a:rPr>
              <a:t>Review of legality</a:t>
            </a:r>
            <a:endParaRPr lang="en-GB" b="1" dirty="0">
              <a:latin typeface="Arial" pitchFamily="34" charset="0"/>
              <a:cs typeface="Arial" pitchFamily="34" charset="0"/>
            </a:endParaRPr>
          </a:p>
        </p:txBody>
      </p:sp>
      <p:sp>
        <p:nvSpPr>
          <p:cNvPr id="3" name="Espace réservé du contenu 2"/>
          <p:cNvSpPr>
            <a:spLocks noGrp="1"/>
          </p:cNvSpPr>
          <p:nvPr>
            <p:ph idx="1"/>
          </p:nvPr>
        </p:nvSpPr>
        <p:spPr>
          <a:xfrm>
            <a:off x="835025" y="1844824"/>
            <a:ext cx="7985447" cy="4680520"/>
          </a:xfrm>
        </p:spPr>
        <p:txBody>
          <a:bodyPr/>
          <a:lstStyle/>
          <a:p>
            <a:r>
              <a:rPr lang="en-GB" dirty="0" smtClean="0">
                <a:latin typeface="Arial" pitchFamily="34" charset="0"/>
                <a:cs typeface="Arial" pitchFamily="34" charset="0"/>
              </a:rPr>
              <a:t>Litigation triggered by companies, mainly to challenge the Commission decisions adopting lists of sites of Community importance (2 others on access to documents, or refusal of the Commission to consider a complaint closed)</a:t>
            </a:r>
          </a:p>
          <a:p>
            <a:r>
              <a:rPr lang="en-GB" dirty="0" smtClean="0">
                <a:latin typeface="Arial" pitchFamily="34" charset="0"/>
                <a:cs typeface="Arial" pitchFamily="34" charset="0"/>
              </a:rPr>
              <a:t>Tribunal: inadmissibility, because such decisions are not directly and individually addressed to those companies</a:t>
            </a:r>
          </a:p>
          <a:p>
            <a:r>
              <a:rPr lang="en-GB" dirty="0" smtClean="0">
                <a:latin typeface="Arial" pitchFamily="34" charset="0"/>
                <a:cs typeface="Arial" pitchFamily="34" charset="0"/>
              </a:rPr>
              <a:t>The Court, in appeal, confirmed this case law:</a:t>
            </a:r>
          </a:p>
          <a:p>
            <a:pPr>
              <a:buFont typeface="Wingdings" pitchFamily="2" charset="2"/>
              <a:buChar char="Ø"/>
            </a:pPr>
            <a:r>
              <a:rPr lang="en-US" sz="1600" dirty="0" smtClean="0">
                <a:latin typeface="Arial" pitchFamily="34" charset="0"/>
                <a:cs typeface="Arial" pitchFamily="34" charset="0"/>
              </a:rPr>
              <a:t>Case C-362/06 “</a:t>
            </a:r>
            <a:r>
              <a:rPr lang="en-US" sz="1600" dirty="0" err="1" smtClean="0">
                <a:latin typeface="Arial" pitchFamily="34" charset="0"/>
                <a:cs typeface="Arial" pitchFamily="34" charset="0"/>
              </a:rPr>
              <a:t>Makku</a:t>
            </a:r>
            <a:r>
              <a:rPr lang="en-US" sz="1600" dirty="0" smtClean="0">
                <a:latin typeface="Arial" pitchFamily="34" charset="0"/>
                <a:cs typeface="Arial" pitchFamily="34" charset="0"/>
              </a:rPr>
              <a:t>”: “the contested decision is of concern to the appellants only in so far as they have rights in the lands covered by some of the sites of Community interest adopted by the Commission with a view to enabling the establishment of a coherent European ecological network of SACs, that is to say, by virtue of an objective legal or factual situation defined by the measure in question and not in accordance with criteria specific to the category of landowners. (…) Since the contested decision was not adopted in the light of the specific situation of the landowners, it cannot be regarded as a group of individual decisions addressed to each landowner</a:t>
            </a:r>
          </a:p>
          <a:p>
            <a:pPr>
              <a:buFont typeface="Wingdings" pitchFamily="2" charset="2"/>
              <a:buChar char="Ø"/>
            </a:pPr>
            <a:endParaRPr lang="en-GB" sz="1600"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764704"/>
            <a:ext cx="9144000" cy="838200"/>
          </a:xfrm>
        </p:spPr>
        <p:txBody>
          <a:bodyPr/>
          <a:lstStyle/>
          <a:p>
            <a:pPr algn="ctr"/>
            <a:r>
              <a:rPr lang="en-GB" b="1" dirty="0" smtClean="0">
                <a:latin typeface="Arial" pitchFamily="34" charset="0"/>
                <a:cs typeface="Arial" pitchFamily="34" charset="0"/>
              </a:rPr>
              <a:t>Interpretation of key provisions of the “HD” (1)</a:t>
            </a:r>
            <a:endParaRPr lang="en-GB" b="1" dirty="0">
              <a:latin typeface="Arial" pitchFamily="34" charset="0"/>
              <a:cs typeface="Arial" pitchFamily="34" charset="0"/>
            </a:endParaRPr>
          </a:p>
        </p:txBody>
      </p:sp>
      <p:sp>
        <p:nvSpPr>
          <p:cNvPr id="3" name="Espace réservé du contenu 2"/>
          <p:cNvSpPr>
            <a:spLocks noGrp="1"/>
          </p:cNvSpPr>
          <p:nvPr>
            <p:ph idx="1"/>
          </p:nvPr>
        </p:nvSpPr>
        <p:spPr>
          <a:xfrm>
            <a:off x="835025" y="1844824"/>
            <a:ext cx="7985447" cy="4251176"/>
          </a:xfrm>
        </p:spPr>
        <p:txBody>
          <a:bodyPr/>
          <a:lstStyle/>
          <a:p>
            <a:r>
              <a:rPr lang="en-GB" sz="2200" dirty="0" smtClean="0">
                <a:latin typeface="Arial" pitchFamily="34" charset="0"/>
                <a:cs typeface="Arial" pitchFamily="34" charset="0"/>
              </a:rPr>
              <a:t>Article 4: list of SCI and designation of SAC</a:t>
            </a:r>
          </a:p>
          <a:p>
            <a:pPr>
              <a:buFont typeface="Wingdings" pitchFamily="2" charset="2"/>
              <a:buChar char="Ø"/>
            </a:pPr>
            <a:r>
              <a:rPr lang="en-US" sz="1800" dirty="0" smtClean="0">
                <a:latin typeface="Arial" pitchFamily="34" charset="0"/>
                <a:cs typeface="Arial" pitchFamily="34" charset="0"/>
              </a:rPr>
              <a:t>Although it follows from the rules governing the procedure for identifying sites eligible for designation as SACs, set out in Article 4(1), that Member States have a margin of discretion when making their site proposals, the fact none the less remains that they must do so in compliance with the criteria laid down by the Directive. (Cases </a:t>
            </a:r>
            <a:r>
              <a:rPr lang="en-GB" sz="1800" dirty="0" smtClean="0">
                <a:latin typeface="Arial" pitchFamily="34" charset="0"/>
                <a:cs typeface="Arial" pitchFamily="34" charset="0"/>
              </a:rPr>
              <a:t>C-67/99, Com. v Ireland; C-71/99, Com. v Germany; C-220/99, Com. v </a:t>
            </a:r>
            <a:r>
              <a:rPr lang="en-GB" sz="1800" dirty="0" smtClean="0"/>
              <a:t>France)</a:t>
            </a:r>
          </a:p>
          <a:p>
            <a:pPr>
              <a:buFont typeface="Wingdings" pitchFamily="2" charset="2"/>
              <a:buChar char="Ø"/>
            </a:pPr>
            <a:r>
              <a:rPr lang="en-US" sz="1800" dirty="0" smtClean="0">
                <a:latin typeface="Arial" pitchFamily="34" charset="0"/>
                <a:cs typeface="Arial" pitchFamily="34" charset="0"/>
              </a:rPr>
              <a:t>Member State may not take account of economic, social and cultural requirements or regional and local characteristics</a:t>
            </a:r>
          </a:p>
          <a:p>
            <a:pPr>
              <a:buFont typeface="Wingdings" pitchFamily="2" charset="2"/>
              <a:buChar char="Ø"/>
            </a:pPr>
            <a:r>
              <a:rPr lang="en-US" sz="1800" dirty="0" smtClean="0">
                <a:latin typeface="Arial" pitchFamily="34" charset="0"/>
                <a:cs typeface="Arial" pitchFamily="34" charset="0"/>
              </a:rPr>
              <a:t>Article 4(5): protective measures prescribed in Article 6(2), (3) and (4) are required only as regards sites which, in accordance Article 4(2)§3, are on the list of sites selected as SCI</a:t>
            </a:r>
          </a:p>
          <a:p>
            <a:pPr>
              <a:buFont typeface="Wingdings" pitchFamily="2" charset="2"/>
              <a:buChar char="Ø"/>
            </a:pPr>
            <a:r>
              <a:rPr lang="en-US" sz="1800" dirty="0" smtClean="0">
                <a:latin typeface="Arial" pitchFamily="34" charset="0"/>
                <a:cs typeface="Arial" pitchFamily="34" charset="0"/>
              </a:rPr>
              <a:t>Most recent cases: Cases C-117/03, “</a:t>
            </a:r>
            <a:r>
              <a:rPr lang="en-US" sz="1800" dirty="0" err="1" smtClean="0">
                <a:latin typeface="Arial" pitchFamily="34" charset="0"/>
                <a:cs typeface="Arial" pitchFamily="34" charset="0"/>
              </a:rPr>
              <a:t>Dragaggi</a:t>
            </a:r>
            <a:r>
              <a:rPr lang="en-US" sz="1800" dirty="0" smtClean="0">
                <a:latin typeface="Arial" pitchFamily="34" charset="0"/>
                <a:cs typeface="Arial" pitchFamily="34" charset="0"/>
              </a:rPr>
              <a:t> and others”, and C-226/08 “</a:t>
            </a:r>
            <a:r>
              <a:rPr lang="en-US" sz="1800" dirty="0" err="1" smtClean="0">
                <a:latin typeface="Arial" pitchFamily="34" charset="0"/>
                <a:cs typeface="Arial" pitchFamily="34" charset="0"/>
              </a:rPr>
              <a:t>Stadt</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Papenburg</a:t>
            </a:r>
            <a:r>
              <a:rPr lang="en-US" sz="1800" dirty="0" smtClean="0">
                <a:latin typeface="Arial" pitchFamily="34" charset="0"/>
                <a:cs typeface="Arial" pitchFamily="34" charset="0"/>
              </a:rPr>
              <a:t>”</a:t>
            </a:r>
            <a:endParaRPr lang="en-GB" sz="1800"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764704"/>
            <a:ext cx="9144000" cy="838200"/>
          </a:xfrm>
        </p:spPr>
        <p:txBody>
          <a:bodyPr/>
          <a:lstStyle/>
          <a:p>
            <a:pPr algn="ctr"/>
            <a:r>
              <a:rPr lang="en-GB" b="1" dirty="0" smtClean="0">
                <a:latin typeface="Arial" pitchFamily="34" charset="0"/>
                <a:cs typeface="Arial" pitchFamily="34" charset="0"/>
              </a:rPr>
              <a:t>Interpretation of key provisions of the “HD” (2)</a:t>
            </a:r>
            <a:endParaRPr lang="en-GB" dirty="0"/>
          </a:p>
        </p:txBody>
      </p:sp>
      <p:sp>
        <p:nvSpPr>
          <p:cNvPr id="3" name="Espace réservé du contenu 2"/>
          <p:cNvSpPr>
            <a:spLocks noGrp="1"/>
          </p:cNvSpPr>
          <p:nvPr>
            <p:ph idx="1"/>
          </p:nvPr>
        </p:nvSpPr>
        <p:spPr>
          <a:xfrm>
            <a:off x="835025" y="1844824"/>
            <a:ext cx="7841431" cy="4536504"/>
          </a:xfrm>
        </p:spPr>
        <p:txBody>
          <a:bodyPr/>
          <a:lstStyle/>
          <a:p>
            <a:r>
              <a:rPr lang="en-US" sz="2200" dirty="0" smtClean="0">
                <a:latin typeface="Arial" pitchFamily="34" charset="0"/>
                <a:cs typeface="Arial" pitchFamily="34" charset="0"/>
              </a:rPr>
              <a:t>Art. 6(2) </a:t>
            </a:r>
            <a:r>
              <a:rPr lang="en-US" dirty="0" smtClean="0">
                <a:latin typeface="Arial" pitchFamily="34" charset="0"/>
                <a:cs typeface="Arial" pitchFamily="34" charset="0"/>
              </a:rPr>
              <a:t>obliges Member States to avoid the deterioration of natural  habitats and the habitats of species. </a:t>
            </a:r>
          </a:p>
          <a:p>
            <a:pPr>
              <a:buFont typeface="Wingdings" pitchFamily="2" charset="2"/>
              <a:buChar char="Ø"/>
            </a:pPr>
            <a:r>
              <a:rPr lang="en-US" sz="1800" dirty="0" smtClean="0">
                <a:latin typeface="Arial" pitchFamily="34" charset="0"/>
                <a:cs typeface="Arial" pitchFamily="34" charset="0"/>
              </a:rPr>
              <a:t>It is clear that, in implementing Art. 6(2) of the Habitats Directive, it may be necessary to adopt </a:t>
            </a:r>
            <a:r>
              <a:rPr lang="en-US" sz="1800" b="1" dirty="0" smtClean="0">
                <a:latin typeface="Arial" pitchFamily="34" charset="0"/>
                <a:cs typeface="Arial" pitchFamily="34" charset="0"/>
              </a:rPr>
              <a:t>both measures intended to avoid external man-caused </a:t>
            </a:r>
            <a:r>
              <a:rPr lang="en-US" sz="1800" dirty="0" smtClean="0">
                <a:latin typeface="Arial" pitchFamily="34" charset="0"/>
                <a:cs typeface="Arial" pitchFamily="34" charset="0"/>
              </a:rPr>
              <a:t>impairment and disturbance and measures to prevent natural developments that may cause the conservation status of species and habitats in SACs to deteriorate (Case C-6/04, Com. V UK)</a:t>
            </a:r>
          </a:p>
          <a:p>
            <a:pPr>
              <a:buFont typeface="Wingdings" pitchFamily="2" charset="2"/>
              <a:buChar char="Ø"/>
            </a:pPr>
            <a:r>
              <a:rPr lang="en-US" sz="1800" dirty="0" smtClean="0">
                <a:latin typeface="Arial" pitchFamily="34" charset="0"/>
                <a:cs typeface="Arial" pitchFamily="34" charset="0"/>
              </a:rPr>
              <a:t>Art. 6(2), in conjunction with Art. 7, requires MS to take appropriate steps to avoid, in SPAs, the deterioration of habitats and significant disturbance of the species for which the areas have been designated.</a:t>
            </a:r>
          </a:p>
          <a:p>
            <a:pPr>
              <a:buFont typeface="Wingdings" pitchFamily="2" charset="2"/>
              <a:buChar char="Ø"/>
            </a:pPr>
            <a:r>
              <a:rPr lang="en-US" sz="1800" dirty="0" smtClean="0">
                <a:latin typeface="Arial" pitchFamily="34" charset="0"/>
                <a:cs typeface="Arial" pitchFamily="34" charset="0"/>
              </a:rPr>
              <a:t>Authorization of a plan or project granted in accordance with Art. 6(3) of the Habitats Directive necessarily assumes that it is considered not likely adversely to affect the integrity of the site concerned and, consequently, not likely to give rise to deterioration or significant disturbances within the meaning of Art. 6(2) (Case C-127/02, </a:t>
            </a:r>
            <a:r>
              <a:rPr lang="en-US" sz="1800" dirty="0" err="1" smtClean="0">
                <a:latin typeface="Arial" pitchFamily="34" charset="0"/>
                <a:cs typeface="Arial" pitchFamily="34" charset="0"/>
              </a:rPr>
              <a:t>Wadden</a:t>
            </a:r>
            <a:r>
              <a:rPr lang="en-US" sz="1800" dirty="0" smtClean="0">
                <a:latin typeface="Arial" pitchFamily="34" charset="0"/>
                <a:cs typeface="Arial" pitchFamily="34" charset="0"/>
              </a:rPr>
              <a:t>)</a:t>
            </a:r>
            <a:endParaRPr lang="en-GB" sz="1800"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764704"/>
            <a:ext cx="9144000" cy="838200"/>
          </a:xfrm>
        </p:spPr>
        <p:txBody>
          <a:bodyPr/>
          <a:lstStyle/>
          <a:p>
            <a:pPr algn="ctr"/>
            <a:r>
              <a:rPr lang="en-GB" b="1" dirty="0" smtClean="0">
                <a:latin typeface="Arial" pitchFamily="34" charset="0"/>
                <a:cs typeface="Arial" pitchFamily="34" charset="0"/>
              </a:rPr>
              <a:t>Interpretation of key provisions of the “HD” (3)</a:t>
            </a:r>
            <a:endParaRPr lang="en-GB" dirty="0"/>
          </a:p>
        </p:txBody>
      </p:sp>
      <p:sp>
        <p:nvSpPr>
          <p:cNvPr id="3" name="Espace réservé du contenu 2"/>
          <p:cNvSpPr>
            <a:spLocks noGrp="1"/>
          </p:cNvSpPr>
          <p:nvPr>
            <p:ph idx="1"/>
          </p:nvPr>
        </p:nvSpPr>
        <p:spPr>
          <a:xfrm>
            <a:off x="835025" y="1844824"/>
            <a:ext cx="7913439" cy="5013176"/>
          </a:xfrm>
        </p:spPr>
        <p:txBody>
          <a:bodyPr/>
          <a:lstStyle/>
          <a:p>
            <a:r>
              <a:rPr lang="en-US" sz="2200" dirty="0" smtClean="0">
                <a:latin typeface="Arial" pitchFamily="34" charset="0"/>
                <a:cs typeface="Arial" pitchFamily="34" charset="0"/>
              </a:rPr>
              <a:t>Art. 7: Article 6(2) to (4) apply, in substitution for the first sentence of Art. 4(4) of the Birds Directive, to the areas classified under Art. 4(1) or (2) of the latter Directive:</a:t>
            </a:r>
          </a:p>
          <a:p>
            <a:pPr>
              <a:buFont typeface="Wingdings" pitchFamily="2" charset="2"/>
              <a:buChar char="ü"/>
            </a:pPr>
            <a:r>
              <a:rPr lang="en-US" sz="1800" dirty="0" smtClean="0">
                <a:latin typeface="Arial" pitchFamily="34" charset="0"/>
                <a:cs typeface="Arial" pitchFamily="34" charset="0"/>
              </a:rPr>
              <a:t>Only </a:t>
            </a:r>
            <a:r>
              <a:rPr lang="en-US" sz="1800" b="1" dirty="0" smtClean="0">
                <a:latin typeface="Arial" pitchFamily="34" charset="0"/>
                <a:cs typeface="Arial" pitchFamily="34" charset="0"/>
              </a:rPr>
              <a:t>areas classified as special protection areas fall </a:t>
            </a:r>
            <a:r>
              <a:rPr lang="en-US" sz="1800" dirty="0" smtClean="0">
                <a:latin typeface="Arial" pitchFamily="34" charset="0"/>
                <a:cs typeface="Arial" pitchFamily="34" charset="0"/>
              </a:rPr>
              <a:t>under the influence of Art. 6(2) to (4) of that Directive. The fact that the protection regime under the first sentence of Art. 4(4) of the Birds Directive applies to </a:t>
            </a:r>
            <a:r>
              <a:rPr lang="en-US" sz="1800" b="1" dirty="0" smtClean="0">
                <a:latin typeface="Arial" pitchFamily="34" charset="0"/>
                <a:cs typeface="Arial" pitchFamily="34" charset="0"/>
              </a:rPr>
              <a:t>areas that have not been classified as special protection areas but should have been so </a:t>
            </a:r>
            <a:r>
              <a:rPr lang="en-US" sz="1800" dirty="0" smtClean="0">
                <a:latin typeface="Arial" pitchFamily="34" charset="0"/>
                <a:cs typeface="Arial" pitchFamily="34" charset="0"/>
              </a:rPr>
              <a:t>classified does not in itself imply that the protection regime referred to in Art. 6(2) to (4) of the Habitats Directive replaces the first regime referred to in relation to those areas. (Case C</a:t>
            </a:r>
            <a:r>
              <a:rPr lang="fr-BE" sz="1800" dirty="0" smtClean="0">
                <a:latin typeface="Arial" pitchFamily="34" charset="0"/>
                <a:cs typeface="Arial" pitchFamily="34" charset="0"/>
              </a:rPr>
              <a:t>-374/98, Com. v France - “Basses Corbières”)</a:t>
            </a:r>
          </a:p>
          <a:p>
            <a:r>
              <a:rPr lang="en-US" sz="1800" b="1" dirty="0" smtClean="0">
                <a:latin typeface="Arial" pitchFamily="34" charset="0"/>
                <a:cs typeface="Arial" pitchFamily="34" charset="0"/>
              </a:rPr>
              <a:t>The legal status of protection of SPAs must also </a:t>
            </a:r>
            <a:r>
              <a:rPr lang="en-US" sz="1800" dirty="0" smtClean="0">
                <a:latin typeface="Arial" pitchFamily="34" charset="0"/>
                <a:cs typeface="Arial" pitchFamily="34" charset="0"/>
              </a:rPr>
              <a:t>guarantee the avoidance therein of the deterioration of natural habitats and the habitats of species as well as significant disturbance of the species for which those areas have been designated </a:t>
            </a:r>
            <a:r>
              <a:rPr lang="en-GB" sz="1800" dirty="0" smtClean="0">
                <a:latin typeface="Arial" pitchFamily="34" charset="0"/>
                <a:cs typeface="Arial" pitchFamily="34" charset="0"/>
              </a:rPr>
              <a:t>(Case C-415/01, Com. v Belgium)</a:t>
            </a:r>
            <a:endParaRPr lang="en-GB" sz="1800"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764704"/>
            <a:ext cx="9144000" cy="838200"/>
          </a:xfrm>
        </p:spPr>
        <p:txBody>
          <a:bodyPr/>
          <a:lstStyle/>
          <a:p>
            <a:pPr algn="ctr"/>
            <a:r>
              <a:rPr lang="en-GB" b="1" dirty="0" smtClean="0">
                <a:latin typeface="Arial" pitchFamily="34" charset="0"/>
                <a:cs typeface="Arial" pitchFamily="34" charset="0"/>
              </a:rPr>
              <a:t>Interpretation of key provisions of the “HD” (4)</a:t>
            </a:r>
            <a:endParaRPr lang="en-GB" dirty="0"/>
          </a:p>
        </p:txBody>
      </p:sp>
      <p:sp>
        <p:nvSpPr>
          <p:cNvPr id="3" name="Espace réservé du contenu 2"/>
          <p:cNvSpPr>
            <a:spLocks noGrp="1"/>
          </p:cNvSpPr>
          <p:nvPr>
            <p:ph idx="1"/>
          </p:nvPr>
        </p:nvSpPr>
        <p:spPr>
          <a:xfrm>
            <a:off x="835025" y="1844824"/>
            <a:ext cx="8129463" cy="4680520"/>
          </a:xfrm>
        </p:spPr>
        <p:txBody>
          <a:bodyPr/>
          <a:lstStyle/>
          <a:p>
            <a:r>
              <a:rPr lang="en-GB" sz="2200" dirty="0" smtClean="0">
                <a:latin typeface="Arial" pitchFamily="34" charset="0"/>
                <a:cs typeface="Arial" pitchFamily="34" charset="0"/>
              </a:rPr>
              <a:t>Art. 11 + 14: Surveillance obligation and conservation status:</a:t>
            </a:r>
          </a:p>
          <a:p>
            <a:pPr>
              <a:buFont typeface="Wingdings" pitchFamily="2" charset="2"/>
              <a:buChar char="Ø"/>
            </a:pPr>
            <a:r>
              <a:rPr lang="en-US" sz="1800" dirty="0" smtClean="0">
                <a:latin typeface="Arial" pitchFamily="34" charset="0"/>
                <a:cs typeface="Arial" pitchFamily="34" charset="0"/>
              </a:rPr>
              <a:t>Surveillance is fundamental to the effectiveness of the HD and it must be transposed in a detailed, clear and precise manner…The argument that the list of surveillance activities carried out proves that surveillance is undertaken effectively cannot be upheld (C-6/04, Com. v UK)</a:t>
            </a:r>
          </a:p>
          <a:p>
            <a:pPr>
              <a:buFont typeface="Wingdings" pitchFamily="2" charset="2"/>
              <a:buChar char="Ø"/>
            </a:pPr>
            <a:endParaRPr lang="en-US" sz="1200" dirty="0" smtClean="0">
              <a:latin typeface="Arial" pitchFamily="34" charset="0"/>
              <a:cs typeface="Arial" pitchFamily="34" charset="0"/>
            </a:endParaRPr>
          </a:p>
          <a:p>
            <a:r>
              <a:rPr lang="en-US" sz="2200" dirty="0" smtClean="0">
                <a:latin typeface="Arial" pitchFamily="34" charset="0"/>
                <a:cs typeface="Arial" pitchFamily="34" charset="0"/>
              </a:rPr>
              <a:t>Art. 12: Protection of species</a:t>
            </a:r>
          </a:p>
          <a:p>
            <a:pPr>
              <a:buFont typeface="Wingdings" pitchFamily="2" charset="2"/>
              <a:buChar char="Ø"/>
            </a:pPr>
            <a:r>
              <a:rPr lang="en-US" sz="1800" dirty="0" smtClean="0">
                <a:latin typeface="Arial" pitchFamily="34" charset="0"/>
                <a:cs typeface="Arial" pitchFamily="34" charset="0"/>
              </a:rPr>
              <a:t>Art. 12(1)(b) and (d) require that the requisite measures be taken to establish a system of strict protection for the animal species listed in Annex IV(a) of that Directive in their natural habitats, prohibiting the deliberate disturbance of those species, particularly during the period of breeding, rearing, hibernation and migration, and the deterioration or destruction of breeding sites or resting places (Case C-103/00, Com. v Greece)</a:t>
            </a:r>
          </a:p>
          <a:p>
            <a:pPr>
              <a:buFont typeface="Wingdings" pitchFamily="2" charset="2"/>
              <a:buChar char="Ø"/>
            </a:pPr>
            <a:r>
              <a:rPr lang="en-US" sz="1800" dirty="0" smtClean="0">
                <a:latin typeface="Arial" pitchFamily="34" charset="0"/>
                <a:cs typeface="Arial" pitchFamily="34" charset="0"/>
              </a:rPr>
              <a:t>It supposes the adoption of coherent and coordinated measures, of a preventive nature (Case C-518/04, Com. v Greece)</a:t>
            </a:r>
            <a:endParaRPr lang="en-GB" sz="1800"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764704"/>
            <a:ext cx="9144000" cy="838200"/>
          </a:xfrm>
        </p:spPr>
        <p:txBody>
          <a:bodyPr/>
          <a:lstStyle/>
          <a:p>
            <a:pPr algn="ctr"/>
            <a:r>
              <a:rPr lang="en-GB" b="1" dirty="0" smtClean="0">
                <a:latin typeface="Arial" pitchFamily="34" charset="0"/>
                <a:cs typeface="Arial" pitchFamily="34" charset="0"/>
              </a:rPr>
              <a:t>Interpretation of key provisions of the “HD” (5)</a:t>
            </a:r>
            <a:endParaRPr lang="en-GB" dirty="0"/>
          </a:p>
        </p:txBody>
      </p:sp>
      <p:sp>
        <p:nvSpPr>
          <p:cNvPr id="3" name="Espace réservé du contenu 2"/>
          <p:cNvSpPr>
            <a:spLocks noGrp="1"/>
          </p:cNvSpPr>
          <p:nvPr>
            <p:ph idx="1"/>
          </p:nvPr>
        </p:nvSpPr>
        <p:spPr/>
        <p:txBody>
          <a:bodyPr/>
          <a:lstStyle/>
          <a:p>
            <a:r>
              <a:rPr lang="en-GB" sz="2200" dirty="0" smtClean="0">
                <a:latin typeface="Arial" pitchFamily="34" charset="0"/>
                <a:cs typeface="Arial" pitchFamily="34" charset="0"/>
              </a:rPr>
              <a:t>Article 15: capture or killing </a:t>
            </a:r>
            <a:r>
              <a:rPr lang="en-US" sz="2200" dirty="0" smtClean="0">
                <a:latin typeface="Arial" pitchFamily="34" charset="0"/>
                <a:cs typeface="Arial" pitchFamily="34" charset="0"/>
              </a:rPr>
              <a:t>of wild fauna listed in Annex V (a) to the HD:</a:t>
            </a:r>
            <a:endParaRPr lang="en-GB" sz="2200" dirty="0" smtClean="0">
              <a:latin typeface="Arial" pitchFamily="34" charset="0"/>
              <a:cs typeface="Arial" pitchFamily="34" charset="0"/>
            </a:endParaRPr>
          </a:p>
          <a:p>
            <a:pPr>
              <a:buFont typeface="Wingdings" pitchFamily="2" charset="2"/>
              <a:buChar char="Ø"/>
            </a:pPr>
            <a:r>
              <a:rPr lang="en-US" sz="1800" dirty="0" smtClean="0">
                <a:latin typeface="Arial" pitchFamily="34" charset="0"/>
                <a:cs typeface="Arial" pitchFamily="34" charset="0"/>
              </a:rPr>
              <a:t>Article 15 imposes a </a:t>
            </a:r>
            <a:r>
              <a:rPr lang="en-US" sz="1800" u="sng" dirty="0" smtClean="0">
                <a:latin typeface="Arial" pitchFamily="34" charset="0"/>
                <a:cs typeface="Arial" pitchFamily="34" charset="0"/>
              </a:rPr>
              <a:t>general</a:t>
            </a:r>
            <a:r>
              <a:rPr lang="en-US" sz="1800" dirty="0" smtClean="0">
                <a:latin typeface="Arial" pitchFamily="34" charset="0"/>
                <a:cs typeface="Arial" pitchFamily="34" charset="0"/>
              </a:rPr>
              <a:t> obligation designed to prohibit the use of all indiscriminate means of capture or killing of the species of wild fauna concerned (Case C-6/04, Com. v UK)</a:t>
            </a:r>
          </a:p>
          <a:p>
            <a:pPr>
              <a:buFont typeface="Wingdings" pitchFamily="2" charset="2"/>
              <a:buChar char="Ø"/>
            </a:pPr>
            <a:endParaRPr lang="en-US" sz="1800" dirty="0" smtClean="0">
              <a:latin typeface="Arial" pitchFamily="34" charset="0"/>
              <a:cs typeface="Arial" pitchFamily="34" charset="0"/>
            </a:endParaRPr>
          </a:p>
          <a:p>
            <a:r>
              <a:rPr lang="en-US" sz="2200" dirty="0" smtClean="0">
                <a:latin typeface="Arial" pitchFamily="34" charset="0"/>
                <a:cs typeface="Arial" pitchFamily="34" charset="0"/>
              </a:rPr>
              <a:t>Article 16: Derogations from the provisions of Articles 12, 13, 14 and 15 (a) and (b):</a:t>
            </a:r>
          </a:p>
          <a:p>
            <a:pPr>
              <a:buFont typeface="Wingdings" pitchFamily="2" charset="2"/>
              <a:buChar char="Ø"/>
            </a:pPr>
            <a:r>
              <a:rPr lang="en-US" sz="1800" dirty="0" smtClean="0">
                <a:latin typeface="Arial" pitchFamily="34" charset="0"/>
                <a:cs typeface="Arial" pitchFamily="34" charset="0"/>
              </a:rPr>
              <a:t>Member States are (…) under a particular duty to ensure that their legislation intended to transpose [the HD] is clear and precise. Articles 12, 13 and 16 form a coherent body of provisions. Articles 12 and 13 require Member States to establish a system of strict protection for animal and plant species.(C-98/03, Commission v. Germany)</a:t>
            </a:r>
            <a:endParaRPr lang="en-GB" sz="1800"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764704"/>
            <a:ext cx="7632848" cy="838200"/>
          </a:xfrm>
        </p:spPr>
        <p:txBody>
          <a:bodyPr/>
          <a:lstStyle/>
          <a:p>
            <a:pPr algn="ctr"/>
            <a:r>
              <a:rPr lang="en-GB" b="1" dirty="0" smtClean="0">
                <a:latin typeface="Arial" pitchFamily="34" charset="0"/>
                <a:cs typeface="Arial" pitchFamily="34" charset="0"/>
              </a:rPr>
              <a:t>Method of interpretation</a:t>
            </a:r>
            <a:endParaRPr lang="en-GB" b="1" dirty="0">
              <a:latin typeface="Arial" pitchFamily="34" charset="0"/>
              <a:cs typeface="Arial" pitchFamily="34" charset="0"/>
            </a:endParaRPr>
          </a:p>
        </p:txBody>
      </p:sp>
      <p:sp>
        <p:nvSpPr>
          <p:cNvPr id="3" name="Espace réservé du contenu 2"/>
          <p:cNvSpPr>
            <a:spLocks noGrp="1"/>
          </p:cNvSpPr>
          <p:nvPr>
            <p:ph idx="1"/>
          </p:nvPr>
        </p:nvSpPr>
        <p:spPr>
          <a:xfrm>
            <a:off x="835025" y="1916832"/>
            <a:ext cx="7913439" cy="4536504"/>
          </a:xfrm>
        </p:spPr>
        <p:txBody>
          <a:bodyPr/>
          <a:lstStyle/>
          <a:p>
            <a:r>
              <a:rPr lang="en-GB" dirty="0" smtClean="0">
                <a:latin typeface="Arial" pitchFamily="34" charset="0"/>
                <a:cs typeface="Arial" pitchFamily="34" charset="0"/>
              </a:rPr>
              <a:t>Together with the Tribunal, the CJEU is tasked to ensure the uniform interpretation and application of EU law</a:t>
            </a:r>
          </a:p>
          <a:p>
            <a:r>
              <a:rPr lang="en-US" dirty="0" smtClean="0">
                <a:latin typeface="Arial" pitchFamily="34" charset="0"/>
                <a:cs typeface="Arial" pitchFamily="34" charset="0"/>
              </a:rPr>
              <a:t>Settled Case law: “in interpreting a provision of Community law it is necessary to consider its wording, its context and its aims”</a:t>
            </a:r>
          </a:p>
          <a:p>
            <a:r>
              <a:rPr lang="en-US" dirty="0" smtClean="0">
                <a:latin typeface="Arial" pitchFamily="34" charset="0"/>
                <a:cs typeface="Arial" pitchFamily="34" charset="0"/>
              </a:rPr>
              <a:t>Systemic approach and theological method: in the light of the context and given the pursued objectives</a:t>
            </a:r>
          </a:p>
          <a:p>
            <a:r>
              <a:rPr lang="en-US" dirty="0" smtClean="0">
                <a:latin typeface="Arial" pitchFamily="34" charset="0"/>
                <a:cs typeface="Arial" pitchFamily="34" charset="0"/>
              </a:rPr>
              <a:t>“Useful effect” theory: has given a significant legal effect to the provisions of the Habitats Directive</a:t>
            </a:r>
          </a:p>
          <a:p>
            <a:pPr>
              <a:buFont typeface="Wingdings" pitchFamily="2" charset="2"/>
              <a:buChar char="Ø"/>
            </a:pPr>
            <a:r>
              <a:rPr lang="en-US" sz="1600" dirty="0" smtClean="0">
                <a:latin typeface="Arial" pitchFamily="34" charset="0"/>
                <a:cs typeface="Arial" pitchFamily="34" charset="0"/>
              </a:rPr>
              <a:t>Birds Directive: Case C-374/98 Com. V France “Basses </a:t>
            </a:r>
            <a:r>
              <a:rPr lang="en-US" sz="1600" dirty="0" err="1" smtClean="0">
                <a:latin typeface="Arial" pitchFamily="34" charset="0"/>
                <a:cs typeface="Arial" pitchFamily="34" charset="0"/>
              </a:rPr>
              <a:t>Corbières</a:t>
            </a:r>
            <a:r>
              <a:rPr lang="en-US" sz="1600" dirty="0" smtClean="0">
                <a:latin typeface="Arial" pitchFamily="34" charset="0"/>
                <a:cs typeface="Arial" pitchFamily="34" charset="0"/>
              </a:rPr>
              <a:t>” (point 26): “where a given area fulfils the criteria for classification as an SPA, it must be made the subject of special conservation measures capable of ensuring, in particular, the survival and reproduction of the bird species mentioned in Annex I ”</a:t>
            </a:r>
          </a:p>
          <a:p>
            <a:pPr>
              <a:buFont typeface="Wingdings" pitchFamily="2" charset="2"/>
              <a:buChar char="Ø"/>
            </a:pPr>
            <a:r>
              <a:rPr lang="en-US" sz="1600" dirty="0" smtClean="0">
                <a:latin typeface="Arial" pitchFamily="34" charset="0"/>
                <a:cs typeface="Arial" pitchFamily="34" charset="0"/>
              </a:rPr>
              <a:t>Habitats Directive: Case C-117/03 “</a:t>
            </a:r>
            <a:r>
              <a:rPr lang="en-US" sz="1600" dirty="0" err="1" smtClean="0">
                <a:latin typeface="Arial" pitchFamily="34" charset="0"/>
                <a:cs typeface="Arial" pitchFamily="34" charset="0"/>
              </a:rPr>
              <a:t>Dragaggi</a:t>
            </a:r>
            <a:r>
              <a:rPr lang="en-US" sz="1600" dirty="0" smtClean="0">
                <a:latin typeface="Arial" pitchFamily="34" charset="0"/>
                <a:cs typeface="Arial" pitchFamily="34" charset="0"/>
              </a:rPr>
              <a:t>”: minimal protection status applies to  sites not yet in the list of SCI + Case C-404/09 “Alto </a:t>
            </a:r>
            <a:r>
              <a:rPr lang="en-US" sz="1600" dirty="0" err="1" smtClean="0">
                <a:latin typeface="Arial" pitchFamily="34" charset="0"/>
                <a:cs typeface="Arial" pitchFamily="34" charset="0"/>
              </a:rPr>
              <a:t>Sil</a:t>
            </a:r>
            <a:r>
              <a:rPr lang="en-US" sz="1600" dirty="0" smtClean="0">
                <a:latin typeface="Arial" pitchFamily="34" charset="0"/>
                <a:cs typeface="Arial" pitchFamily="34" charset="0"/>
              </a:rPr>
              <a:t>”: obligation to avoid the perturbation of species even outside the ZSC.</a:t>
            </a:r>
          </a:p>
          <a:p>
            <a:endParaRPr lang="en-GB" sz="2200" dirty="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764704"/>
            <a:ext cx="7632848" cy="838200"/>
          </a:xfrm>
        </p:spPr>
        <p:txBody>
          <a:bodyPr/>
          <a:lstStyle/>
          <a:p>
            <a:pPr algn="ctr"/>
            <a:r>
              <a:rPr lang="en-GB" b="1" dirty="0" smtClean="0">
                <a:latin typeface="Arial" pitchFamily="34" charset="0"/>
                <a:cs typeface="Arial" pitchFamily="34" charset="0"/>
              </a:rPr>
              <a:t>Effects of the case law</a:t>
            </a:r>
            <a:endParaRPr lang="en-GB" b="1" dirty="0">
              <a:latin typeface="Arial" pitchFamily="34" charset="0"/>
              <a:cs typeface="Arial" pitchFamily="34" charset="0"/>
            </a:endParaRPr>
          </a:p>
        </p:txBody>
      </p:sp>
      <p:sp>
        <p:nvSpPr>
          <p:cNvPr id="3" name="Espace réservé du contenu 2"/>
          <p:cNvSpPr>
            <a:spLocks noGrp="1"/>
          </p:cNvSpPr>
          <p:nvPr>
            <p:ph idx="1"/>
          </p:nvPr>
        </p:nvSpPr>
        <p:spPr>
          <a:xfrm>
            <a:off x="835025" y="1844824"/>
            <a:ext cx="8057455" cy="5013176"/>
          </a:xfrm>
        </p:spPr>
        <p:txBody>
          <a:bodyPr/>
          <a:lstStyle/>
          <a:p>
            <a:r>
              <a:rPr lang="en-GB" sz="2200" dirty="0" smtClean="0">
                <a:latin typeface="Arial" pitchFamily="34" charset="0"/>
                <a:cs typeface="Arial" pitchFamily="34" charset="0"/>
              </a:rPr>
              <a:t>Declaratory effect of judgments: effect to be assessed on a case by case basis</a:t>
            </a:r>
          </a:p>
          <a:p>
            <a:r>
              <a:rPr lang="en-US" sz="2200" dirty="0" smtClean="0">
                <a:latin typeface="Arial" pitchFamily="34" charset="0"/>
                <a:cs typeface="Arial" pitchFamily="34" charset="0"/>
              </a:rPr>
              <a:t>Article 260 TFEU: </a:t>
            </a:r>
          </a:p>
          <a:p>
            <a:pPr>
              <a:buFont typeface="Wingdings" pitchFamily="2" charset="2"/>
              <a:buChar char="Ø"/>
            </a:pPr>
            <a:r>
              <a:rPr lang="en-US" sz="1800" dirty="0" smtClean="0">
                <a:latin typeface="Arial" pitchFamily="34" charset="0"/>
                <a:cs typeface="Arial" pitchFamily="34" charset="0"/>
              </a:rPr>
              <a:t>Member States must take the necessary measures to comply with a judgment, otherwise the Commission may refer the matter to the Court (may specify a lump sum or penalty payment)</a:t>
            </a:r>
          </a:p>
          <a:p>
            <a:r>
              <a:rPr lang="en-US" sz="2200" dirty="0" smtClean="0">
                <a:latin typeface="Arial" pitchFamily="34" charset="0"/>
                <a:cs typeface="Arial" pitchFamily="34" charset="0"/>
              </a:rPr>
              <a:t>Easy for non communication + bad </a:t>
            </a:r>
            <a:r>
              <a:rPr lang="en-US" sz="2200" smtClean="0">
                <a:latin typeface="Arial" pitchFamily="34" charset="0"/>
                <a:cs typeface="Arial" pitchFamily="34" charset="0"/>
              </a:rPr>
              <a:t>transposition cases</a:t>
            </a:r>
            <a:endParaRPr lang="en-US" sz="2200" dirty="0" smtClean="0">
              <a:latin typeface="Arial" pitchFamily="34" charset="0"/>
              <a:cs typeface="Arial" pitchFamily="34" charset="0"/>
            </a:endParaRPr>
          </a:p>
          <a:p>
            <a:r>
              <a:rPr lang="en-US" sz="2200" dirty="0" smtClean="0">
                <a:latin typeface="Arial" pitchFamily="34" charset="0"/>
                <a:cs typeface="Arial" pitchFamily="34" charset="0"/>
              </a:rPr>
              <a:t>Far more complex for bad application cases, if the damage has occurred: Case C-491/08 Com. V Italy “In Arenas”</a:t>
            </a:r>
          </a:p>
          <a:p>
            <a:r>
              <a:rPr lang="en-US" sz="2200" dirty="0" smtClean="0">
                <a:latin typeface="Arial" pitchFamily="34" charset="0"/>
                <a:cs typeface="Arial" pitchFamily="34" charset="0"/>
              </a:rPr>
              <a:t>Indirect effect of ruled infringements on other MS: </a:t>
            </a:r>
          </a:p>
          <a:p>
            <a:pPr>
              <a:buFont typeface="Wingdings" pitchFamily="2" charset="2"/>
              <a:buChar char="ü"/>
            </a:pPr>
            <a:r>
              <a:rPr lang="en-US" sz="1800" dirty="0" smtClean="0">
                <a:latin typeface="Arial" pitchFamily="34" charset="0"/>
                <a:cs typeface="Arial" pitchFamily="34" charset="0"/>
              </a:rPr>
              <a:t>Insufficiently acknowledged, see Cases </a:t>
            </a:r>
            <a:r>
              <a:rPr lang="en-US" sz="1800" i="1" dirty="0" smtClean="0">
                <a:latin typeface="Arial" pitchFamily="34" charset="0"/>
                <a:cs typeface="Arial" pitchFamily="34" charset="0"/>
              </a:rPr>
              <a:t>Basses </a:t>
            </a:r>
            <a:r>
              <a:rPr lang="en-US" sz="1800" i="1" dirty="0" err="1" smtClean="0">
                <a:latin typeface="Arial" pitchFamily="34" charset="0"/>
                <a:cs typeface="Arial" pitchFamily="34" charset="0"/>
              </a:rPr>
              <a:t>Corbières</a:t>
            </a:r>
            <a:r>
              <a:rPr lang="en-US" sz="1800" i="1" dirty="0" smtClean="0">
                <a:latin typeface="Arial" pitchFamily="34" charset="0"/>
                <a:cs typeface="Arial" pitchFamily="34" charset="0"/>
              </a:rPr>
              <a:t>, </a:t>
            </a:r>
            <a:r>
              <a:rPr lang="en-US" sz="1800" i="1" dirty="0" err="1" smtClean="0">
                <a:latin typeface="Arial" pitchFamily="34" charset="0"/>
                <a:cs typeface="Arial" pitchFamily="34" charset="0"/>
              </a:rPr>
              <a:t>Dragaggi</a:t>
            </a:r>
            <a:r>
              <a:rPr lang="en-US" sz="1800" i="1" dirty="0" smtClean="0">
                <a:latin typeface="Arial" pitchFamily="34" charset="0"/>
                <a:cs typeface="Arial" pitchFamily="34" charset="0"/>
              </a:rPr>
              <a:t> and Bund </a:t>
            </a:r>
            <a:r>
              <a:rPr lang="en-US" sz="1800" i="1" dirty="0" err="1" smtClean="0">
                <a:latin typeface="Arial" pitchFamily="34" charset="0"/>
                <a:cs typeface="Arial" pitchFamily="34" charset="0"/>
              </a:rPr>
              <a:t>Naturschutz</a:t>
            </a:r>
            <a:r>
              <a:rPr lang="en-US" sz="1800" i="1" dirty="0" smtClean="0">
                <a:latin typeface="Arial" pitchFamily="34" charset="0"/>
                <a:cs typeface="Arial" pitchFamily="34" charset="0"/>
              </a:rPr>
              <a:t> in Bayern</a:t>
            </a:r>
            <a:r>
              <a:rPr lang="en-US" sz="1800" dirty="0" smtClean="0">
                <a:latin typeface="Arial" pitchFamily="34" charset="0"/>
                <a:cs typeface="Arial" pitchFamily="34" charset="0"/>
              </a:rPr>
              <a:t>, all about the need to give a provisional protection status to candidate sites </a:t>
            </a:r>
            <a:endParaRPr lang="en-GB" sz="1800" dirty="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764704"/>
            <a:ext cx="7632848" cy="838200"/>
          </a:xfrm>
        </p:spPr>
        <p:txBody>
          <a:bodyPr/>
          <a:lstStyle/>
          <a:p>
            <a:pPr algn="ctr"/>
            <a:r>
              <a:rPr lang="en-GB" b="1" dirty="0" smtClean="0">
                <a:latin typeface="Arial" pitchFamily="34" charset="0"/>
                <a:cs typeface="Arial" pitchFamily="34" charset="0"/>
              </a:rPr>
              <a:t>Conclusions</a:t>
            </a:r>
            <a:endParaRPr lang="en-GB" b="1" dirty="0">
              <a:latin typeface="Arial" pitchFamily="34" charset="0"/>
              <a:cs typeface="Arial" pitchFamily="34" charset="0"/>
            </a:endParaRPr>
          </a:p>
        </p:txBody>
      </p:sp>
      <p:sp>
        <p:nvSpPr>
          <p:cNvPr id="3" name="Espace réservé du contenu 2"/>
          <p:cNvSpPr>
            <a:spLocks noGrp="1"/>
          </p:cNvSpPr>
          <p:nvPr>
            <p:ph idx="1"/>
          </p:nvPr>
        </p:nvSpPr>
        <p:spPr>
          <a:xfrm>
            <a:off x="835025" y="1981200"/>
            <a:ext cx="7623175" cy="4400128"/>
          </a:xfrm>
        </p:spPr>
        <p:txBody>
          <a:bodyPr/>
          <a:lstStyle/>
          <a:p>
            <a:r>
              <a:rPr lang="en-GB" sz="2200" dirty="0" smtClean="0">
                <a:latin typeface="Arial" pitchFamily="34" charset="0"/>
                <a:cs typeface="Arial" pitchFamily="34" charset="0"/>
              </a:rPr>
              <a:t>The national judge has a key role to play to ensure compliance with the Habitats (and Birds) Directive(s) at national level, in particular in the event of bad application</a:t>
            </a:r>
          </a:p>
          <a:p>
            <a:endParaRPr lang="en-GB" sz="2200" dirty="0" smtClean="0">
              <a:latin typeface="Arial" pitchFamily="34" charset="0"/>
              <a:cs typeface="Arial" pitchFamily="34" charset="0"/>
            </a:endParaRPr>
          </a:p>
          <a:p>
            <a:r>
              <a:rPr lang="en-GB" sz="2200" dirty="0" smtClean="0">
                <a:latin typeface="Arial" pitchFamily="34" charset="0"/>
                <a:cs typeface="Arial" pitchFamily="34" charset="0"/>
              </a:rPr>
              <a:t>Particular attention should be paid to the way the Court has interpreted both the objectives and content of the Habitats (and the Birds) Directive(s), in taking account of</a:t>
            </a:r>
          </a:p>
          <a:p>
            <a:pPr>
              <a:buFont typeface="Wingdings" pitchFamily="2" charset="2"/>
              <a:buChar char="v"/>
            </a:pPr>
            <a:r>
              <a:rPr lang="en-GB" sz="1800" dirty="0" smtClean="0">
                <a:latin typeface="Arial" pitchFamily="34" charset="0"/>
                <a:cs typeface="Arial" pitchFamily="34" charset="0"/>
              </a:rPr>
              <a:t>The nature of litigation</a:t>
            </a:r>
          </a:p>
          <a:p>
            <a:pPr>
              <a:buFont typeface="Wingdings" pitchFamily="2" charset="2"/>
              <a:buChar char="v"/>
            </a:pPr>
            <a:r>
              <a:rPr lang="en-GB" sz="1800" dirty="0" smtClean="0">
                <a:latin typeface="Arial" pitchFamily="34" charset="0"/>
                <a:cs typeface="Arial" pitchFamily="34" charset="0"/>
              </a:rPr>
              <a:t>The interpretation method used</a:t>
            </a:r>
          </a:p>
          <a:p>
            <a:pPr>
              <a:buFont typeface="Wingdings" pitchFamily="2" charset="2"/>
              <a:buChar char="v"/>
            </a:pPr>
            <a:r>
              <a:rPr lang="en-GB" sz="1800" dirty="0" smtClean="0">
                <a:latin typeface="Arial" pitchFamily="34" charset="0"/>
                <a:cs typeface="Arial" pitchFamily="34" charset="0"/>
              </a:rPr>
              <a:t>The effect of each judgment referred to </a:t>
            </a:r>
          </a:p>
          <a:p>
            <a:pPr>
              <a:buNone/>
            </a:pPr>
            <a:endParaRPr lang="en-GB" sz="2200" dirty="0" smtClean="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764704"/>
            <a:ext cx="7560840" cy="838200"/>
          </a:xfrm>
        </p:spPr>
        <p:txBody>
          <a:bodyPr/>
          <a:lstStyle/>
          <a:p>
            <a:pPr algn="ctr"/>
            <a:r>
              <a:rPr lang="en-US" b="1" dirty="0" smtClean="0">
                <a:latin typeface="Arial" pitchFamily="34" charset="0"/>
                <a:cs typeface="Arial" pitchFamily="34" charset="0"/>
              </a:rPr>
              <a:t>Objectives</a:t>
            </a:r>
            <a:endParaRPr lang="en-US" b="1" dirty="0">
              <a:latin typeface="Arial" pitchFamily="34" charset="0"/>
              <a:cs typeface="Arial" pitchFamily="34" charset="0"/>
            </a:endParaRPr>
          </a:p>
        </p:txBody>
      </p:sp>
      <p:sp>
        <p:nvSpPr>
          <p:cNvPr id="3" name="Content Placeholder 2"/>
          <p:cNvSpPr>
            <a:spLocks noGrp="1"/>
          </p:cNvSpPr>
          <p:nvPr>
            <p:ph idx="1"/>
          </p:nvPr>
        </p:nvSpPr>
        <p:spPr>
          <a:xfrm>
            <a:off x="857224" y="2132856"/>
            <a:ext cx="7963248" cy="4176464"/>
          </a:xfrm>
        </p:spPr>
        <p:txBody>
          <a:bodyPr/>
          <a:lstStyle/>
          <a:p>
            <a:r>
              <a:rPr lang="en-US" sz="2200" dirty="0" smtClean="0">
                <a:latin typeface="Arial" pitchFamily="34" charset="0"/>
                <a:cs typeface="Arial" pitchFamily="34" charset="0"/>
              </a:rPr>
              <a:t>Present the case law of the CJEU on the Habitats Directive, to understand and learn about, taken all together:</a:t>
            </a:r>
          </a:p>
          <a:p>
            <a:pPr>
              <a:buNone/>
            </a:pPr>
            <a:endParaRPr lang="fr-BE" sz="2200" dirty="0" smtClean="0">
              <a:latin typeface="Arial" pitchFamily="34" charset="0"/>
              <a:cs typeface="Arial" pitchFamily="34" charset="0"/>
            </a:endParaRPr>
          </a:p>
          <a:p>
            <a:pPr marL="444500" lvl="0" indent="-266700">
              <a:buFont typeface="Wingdings" pitchFamily="2" charset="2"/>
              <a:buChar char="ü"/>
            </a:pPr>
            <a:r>
              <a:rPr lang="en-US" sz="2200" dirty="0" smtClean="0">
                <a:latin typeface="Arial" pitchFamily="34" charset="0"/>
                <a:cs typeface="Arial" pitchFamily="34" charset="0"/>
              </a:rPr>
              <a:t>Both the objectives and content of the Habitats Directive</a:t>
            </a:r>
            <a:endParaRPr lang="fr-BE" sz="2200" dirty="0" smtClean="0">
              <a:latin typeface="Arial" pitchFamily="34" charset="0"/>
              <a:cs typeface="Arial" pitchFamily="34" charset="0"/>
            </a:endParaRPr>
          </a:p>
          <a:p>
            <a:pPr marL="444500" lvl="0" indent="-266700">
              <a:buFont typeface="Wingdings" pitchFamily="2" charset="2"/>
              <a:buChar char="ü"/>
            </a:pPr>
            <a:r>
              <a:rPr lang="en-US" sz="2200" dirty="0" smtClean="0">
                <a:latin typeface="Arial" pitchFamily="34" charset="0"/>
                <a:cs typeface="Arial" pitchFamily="34" charset="0"/>
              </a:rPr>
              <a:t>The challenges for Member States when transposing, implementing and enforcing the Habitats Directive</a:t>
            </a:r>
            <a:endParaRPr lang="fr-BE" sz="2200" dirty="0" smtClean="0">
              <a:latin typeface="Arial" pitchFamily="34" charset="0"/>
              <a:cs typeface="Arial" pitchFamily="34" charset="0"/>
            </a:endParaRPr>
          </a:p>
          <a:p>
            <a:pPr marL="444500" lvl="0" indent="-266700">
              <a:buFont typeface="Wingdings" pitchFamily="2" charset="2"/>
              <a:buChar char="ü"/>
            </a:pPr>
            <a:r>
              <a:rPr lang="en-US" sz="2200" dirty="0" smtClean="0">
                <a:latin typeface="Arial" pitchFamily="34" charset="0"/>
                <a:cs typeface="Arial" pitchFamily="34" charset="0"/>
              </a:rPr>
              <a:t>The interpretation method and conclusions of the CJEU with respect to the Habitats Directive</a:t>
            </a:r>
            <a:endParaRPr lang="fr-BE" sz="2200" dirty="0" smtClean="0">
              <a:latin typeface="Arial" pitchFamily="34" charset="0"/>
              <a:cs typeface="Arial" pitchFamily="34" charset="0"/>
            </a:endParaRPr>
          </a:p>
          <a:p>
            <a:pPr marL="444500" lvl="0" indent="-266700">
              <a:buFont typeface="Wingdings" pitchFamily="2" charset="2"/>
              <a:buChar char="ü"/>
            </a:pPr>
            <a:r>
              <a:rPr lang="en-US" sz="2200" dirty="0" smtClean="0">
                <a:latin typeface="Arial" pitchFamily="34" charset="0"/>
                <a:cs typeface="Arial" pitchFamily="34" charset="0"/>
              </a:rPr>
              <a:t>The role of the national judge to contribute to the proper and uniform application of the Habitats Directive</a:t>
            </a:r>
            <a:endParaRPr lang="fr-BE" sz="2200" dirty="0" smtClean="0">
              <a:latin typeface="Arial" pitchFamily="34" charset="0"/>
              <a:cs typeface="Arial" pitchFamily="34" charset="0"/>
            </a:endParaRPr>
          </a:p>
          <a:p>
            <a:endParaRPr lang="de-D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764704"/>
            <a:ext cx="7632848" cy="838200"/>
          </a:xfrm>
        </p:spPr>
        <p:txBody>
          <a:bodyPr/>
          <a:lstStyle/>
          <a:p>
            <a:pPr algn="ctr"/>
            <a:r>
              <a:rPr lang="en-US" b="1" dirty="0" smtClean="0">
                <a:latin typeface="Arial" pitchFamily="34" charset="0"/>
                <a:cs typeface="Arial" pitchFamily="34" charset="0"/>
              </a:rPr>
              <a:t>Plan of the presentation</a:t>
            </a:r>
            <a:endParaRPr lang="en-US" b="1" dirty="0">
              <a:latin typeface="Arial" pitchFamily="34" charset="0"/>
              <a:cs typeface="Arial" pitchFamily="34" charset="0"/>
            </a:endParaRPr>
          </a:p>
        </p:txBody>
      </p:sp>
      <p:sp>
        <p:nvSpPr>
          <p:cNvPr id="3" name="Content Placeholder 2"/>
          <p:cNvSpPr>
            <a:spLocks noGrp="1"/>
          </p:cNvSpPr>
          <p:nvPr>
            <p:ph idx="1"/>
          </p:nvPr>
        </p:nvSpPr>
        <p:spPr>
          <a:xfrm>
            <a:off x="971600" y="2276872"/>
            <a:ext cx="7437361" cy="4032448"/>
          </a:xfrm>
        </p:spPr>
        <p:txBody>
          <a:bodyPr/>
          <a:lstStyle/>
          <a:p>
            <a:pPr marL="457200" indent="-457200">
              <a:buFont typeface="+mj-lt"/>
              <a:buAutoNum type="arabicPeriod"/>
            </a:pPr>
            <a:r>
              <a:rPr lang="en-US" sz="2200" dirty="0" smtClean="0">
                <a:latin typeface="Arial" pitchFamily="34" charset="0"/>
                <a:cs typeface="Arial" pitchFamily="34" charset="0"/>
              </a:rPr>
              <a:t>How cases relating to the Habitats Directive are brought before the Court?</a:t>
            </a:r>
          </a:p>
          <a:p>
            <a:pPr marL="457200" indent="-457200">
              <a:buFont typeface="+mj-lt"/>
              <a:buAutoNum type="arabicPeriod"/>
            </a:pPr>
            <a:endParaRPr lang="en-US" sz="2200" dirty="0" smtClean="0">
              <a:latin typeface="Arial" pitchFamily="34" charset="0"/>
              <a:cs typeface="Arial" pitchFamily="34" charset="0"/>
            </a:endParaRPr>
          </a:p>
          <a:p>
            <a:pPr marL="457200" indent="-457200">
              <a:buFont typeface="+mj-lt"/>
              <a:buAutoNum type="arabicPeriod"/>
            </a:pPr>
            <a:r>
              <a:rPr lang="en-US" sz="2200" dirty="0" smtClean="0">
                <a:latin typeface="Arial" pitchFamily="34" charset="0"/>
                <a:cs typeface="Arial" pitchFamily="34" charset="0"/>
              </a:rPr>
              <a:t>How does the Court interpret the Habitats Directive?</a:t>
            </a:r>
          </a:p>
          <a:p>
            <a:pPr marL="457200" indent="-457200">
              <a:buFont typeface="+mj-lt"/>
              <a:buAutoNum type="arabicPeriod"/>
            </a:pPr>
            <a:endParaRPr lang="en-US" sz="2200" dirty="0" smtClean="0">
              <a:latin typeface="Arial" pitchFamily="34" charset="0"/>
              <a:cs typeface="Arial" pitchFamily="34" charset="0"/>
            </a:endParaRPr>
          </a:p>
          <a:p>
            <a:pPr marL="457200" indent="-457200">
              <a:buFont typeface="+mj-lt"/>
              <a:buAutoNum type="arabicPeriod"/>
            </a:pPr>
            <a:r>
              <a:rPr lang="en-US" sz="2200" dirty="0" smtClean="0">
                <a:latin typeface="Arial" pitchFamily="34" charset="0"/>
                <a:cs typeface="Arial" pitchFamily="34" charset="0"/>
              </a:rPr>
              <a:t>The effects of CJEU rulings on the Habitats Directive.</a:t>
            </a:r>
          </a:p>
          <a:p>
            <a:pPr marL="457200" indent="-457200">
              <a:buFont typeface="+mj-lt"/>
              <a:buAutoNum type="arabicPeriod"/>
            </a:pPr>
            <a:endParaRPr lang="en-US" sz="2200" dirty="0" smtClean="0">
              <a:latin typeface="Arial" pitchFamily="34" charset="0"/>
              <a:cs typeface="Arial" pitchFamily="34" charset="0"/>
            </a:endParaRPr>
          </a:p>
          <a:p>
            <a:pPr marL="457200" indent="-457200">
              <a:buFont typeface="+mj-lt"/>
              <a:buAutoNum type="arabicPeriod"/>
            </a:pPr>
            <a:r>
              <a:rPr lang="en-US" sz="2200" dirty="0" smtClean="0">
                <a:latin typeface="Arial" pitchFamily="34" charset="0"/>
                <a:cs typeface="Arial" pitchFamily="34" charset="0"/>
              </a:rPr>
              <a:t>Conclusions for the national judge.</a:t>
            </a:r>
          </a:p>
          <a:p>
            <a:endParaRPr lang="de-DE" sz="2400" dirty="0" smtClean="0">
              <a:latin typeface="Arial" pitchFamily="34" charset="0"/>
              <a:cs typeface="Arial" pitchFamily="34" charset="0"/>
            </a:endParaRPr>
          </a:p>
          <a:p>
            <a:endParaRPr lang="de-DE"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764704"/>
            <a:ext cx="7704856" cy="838200"/>
          </a:xfrm>
        </p:spPr>
        <p:txBody>
          <a:bodyPr/>
          <a:lstStyle/>
          <a:p>
            <a:pPr algn="ctr"/>
            <a:r>
              <a:rPr lang="en-US" b="1" dirty="0" smtClean="0">
                <a:latin typeface="Arial" pitchFamily="34" charset="0"/>
                <a:cs typeface="Arial" pitchFamily="34" charset="0"/>
              </a:rPr>
              <a:t>Introduction</a:t>
            </a:r>
            <a:endParaRPr lang="en-US" b="1" dirty="0">
              <a:latin typeface="Arial" pitchFamily="34" charset="0"/>
              <a:cs typeface="Arial" pitchFamily="34" charset="0"/>
            </a:endParaRPr>
          </a:p>
        </p:txBody>
      </p:sp>
      <p:sp>
        <p:nvSpPr>
          <p:cNvPr id="3" name="Content Placeholder 2"/>
          <p:cNvSpPr>
            <a:spLocks noGrp="1"/>
          </p:cNvSpPr>
          <p:nvPr>
            <p:ph idx="1"/>
          </p:nvPr>
        </p:nvSpPr>
        <p:spPr>
          <a:xfrm>
            <a:off x="857224" y="1988840"/>
            <a:ext cx="7891240" cy="4411952"/>
          </a:xfrm>
        </p:spPr>
        <p:txBody>
          <a:bodyPr/>
          <a:lstStyle/>
          <a:p>
            <a:r>
              <a:rPr lang="en-US" sz="2200" dirty="0" smtClean="0">
                <a:latin typeface="Arial" pitchFamily="34" charset="0"/>
                <a:cs typeface="Arial" pitchFamily="34" charset="0"/>
              </a:rPr>
              <a:t>The Habitats Directive (+ Birds Directive) forms the cornerstone of EU’s nature protection policy. </a:t>
            </a:r>
          </a:p>
          <a:p>
            <a:r>
              <a:rPr lang="en-US" sz="2200" dirty="0" smtClean="0">
                <a:latin typeface="Arial" pitchFamily="34" charset="0"/>
                <a:cs typeface="Arial" pitchFamily="34" charset="0"/>
              </a:rPr>
              <a:t>2 pillars: Natura 2000 network of protected sites throughout the EU + a strict regime of species protection. </a:t>
            </a:r>
          </a:p>
          <a:p>
            <a:r>
              <a:rPr lang="en-US" sz="2200" dirty="0" smtClean="0">
                <a:latin typeface="Arial" pitchFamily="34" charset="0"/>
                <a:cs typeface="Arial" pitchFamily="34" charset="0"/>
              </a:rPr>
              <a:t>Need for coherence and to avoid </a:t>
            </a:r>
            <a:r>
              <a:rPr lang="en-US" sz="2200" dirty="0" err="1" smtClean="0">
                <a:latin typeface="Arial" pitchFamily="34" charset="0"/>
                <a:cs typeface="Arial" pitchFamily="34" charset="0"/>
              </a:rPr>
              <a:t>transboundary</a:t>
            </a:r>
            <a:r>
              <a:rPr lang="en-US" sz="2200" dirty="0" smtClean="0">
                <a:latin typeface="Arial" pitchFamily="34" charset="0"/>
                <a:cs typeface="Arial" pitchFamily="34" charset="0"/>
              </a:rPr>
              <a:t> threats: Natura 2000 is part of the EU’s natural heritage!</a:t>
            </a:r>
          </a:p>
          <a:p>
            <a:r>
              <a:rPr lang="en-US" sz="2200" dirty="0" smtClean="0">
                <a:latin typeface="Arial" pitchFamily="34" charset="0"/>
                <a:cs typeface="Arial" pitchFamily="34" charset="0"/>
              </a:rPr>
              <a:t>The Habitats Directive must be applied the same way in all Member States (duty of loyalty, Art. 4§3 TEU)</a:t>
            </a:r>
            <a:r>
              <a:rPr lang="en-US" sz="2400" dirty="0" smtClean="0"/>
              <a:t>.</a:t>
            </a:r>
          </a:p>
          <a:p>
            <a:pPr>
              <a:buFont typeface="Wingdings" pitchFamily="2" charset="2"/>
              <a:buChar char="ü"/>
            </a:pPr>
            <a:r>
              <a:rPr lang="en-US" sz="1800" dirty="0" smtClean="0">
                <a:latin typeface="Arial" pitchFamily="34" charset="0"/>
                <a:cs typeface="Arial" pitchFamily="34" charset="0"/>
              </a:rPr>
              <a:t>But implementation is particularly complex and technical…and sensitive!</a:t>
            </a:r>
          </a:p>
          <a:p>
            <a:pPr>
              <a:buFont typeface="Wingdings" pitchFamily="2" charset="2"/>
              <a:buChar char="ü"/>
            </a:pPr>
            <a:r>
              <a:rPr lang="en-US" sz="1800" dirty="0" smtClean="0">
                <a:latin typeface="Arial" pitchFamily="34" charset="0"/>
                <a:cs typeface="Arial" pitchFamily="34" charset="0"/>
              </a:rPr>
              <a:t>And management and protection regimes are still far from being in place</a:t>
            </a:r>
          </a:p>
          <a:p>
            <a:pPr>
              <a:buFont typeface="Wingdings" pitchFamily="2" charset="2"/>
              <a:buChar char="ü"/>
            </a:pPr>
            <a:endParaRPr lang="en-US" sz="1800" b="1" dirty="0" smtClean="0">
              <a:latin typeface="Arial" pitchFamily="34" charset="0"/>
              <a:cs typeface="Arial" pitchFamily="34" charset="0"/>
            </a:endParaRPr>
          </a:p>
          <a:p>
            <a:pPr>
              <a:buFont typeface="Wingdings" pitchFamily="2" charset="2"/>
              <a:buChar char="Ø"/>
            </a:pPr>
            <a:r>
              <a:rPr lang="en-US" sz="1800" b="1" dirty="0" smtClean="0">
                <a:latin typeface="Arial" pitchFamily="34" charset="0"/>
                <a:cs typeface="Arial" pitchFamily="34" charset="0"/>
              </a:rPr>
              <a:t>Disputes are brought before both the CJEU and national judges</a:t>
            </a:r>
          </a:p>
          <a:p>
            <a:pPr>
              <a:buFont typeface="Wingdings" pitchFamily="2" charset="2"/>
              <a:buChar char="Ø"/>
            </a:pPr>
            <a:endParaRPr lang="en-US" sz="1800" dirty="0" smtClean="0">
              <a:latin typeface="Arial" pitchFamily="34" charset="0"/>
              <a:cs typeface="Arial" pitchFamily="34" charset="0"/>
            </a:endParaRPr>
          </a:p>
          <a:p>
            <a:pPr>
              <a:buFont typeface="Wingdings" pitchFamily="2" charset="2"/>
              <a:buChar char="Ø"/>
            </a:pPr>
            <a:endParaRPr lang="en-US" sz="1800" dirty="0" smtClean="0">
              <a:latin typeface="Arial" pitchFamily="34" charset="0"/>
              <a:cs typeface="Arial" pitchFamily="34" charset="0"/>
            </a:endParaRPr>
          </a:p>
          <a:p>
            <a:pPr>
              <a:buFont typeface="Wingdings" pitchFamily="2" charset="2"/>
              <a:buChar char="Ø"/>
            </a:pPr>
            <a:endParaRPr lang="en-US" sz="1800" dirty="0" smtClean="0">
              <a:latin typeface="Arial" pitchFamily="34" charset="0"/>
              <a:cs typeface="Arial" pitchFamily="34" charset="0"/>
            </a:endParaRPr>
          </a:p>
          <a:p>
            <a:endParaRPr lang="en-US" sz="2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764704"/>
            <a:ext cx="7632848" cy="838200"/>
          </a:xfrm>
        </p:spPr>
        <p:txBody>
          <a:bodyPr/>
          <a:lstStyle/>
          <a:p>
            <a:pPr algn="ctr"/>
            <a:r>
              <a:rPr lang="en-GB" b="1" dirty="0" smtClean="0">
                <a:latin typeface="Arial" pitchFamily="34" charset="0"/>
                <a:cs typeface="Arial" pitchFamily="34" charset="0"/>
              </a:rPr>
              <a:t>Nature of Litigation at EU level</a:t>
            </a:r>
            <a:endParaRPr lang="en-GB" b="1" dirty="0">
              <a:latin typeface="Arial" pitchFamily="34" charset="0"/>
              <a:cs typeface="Arial" pitchFamily="34" charset="0"/>
            </a:endParaRPr>
          </a:p>
        </p:txBody>
      </p:sp>
      <p:sp>
        <p:nvSpPr>
          <p:cNvPr id="3" name="Espace réservé du contenu 2"/>
          <p:cNvSpPr>
            <a:spLocks noGrp="1"/>
          </p:cNvSpPr>
          <p:nvPr>
            <p:ph idx="1"/>
          </p:nvPr>
        </p:nvSpPr>
        <p:spPr>
          <a:xfrm>
            <a:off x="835025" y="1981200"/>
            <a:ext cx="7841431" cy="4328120"/>
          </a:xfrm>
        </p:spPr>
        <p:txBody>
          <a:bodyPr/>
          <a:lstStyle/>
          <a:p>
            <a:r>
              <a:rPr lang="en-GB" sz="2200" dirty="0" smtClean="0">
                <a:latin typeface="Arial" pitchFamily="34" charset="0"/>
                <a:cs typeface="Arial" pitchFamily="34" charset="0"/>
              </a:rPr>
              <a:t>EU Case law on the Habitats Directive is massive:</a:t>
            </a:r>
          </a:p>
          <a:p>
            <a:pPr>
              <a:buFont typeface="Wingdings" pitchFamily="2" charset="2"/>
              <a:buChar char="v"/>
            </a:pPr>
            <a:r>
              <a:rPr lang="en-GB" sz="1800" dirty="0" smtClean="0">
                <a:latin typeface="Arial" pitchFamily="34" charset="0"/>
                <a:cs typeface="Arial" pitchFamily="34" charset="0"/>
              </a:rPr>
              <a:t>Around 20% of all environmental cases</a:t>
            </a:r>
          </a:p>
          <a:p>
            <a:pPr>
              <a:buFont typeface="Wingdings" pitchFamily="2" charset="2"/>
              <a:buChar char="v"/>
            </a:pPr>
            <a:r>
              <a:rPr lang="en-GB" sz="1800" dirty="0" smtClean="0">
                <a:latin typeface="Arial" pitchFamily="34" charset="0"/>
                <a:cs typeface="Arial" pitchFamily="34" charset="0"/>
              </a:rPr>
              <a:t>Up to now, 85 rulings and ordinances</a:t>
            </a:r>
          </a:p>
          <a:p>
            <a:endParaRPr lang="en-GB" sz="1200" dirty="0" smtClean="0">
              <a:latin typeface="Arial" pitchFamily="34" charset="0"/>
              <a:cs typeface="Arial" pitchFamily="34" charset="0"/>
            </a:endParaRPr>
          </a:p>
          <a:p>
            <a:r>
              <a:rPr lang="en-GB" sz="2200" dirty="0" smtClean="0">
                <a:latin typeface="Arial" pitchFamily="34" charset="0"/>
                <a:cs typeface="Arial" pitchFamily="34" charset="0"/>
              </a:rPr>
              <a:t>Most of the cases involve infringements for bad application (Art. 258 TFEU)</a:t>
            </a:r>
          </a:p>
          <a:p>
            <a:endParaRPr lang="en-GB" sz="1200" dirty="0" smtClean="0">
              <a:latin typeface="Arial" pitchFamily="34" charset="0"/>
              <a:cs typeface="Arial" pitchFamily="34" charset="0"/>
            </a:endParaRPr>
          </a:p>
          <a:p>
            <a:r>
              <a:rPr lang="en-GB" sz="2200" dirty="0" smtClean="0">
                <a:latin typeface="Arial" pitchFamily="34" charset="0"/>
                <a:cs typeface="Arial" pitchFamily="34" charset="0"/>
              </a:rPr>
              <a:t>Relatively few though interesting judgments on preliminary reference (Art. 267 TFEU)</a:t>
            </a:r>
          </a:p>
          <a:p>
            <a:endParaRPr lang="en-GB" sz="1200" dirty="0" smtClean="0">
              <a:latin typeface="Arial" pitchFamily="34" charset="0"/>
              <a:cs typeface="Arial" pitchFamily="34" charset="0"/>
            </a:endParaRPr>
          </a:p>
          <a:p>
            <a:r>
              <a:rPr lang="en-GB" sz="2200" dirty="0" smtClean="0">
                <a:latin typeface="Arial" pitchFamily="34" charset="0"/>
                <a:cs typeface="Arial" pitchFamily="34" charset="0"/>
              </a:rPr>
              <a:t>Up to now, inadmissibility of cases for the review of the legality of the Habitats Directive (Art. 263 TFEU) </a:t>
            </a:r>
            <a:endParaRPr lang="en-GB" sz="22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764704"/>
            <a:ext cx="7632848" cy="838200"/>
          </a:xfrm>
        </p:spPr>
        <p:txBody>
          <a:bodyPr/>
          <a:lstStyle/>
          <a:p>
            <a:pPr algn="ctr"/>
            <a:r>
              <a:rPr lang="en-GB" b="1" dirty="0" smtClean="0">
                <a:latin typeface="Arial" pitchFamily="34" charset="0"/>
                <a:cs typeface="Arial" pitchFamily="34" charset="0"/>
              </a:rPr>
              <a:t>CJEU Case Law - Infringement Procedure</a:t>
            </a:r>
            <a:endParaRPr lang="en-GB" b="1" dirty="0">
              <a:latin typeface="Arial" pitchFamily="34" charset="0"/>
              <a:cs typeface="Arial" pitchFamily="34" charset="0"/>
            </a:endParaRPr>
          </a:p>
        </p:txBody>
      </p:sp>
      <p:sp>
        <p:nvSpPr>
          <p:cNvPr id="3" name="Espace réservé du contenu 2"/>
          <p:cNvSpPr>
            <a:spLocks noGrp="1"/>
          </p:cNvSpPr>
          <p:nvPr>
            <p:ph idx="1"/>
          </p:nvPr>
        </p:nvSpPr>
        <p:spPr>
          <a:xfrm>
            <a:off x="835025" y="1981200"/>
            <a:ext cx="7913439" cy="4114800"/>
          </a:xfrm>
        </p:spPr>
        <p:txBody>
          <a:bodyPr/>
          <a:lstStyle/>
          <a:p>
            <a:r>
              <a:rPr lang="en-GB" sz="2200" dirty="0" smtClean="0">
                <a:latin typeface="Arial" pitchFamily="34" charset="0"/>
                <a:cs typeface="Arial" pitchFamily="34" charset="0"/>
              </a:rPr>
              <a:t>Duty of Loyalty of Member States to apply EU Law</a:t>
            </a:r>
          </a:p>
          <a:p>
            <a:r>
              <a:rPr lang="en-GB" sz="2200" dirty="0" smtClean="0">
                <a:latin typeface="Arial" pitchFamily="34" charset="0"/>
                <a:cs typeface="Arial" pitchFamily="34" charset="0"/>
              </a:rPr>
              <a:t>If the Commission considers that a Member State has failed to fulfil an obligation under the Treaties:</a:t>
            </a:r>
          </a:p>
          <a:p>
            <a:pPr>
              <a:buFont typeface="Wingdings" pitchFamily="2" charset="2"/>
              <a:buChar char="Ø"/>
            </a:pPr>
            <a:r>
              <a:rPr lang="en-GB" sz="1800" dirty="0" smtClean="0">
                <a:latin typeface="Arial" pitchFamily="34" charset="0"/>
                <a:cs typeface="Arial" pitchFamily="34" charset="0"/>
              </a:rPr>
              <a:t>Non communication, non conformity or bad application</a:t>
            </a:r>
          </a:p>
          <a:p>
            <a:pPr>
              <a:buFont typeface="Wingdings" pitchFamily="2" charset="2"/>
              <a:buChar char="Ø"/>
            </a:pPr>
            <a:r>
              <a:rPr lang="en-GB" sz="1800" dirty="0" smtClean="0">
                <a:latin typeface="Arial" pitchFamily="34" charset="0"/>
                <a:cs typeface="Arial" pitchFamily="34" charset="0"/>
              </a:rPr>
              <a:t>Can be triggered by the Commission as Guardian of the Treaties, either directly, or further to a complaint, a parliamentary question or a </a:t>
            </a:r>
          </a:p>
          <a:p>
            <a:pPr>
              <a:buNone/>
            </a:pPr>
            <a:endParaRPr lang="en-GB" sz="1800" dirty="0" smtClean="0">
              <a:latin typeface="Arial" pitchFamily="34" charset="0"/>
              <a:cs typeface="Arial" pitchFamily="34" charset="0"/>
            </a:endParaRPr>
          </a:p>
          <a:p>
            <a:r>
              <a:rPr lang="en-GB" sz="2200" dirty="0" smtClean="0">
                <a:latin typeface="Arial" pitchFamily="34" charset="0"/>
                <a:cs typeface="Arial" pitchFamily="34" charset="0"/>
              </a:rPr>
              <a:t>Enforcement procedure, launched after a pre-litigation phase:</a:t>
            </a:r>
          </a:p>
          <a:p>
            <a:pPr>
              <a:buFont typeface="Wingdings" pitchFamily="2" charset="2"/>
              <a:buChar char="ü"/>
            </a:pPr>
            <a:r>
              <a:rPr lang="en-GB" sz="1800" dirty="0" smtClean="0">
                <a:latin typeface="Arial" pitchFamily="34" charset="0"/>
                <a:cs typeface="Arial" pitchFamily="34" charset="0"/>
              </a:rPr>
              <a:t>No need for the Commission to demonstrate a specific motive or interest</a:t>
            </a:r>
          </a:p>
          <a:p>
            <a:pPr>
              <a:buFont typeface="Wingdings" pitchFamily="2" charset="2"/>
              <a:buChar char="ü"/>
            </a:pPr>
            <a:r>
              <a:rPr lang="en-GB" sz="1800" dirty="0" smtClean="0">
                <a:latin typeface="Arial" pitchFamily="34" charset="0"/>
                <a:cs typeface="Arial" pitchFamily="34" charset="0"/>
              </a:rPr>
              <a:t>No restrictions on timing</a:t>
            </a:r>
          </a:p>
          <a:p>
            <a:pPr>
              <a:buFont typeface="Wingdings" pitchFamily="2" charset="2"/>
              <a:buChar char="ü"/>
            </a:pPr>
            <a:r>
              <a:rPr lang="en-GB" sz="1800" dirty="0" smtClean="0">
                <a:latin typeface="Arial" pitchFamily="34" charset="0"/>
                <a:cs typeface="Arial" pitchFamily="34" charset="0"/>
              </a:rPr>
              <a:t>Complaints by individuals: no obligation to initiate the procedure </a:t>
            </a:r>
            <a:endParaRPr lang="en-GB" sz="1800"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764704"/>
            <a:ext cx="7632848" cy="838200"/>
          </a:xfrm>
        </p:spPr>
        <p:txBody>
          <a:bodyPr/>
          <a:lstStyle/>
          <a:p>
            <a:pPr algn="ctr"/>
            <a:r>
              <a:rPr lang="en-GB" b="1" dirty="0" smtClean="0">
                <a:latin typeface="Arial" pitchFamily="34" charset="0"/>
                <a:cs typeface="Arial" pitchFamily="34" charset="0"/>
              </a:rPr>
              <a:t>Infringement cases (1)</a:t>
            </a:r>
            <a:endParaRPr lang="en-GB" b="1" dirty="0">
              <a:latin typeface="Arial" pitchFamily="34" charset="0"/>
              <a:cs typeface="Arial" pitchFamily="34" charset="0"/>
            </a:endParaRPr>
          </a:p>
        </p:txBody>
      </p:sp>
      <p:sp>
        <p:nvSpPr>
          <p:cNvPr id="3" name="Espace réservé du contenu 2"/>
          <p:cNvSpPr>
            <a:spLocks noGrp="1"/>
          </p:cNvSpPr>
          <p:nvPr>
            <p:ph idx="1"/>
          </p:nvPr>
        </p:nvSpPr>
        <p:spPr>
          <a:xfrm>
            <a:off x="835025" y="1981200"/>
            <a:ext cx="7623175" cy="4328120"/>
          </a:xfrm>
        </p:spPr>
        <p:txBody>
          <a:bodyPr/>
          <a:lstStyle/>
          <a:p>
            <a:r>
              <a:rPr lang="en-GB" sz="2200" dirty="0" smtClean="0">
                <a:latin typeface="Arial" pitchFamily="34" charset="0"/>
                <a:cs typeface="Arial" pitchFamily="34" charset="0"/>
              </a:rPr>
              <a:t>Non communication by the transposition deadline:</a:t>
            </a:r>
          </a:p>
          <a:p>
            <a:pPr>
              <a:buFont typeface="Wingdings" pitchFamily="2" charset="2"/>
              <a:buChar char="v"/>
            </a:pPr>
            <a:r>
              <a:rPr lang="en-GB" sz="1800" dirty="0" smtClean="0">
                <a:latin typeface="Arial" pitchFamily="34" charset="0"/>
                <a:cs typeface="Arial" pitchFamily="34" charset="0"/>
              </a:rPr>
              <a:t>“Objective” infringement, no value for interpretation</a:t>
            </a:r>
          </a:p>
          <a:p>
            <a:pPr>
              <a:buFont typeface="Wingdings" pitchFamily="2" charset="2"/>
              <a:buChar char="v"/>
            </a:pPr>
            <a:r>
              <a:rPr lang="en-GB" sz="1800" dirty="0" smtClean="0">
                <a:latin typeface="Arial" pitchFamily="34" charset="0"/>
                <a:cs typeface="Arial" pitchFamily="34" charset="0"/>
              </a:rPr>
              <a:t>Promote the “useful effect” of the Directive: Member States must adopt transposing measures, the national judge shall</a:t>
            </a:r>
            <a:r>
              <a:rPr lang="en-US" sz="1800" dirty="0" smtClean="0">
                <a:latin typeface="Arial" pitchFamily="34" charset="0"/>
                <a:cs typeface="Arial" pitchFamily="34" charset="0"/>
              </a:rPr>
              <a:t> ignore or set aside any incompatible national law (C-329/96 Com v. Greece)</a:t>
            </a:r>
          </a:p>
          <a:p>
            <a:pPr>
              <a:buNone/>
            </a:pPr>
            <a:endParaRPr lang="en-GB" sz="1200" dirty="0" smtClean="0">
              <a:latin typeface="Arial" pitchFamily="34" charset="0"/>
              <a:cs typeface="Arial" pitchFamily="34" charset="0"/>
            </a:endParaRPr>
          </a:p>
          <a:p>
            <a:r>
              <a:rPr lang="en-GB" sz="2200" dirty="0" smtClean="0">
                <a:latin typeface="Arial" pitchFamily="34" charset="0"/>
                <a:cs typeface="Arial" pitchFamily="34" charset="0"/>
              </a:rPr>
              <a:t>Incomplete or incorrect transposition (non conformity):</a:t>
            </a:r>
          </a:p>
          <a:p>
            <a:pPr>
              <a:buFont typeface="Wingdings" pitchFamily="2" charset="2"/>
              <a:buChar char="Ø"/>
            </a:pPr>
            <a:r>
              <a:rPr lang="en-US" sz="1800" dirty="0" smtClean="0">
                <a:latin typeface="Arial" pitchFamily="34" charset="0"/>
                <a:cs typeface="Arial" pitchFamily="34" charset="0"/>
              </a:rPr>
              <a:t>“Faithful transposition is particularly important (…), where management of the common heritage is entrusted to the Member States in their respective territories” (see Cases C-6/04 Com. v UK, C-98/03 Com. v Germany, and C-508/04, Com. V Austria, see § 59).</a:t>
            </a:r>
          </a:p>
          <a:p>
            <a:pPr>
              <a:buFont typeface="Wingdings" pitchFamily="2" charset="2"/>
              <a:buChar char="Ø"/>
            </a:pPr>
            <a:r>
              <a:rPr lang="en-US" sz="1800" dirty="0" smtClean="0">
                <a:latin typeface="Arial" pitchFamily="34" charset="0"/>
                <a:cs typeface="Arial" pitchFamily="34" charset="0"/>
              </a:rPr>
              <a:t>The Court has clarified a number of provisions: see for instance, about the scope of the EIA procedure under Art. 6(3), Case C-241/08, Com. V France, 4</a:t>
            </a:r>
            <a:r>
              <a:rPr lang="en-US" sz="1800" baseline="30000" dirty="0" smtClean="0">
                <a:latin typeface="Arial" pitchFamily="34" charset="0"/>
                <a:cs typeface="Arial" pitchFamily="34" charset="0"/>
              </a:rPr>
              <a:t>th</a:t>
            </a:r>
            <a:r>
              <a:rPr lang="en-US" sz="1800" dirty="0" smtClean="0">
                <a:latin typeface="Arial" pitchFamily="34" charset="0"/>
                <a:cs typeface="Arial" pitchFamily="34" charset="0"/>
              </a:rPr>
              <a:t> March 2010)</a:t>
            </a:r>
          </a:p>
          <a:p>
            <a:pPr>
              <a:buFont typeface="Wingdings" pitchFamily="2" charset="2"/>
              <a:buChar char="Ø"/>
            </a:pPr>
            <a:endParaRPr lang="en-GB" sz="1800"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764704"/>
            <a:ext cx="7704856" cy="838200"/>
          </a:xfrm>
        </p:spPr>
        <p:txBody>
          <a:bodyPr/>
          <a:lstStyle/>
          <a:p>
            <a:pPr algn="ctr"/>
            <a:r>
              <a:rPr lang="en-GB" b="1" dirty="0" smtClean="0">
                <a:latin typeface="Arial" pitchFamily="34" charset="0"/>
                <a:cs typeface="Arial" pitchFamily="34" charset="0"/>
              </a:rPr>
              <a:t>Infringement cases (2)</a:t>
            </a:r>
            <a:endParaRPr lang="en-GB" b="1" dirty="0">
              <a:latin typeface="Arial" pitchFamily="34" charset="0"/>
              <a:cs typeface="Arial" pitchFamily="34" charset="0"/>
            </a:endParaRPr>
          </a:p>
        </p:txBody>
      </p:sp>
      <p:sp>
        <p:nvSpPr>
          <p:cNvPr id="3" name="Espace réservé du contenu 2"/>
          <p:cNvSpPr>
            <a:spLocks noGrp="1"/>
          </p:cNvSpPr>
          <p:nvPr>
            <p:ph idx="1"/>
          </p:nvPr>
        </p:nvSpPr>
        <p:spPr>
          <a:xfrm>
            <a:off x="835025" y="1981200"/>
            <a:ext cx="7913439" cy="4876800"/>
          </a:xfrm>
        </p:spPr>
        <p:txBody>
          <a:bodyPr/>
          <a:lstStyle/>
          <a:p>
            <a:r>
              <a:rPr lang="en-GB" sz="2200" dirty="0" smtClean="0">
                <a:latin typeface="Arial" pitchFamily="34" charset="0"/>
                <a:cs typeface="Arial" pitchFamily="34" charset="0"/>
              </a:rPr>
              <a:t>Bad application of the Habitats Directive:</a:t>
            </a:r>
          </a:p>
          <a:p>
            <a:pPr>
              <a:buFont typeface="Wingdings" pitchFamily="2" charset="2"/>
              <a:buChar char="v"/>
            </a:pPr>
            <a:r>
              <a:rPr lang="en-GB" sz="1800" dirty="0" smtClean="0">
                <a:latin typeface="Arial" pitchFamily="34" charset="0"/>
                <a:cs typeface="Arial" pitchFamily="34" charset="0"/>
              </a:rPr>
              <a:t>More complex to address: factual dimension, vested interests at stake</a:t>
            </a:r>
          </a:p>
          <a:p>
            <a:r>
              <a:rPr lang="en-GB" sz="2200" dirty="0" smtClean="0">
                <a:latin typeface="Arial" pitchFamily="34" charset="0"/>
                <a:cs typeface="Arial" pitchFamily="34" charset="0"/>
              </a:rPr>
              <a:t>Infringements may vary:</a:t>
            </a:r>
          </a:p>
          <a:p>
            <a:pPr>
              <a:buFont typeface="Wingdings" pitchFamily="2" charset="2"/>
              <a:buChar char="Ø"/>
            </a:pPr>
            <a:r>
              <a:rPr lang="en-GB" sz="1800" dirty="0" smtClean="0">
                <a:latin typeface="Arial" pitchFamily="34" charset="0"/>
                <a:cs typeface="Arial" pitchFamily="34" charset="0"/>
              </a:rPr>
              <a:t>Scope, or content, of protective or conservation measures</a:t>
            </a:r>
          </a:p>
          <a:p>
            <a:pPr>
              <a:buFont typeface="Wingdings" pitchFamily="2" charset="2"/>
              <a:buChar char="Ø"/>
            </a:pPr>
            <a:r>
              <a:rPr lang="en-GB" sz="1800" dirty="0" smtClean="0">
                <a:latin typeface="Arial" pitchFamily="34" charset="0"/>
                <a:cs typeface="Arial" pitchFamily="34" charset="0"/>
              </a:rPr>
              <a:t>Insufficient or bad implementation, e.g. conflicts between projects, plans or programmes and conservation objectives within a Natura 2000 site </a:t>
            </a:r>
          </a:p>
          <a:p>
            <a:pPr>
              <a:buFont typeface="Wingdings" pitchFamily="2" charset="2"/>
              <a:buChar char="Ø"/>
            </a:pPr>
            <a:r>
              <a:rPr lang="en-GB" sz="1800" dirty="0" smtClean="0">
                <a:latin typeface="Arial" pitchFamily="34" charset="0"/>
                <a:cs typeface="Arial" pitchFamily="34" charset="0"/>
              </a:rPr>
              <a:t>But only few cases about management measures required by Art. 4 (1), because of the margin of manoeuvre left to Member States</a:t>
            </a:r>
          </a:p>
          <a:p>
            <a:pPr>
              <a:buFont typeface="Wingdings" pitchFamily="2" charset="2"/>
              <a:buChar char="Ø"/>
            </a:pPr>
            <a:r>
              <a:rPr lang="en-GB" sz="1800" dirty="0" smtClean="0">
                <a:latin typeface="Arial" pitchFamily="34" charset="0"/>
                <a:cs typeface="Arial" pitchFamily="34" charset="0"/>
              </a:rPr>
              <a:t>And no ruling yet based</a:t>
            </a:r>
            <a:r>
              <a:rPr lang="en-US" sz="1800" dirty="0" smtClean="0">
                <a:latin typeface="Arial" pitchFamily="34" charset="0"/>
                <a:cs typeface="Arial" pitchFamily="34" charset="0"/>
              </a:rPr>
              <a:t> on a general and persistent breach of EU law by a Member State (see Case C-494/01 Com. v Ireland…on waste)</a:t>
            </a:r>
          </a:p>
          <a:p>
            <a:r>
              <a:rPr lang="en-GB" sz="2200" dirty="0" smtClean="0">
                <a:latin typeface="Arial" pitchFamily="34" charset="0"/>
                <a:cs typeface="Arial" pitchFamily="34" charset="0"/>
              </a:rPr>
              <a:t>Source for interpretation, but judgments come often too late (the damage has occurred), except if interim measures are requested by the Commission (Art. 279 TFEU)</a:t>
            </a:r>
            <a:endParaRPr lang="en-GB" sz="2200"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764704"/>
            <a:ext cx="7632848" cy="838200"/>
          </a:xfrm>
        </p:spPr>
        <p:txBody>
          <a:bodyPr/>
          <a:lstStyle/>
          <a:p>
            <a:pPr algn="ctr"/>
            <a:r>
              <a:rPr lang="en-GB" b="1" dirty="0" smtClean="0">
                <a:latin typeface="Arial" pitchFamily="34" charset="0"/>
                <a:cs typeface="Arial" pitchFamily="34" charset="0"/>
              </a:rPr>
              <a:t>The preliminary reference mechanism</a:t>
            </a:r>
            <a:endParaRPr lang="en-GB" b="1" dirty="0">
              <a:latin typeface="Arial" pitchFamily="34" charset="0"/>
              <a:cs typeface="Arial" pitchFamily="34" charset="0"/>
            </a:endParaRPr>
          </a:p>
        </p:txBody>
      </p:sp>
      <p:sp>
        <p:nvSpPr>
          <p:cNvPr id="3" name="Espace réservé du contenu 2"/>
          <p:cNvSpPr>
            <a:spLocks noGrp="1"/>
          </p:cNvSpPr>
          <p:nvPr>
            <p:ph idx="1"/>
          </p:nvPr>
        </p:nvSpPr>
        <p:spPr>
          <a:xfrm>
            <a:off x="835025" y="1844824"/>
            <a:ext cx="7913439" cy="4680520"/>
          </a:xfrm>
        </p:spPr>
        <p:txBody>
          <a:bodyPr/>
          <a:lstStyle/>
          <a:p>
            <a:r>
              <a:rPr lang="en-GB" sz="2200" dirty="0" smtClean="0">
                <a:latin typeface="Arial" pitchFamily="34" charset="0"/>
                <a:cs typeface="Arial" pitchFamily="34" charset="0"/>
              </a:rPr>
              <a:t>Art. 267 TFEU provides for two proceedings:</a:t>
            </a:r>
          </a:p>
          <a:p>
            <a:pPr>
              <a:buFont typeface="Wingdings" pitchFamily="2" charset="2"/>
              <a:buChar char="ü"/>
            </a:pPr>
            <a:r>
              <a:rPr lang="en-GB" sz="1800" dirty="0" smtClean="0">
                <a:latin typeface="Arial" pitchFamily="34" charset="0"/>
                <a:cs typeface="Arial" pitchFamily="34" charset="0"/>
              </a:rPr>
              <a:t>Interpretation</a:t>
            </a:r>
          </a:p>
          <a:p>
            <a:pPr>
              <a:buFont typeface="Wingdings" pitchFamily="2" charset="2"/>
              <a:buChar char="ü"/>
            </a:pPr>
            <a:r>
              <a:rPr lang="en-GB" sz="1800" dirty="0" smtClean="0">
                <a:latin typeface="Arial" pitchFamily="34" charset="0"/>
                <a:cs typeface="Arial" pitchFamily="34" charset="0"/>
              </a:rPr>
              <a:t>Interpretation and validity of acts of EU institutions</a:t>
            </a:r>
          </a:p>
          <a:p>
            <a:r>
              <a:rPr lang="en-GB" sz="2200" dirty="0" smtClean="0">
                <a:latin typeface="Arial" pitchFamily="34" charset="0"/>
                <a:cs typeface="Arial" pitchFamily="34" charset="0"/>
              </a:rPr>
              <a:t>Obligation for supreme courts, possibility for ordinary courts</a:t>
            </a:r>
          </a:p>
          <a:p>
            <a:r>
              <a:rPr lang="en-GB" sz="2200" dirty="0" smtClean="0">
                <a:latin typeface="Arial" pitchFamily="34" charset="0"/>
                <a:cs typeface="Arial" pitchFamily="34" charset="0"/>
              </a:rPr>
              <a:t>Precedent + “</a:t>
            </a:r>
            <a:r>
              <a:rPr lang="en-GB" sz="2200" dirty="0" err="1" smtClean="0">
                <a:latin typeface="Arial" pitchFamily="34" charset="0"/>
                <a:cs typeface="Arial" pitchFamily="34" charset="0"/>
              </a:rPr>
              <a:t>acte</a:t>
            </a:r>
            <a:r>
              <a:rPr lang="en-GB" sz="2200" dirty="0" smtClean="0">
                <a:latin typeface="Arial" pitchFamily="34" charset="0"/>
                <a:cs typeface="Arial" pitchFamily="34" charset="0"/>
              </a:rPr>
              <a:t> </a:t>
            </a:r>
            <a:r>
              <a:rPr lang="en-GB" sz="2200" dirty="0" err="1" smtClean="0">
                <a:latin typeface="Arial" pitchFamily="34" charset="0"/>
                <a:cs typeface="Arial" pitchFamily="34" charset="0"/>
              </a:rPr>
              <a:t>clair</a:t>
            </a:r>
            <a:r>
              <a:rPr lang="en-GB" sz="2200" dirty="0" smtClean="0">
                <a:latin typeface="Arial" pitchFamily="34" charset="0"/>
                <a:cs typeface="Arial" pitchFamily="34" charset="0"/>
              </a:rPr>
              <a:t>” theory (Case C-283/81, CILFIT)</a:t>
            </a:r>
          </a:p>
          <a:p>
            <a:r>
              <a:rPr lang="en-GB" sz="2200" dirty="0" smtClean="0">
                <a:latin typeface="Arial" pitchFamily="34" charset="0"/>
                <a:cs typeface="Arial" pitchFamily="34" charset="0"/>
              </a:rPr>
              <a:t>Few cases on Habitats Directive (+/- 10), mainly about sites’ selection criteria, provisional measures before sites’ designation, assessment mechanism under Art. 6 (3) + (4):</a:t>
            </a:r>
          </a:p>
          <a:p>
            <a:pPr>
              <a:buFont typeface="Wingdings" pitchFamily="2" charset="2"/>
              <a:buChar char="ü"/>
            </a:pPr>
            <a:r>
              <a:rPr lang="en-GB" sz="1600" dirty="0" smtClean="0">
                <a:latin typeface="Arial" pitchFamily="34" charset="0"/>
                <a:cs typeface="Arial" pitchFamily="34" charset="0"/>
              </a:rPr>
              <a:t>Case C-127/02 “Waddenzee”:  “</a:t>
            </a:r>
            <a:r>
              <a:rPr lang="en-US" sz="1600" dirty="0" smtClean="0">
                <a:latin typeface="Arial" pitchFamily="34" charset="0"/>
                <a:cs typeface="Arial" pitchFamily="34" charset="0"/>
              </a:rPr>
              <a:t>Article 6(3) of Directive 92/43 must be interpreted as meaning that any plan or project not directly connected with or necessary to the management of the site is to be subject to an appropriate assessment; (…) where a plan or project not directly connected with or necessary to the management of a site is likely to undermine the site’s conservation objectives,</a:t>
            </a:r>
            <a:r>
              <a:rPr lang="en-US" sz="1600" u="sng" dirty="0" smtClean="0">
                <a:latin typeface="Arial" pitchFamily="34" charset="0"/>
                <a:cs typeface="Arial" pitchFamily="34" charset="0"/>
              </a:rPr>
              <a:t> it must be considered likely to have a significant effect on that site</a:t>
            </a:r>
            <a:r>
              <a:rPr lang="en-US" sz="1600" dirty="0" smtClean="0">
                <a:latin typeface="Arial" pitchFamily="34" charset="0"/>
                <a:cs typeface="Arial" pitchFamily="34" charset="0"/>
              </a:rPr>
              <a:t>”.</a:t>
            </a:r>
          </a:p>
          <a:p>
            <a:pPr>
              <a:buNone/>
            </a:pPr>
            <a:endParaRPr lang="en-GB" sz="1800"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ERA PP Vorlage neu</Template>
  <TotalTime>0</TotalTime>
  <Words>2276</Words>
  <Application>Microsoft Office PowerPoint</Application>
  <PresentationFormat>On-screen Show (4:3)</PresentationFormat>
  <Paragraphs>153</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Standarddesign</vt:lpstr>
      <vt:lpstr>WORKSHOP ON THE INTERACTION BETWEEN THE EIA AND THE NATURE DIRECTIVES  Barcelona, 23-25 October 2013  Trier, 13-15 November 2013 </vt:lpstr>
      <vt:lpstr>Objectives</vt:lpstr>
      <vt:lpstr>Plan of the presentation</vt:lpstr>
      <vt:lpstr>Introduction</vt:lpstr>
      <vt:lpstr>Nature of Litigation at EU level</vt:lpstr>
      <vt:lpstr>CJEU Case Law - Infringement Procedure</vt:lpstr>
      <vt:lpstr>Infringement cases (1)</vt:lpstr>
      <vt:lpstr>Infringement cases (2)</vt:lpstr>
      <vt:lpstr>The preliminary reference mechanism</vt:lpstr>
      <vt:lpstr>Review of legality</vt:lpstr>
      <vt:lpstr>Interpretation of key provisions of the “HD” (1)</vt:lpstr>
      <vt:lpstr>Interpretation of key provisions of the “HD” (2)</vt:lpstr>
      <vt:lpstr>Interpretation of key provisions of the “HD” (3)</vt:lpstr>
      <vt:lpstr>Interpretation of key provisions of the “HD” (4)</vt:lpstr>
      <vt:lpstr>Interpretation of key provisions of the “HD” (5)</vt:lpstr>
      <vt:lpstr>Method of interpretation</vt:lpstr>
      <vt:lpstr>Effects of the case law</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lawyers for Europe:   The Academy of European Law</dc:title>
  <dc:creator>Windows User</dc:creator>
  <cp:lastModifiedBy>Krivickaite Monika</cp:lastModifiedBy>
  <cp:revision>78</cp:revision>
  <dcterms:created xsi:type="dcterms:W3CDTF">2010-08-05T12:57:03Z</dcterms:created>
  <dcterms:modified xsi:type="dcterms:W3CDTF">2013-11-07T08:48:43Z</dcterms:modified>
</cp:coreProperties>
</file>