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handoutMasterIdLst>
    <p:handoutMasterId r:id="rId35"/>
  </p:handoutMasterIdLst>
  <p:sldIdLst>
    <p:sldId id="256" r:id="rId2"/>
    <p:sldId id="257" r:id="rId3"/>
    <p:sldId id="258" r:id="rId4"/>
    <p:sldId id="259" r:id="rId5"/>
    <p:sldId id="290" r:id="rId6"/>
    <p:sldId id="262" r:id="rId7"/>
    <p:sldId id="263" r:id="rId8"/>
    <p:sldId id="266" r:id="rId9"/>
    <p:sldId id="291" r:id="rId10"/>
    <p:sldId id="292" r:id="rId11"/>
    <p:sldId id="293" r:id="rId12"/>
    <p:sldId id="267" r:id="rId13"/>
    <p:sldId id="301" r:id="rId14"/>
    <p:sldId id="270" r:id="rId15"/>
    <p:sldId id="268" r:id="rId16"/>
    <p:sldId id="294" r:id="rId17"/>
    <p:sldId id="295" r:id="rId18"/>
    <p:sldId id="296" r:id="rId19"/>
    <p:sldId id="297" r:id="rId20"/>
    <p:sldId id="298" r:id="rId21"/>
    <p:sldId id="274" r:id="rId22"/>
    <p:sldId id="300" r:id="rId23"/>
    <p:sldId id="299" r:id="rId24"/>
    <p:sldId id="279" r:id="rId25"/>
    <p:sldId id="277" r:id="rId26"/>
    <p:sldId id="302" r:id="rId27"/>
    <p:sldId id="280" r:id="rId28"/>
    <p:sldId id="281" r:id="rId29"/>
    <p:sldId id="282" r:id="rId30"/>
    <p:sldId id="285" r:id="rId31"/>
    <p:sldId id="287" r:id="rId32"/>
    <p:sldId id="288" r:id="rId33"/>
  </p:sldIdLst>
  <p:sldSz cx="9144000" cy="6858000" type="screen4x3"/>
  <p:notesSz cx="6669088"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3C8B"/>
    <a:srgbClr val="976F45"/>
    <a:srgbClr val="88827E"/>
    <a:srgbClr val="00003E"/>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09" autoAdjust="0"/>
    <p:restoredTop sz="56306" autoAdjust="0"/>
  </p:normalViewPr>
  <p:slideViewPr>
    <p:cSldViewPr>
      <p:cViewPr varScale="1">
        <p:scale>
          <a:sx n="47" d="100"/>
          <a:sy n="47" d="100"/>
        </p:scale>
        <p:origin x="-1830" y="-84"/>
      </p:cViewPr>
      <p:guideLst>
        <p:guide orient="horz" pos="2160"/>
        <p:guide pos="2880"/>
      </p:guideLst>
    </p:cSldViewPr>
  </p:slideViewPr>
  <p:outlineViewPr>
    <p:cViewPr>
      <p:scale>
        <a:sx n="33" d="100"/>
        <a:sy n="33" d="100"/>
      </p:scale>
      <p:origin x="0" y="6936"/>
    </p:cViewPr>
  </p:outlineViewPr>
  <p:notesTextViewPr>
    <p:cViewPr>
      <p:scale>
        <a:sx n="100" d="100"/>
        <a:sy n="100" d="100"/>
      </p:scale>
      <p:origin x="0" y="0"/>
    </p:cViewPr>
  </p:notesTextViewPr>
  <p:notesViewPr>
    <p:cSldViewPr>
      <p:cViewPr varScale="1">
        <p:scale>
          <a:sx n="51" d="100"/>
          <a:sy n="51" d="100"/>
        </p:scale>
        <p:origin x="-2982" y="-108"/>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sz="quarter" idx="1"/>
          </p:nvPr>
        </p:nvSpPr>
        <p:spPr>
          <a:xfrm>
            <a:off x="3777607" y="0"/>
            <a:ext cx="2889938" cy="496411"/>
          </a:xfrm>
          <a:prstGeom prst="rect">
            <a:avLst/>
          </a:prstGeom>
        </p:spPr>
        <p:txBody>
          <a:bodyPr vert="horz" lIns="91440" tIns="45720" rIns="91440" bIns="45720" rtlCol="0"/>
          <a:lstStyle>
            <a:lvl1pPr algn="r">
              <a:defRPr sz="1200"/>
            </a:lvl1pPr>
          </a:lstStyle>
          <a:p>
            <a:fld id="{2FCD743F-2339-49D2-80C4-93F4ABC24BC0}" type="datetimeFigureOut">
              <a:rPr lang="de-DE" smtClean="0"/>
              <a:pPr/>
              <a:t>12.09.2013</a:t>
            </a:fld>
            <a:endParaRPr lang="de-DE"/>
          </a:p>
        </p:txBody>
      </p:sp>
      <p:sp>
        <p:nvSpPr>
          <p:cNvPr id="4" name="Footer Placeholder 3"/>
          <p:cNvSpPr>
            <a:spLocks noGrp="1"/>
          </p:cNvSpPr>
          <p:nvPr>
            <p:ph type="ftr" sz="quarter" idx="2"/>
          </p:nvPr>
        </p:nvSpPr>
        <p:spPr>
          <a:xfrm>
            <a:off x="0" y="9430091"/>
            <a:ext cx="2889938" cy="496411"/>
          </a:xfrm>
          <a:prstGeom prst="rect">
            <a:avLst/>
          </a:prstGeom>
        </p:spPr>
        <p:txBody>
          <a:bodyPr vert="horz" lIns="91440" tIns="45720" rIns="91440" bIns="45720" rtlCol="0" anchor="b"/>
          <a:lstStyle>
            <a:lvl1pPr algn="l">
              <a:defRPr sz="1200"/>
            </a:lvl1pPr>
          </a:lstStyle>
          <a:p>
            <a:endParaRPr lang="de-DE"/>
          </a:p>
        </p:txBody>
      </p:sp>
      <p:sp>
        <p:nvSpPr>
          <p:cNvPr id="5" name="Slide Number Placeholder 4"/>
          <p:cNvSpPr>
            <a:spLocks noGrp="1"/>
          </p:cNvSpPr>
          <p:nvPr>
            <p:ph type="sldNum" sz="quarter" idx="3"/>
          </p:nvPr>
        </p:nvSpPr>
        <p:spPr>
          <a:xfrm>
            <a:off x="3777607" y="9430091"/>
            <a:ext cx="2889938" cy="496411"/>
          </a:xfrm>
          <a:prstGeom prst="rect">
            <a:avLst/>
          </a:prstGeom>
        </p:spPr>
        <p:txBody>
          <a:bodyPr vert="horz" lIns="91440" tIns="45720" rIns="91440" bIns="45720" rtlCol="0" anchor="b"/>
          <a:lstStyle>
            <a:lvl1pPr algn="r">
              <a:defRPr sz="1200"/>
            </a:lvl1pPr>
          </a:lstStyle>
          <a:p>
            <a:fld id="{9BCD9C54-3864-4CC5-9FF3-E19C3FE9EAEA}" type="slidenum">
              <a:rPr lang="de-DE" smtClean="0"/>
              <a:pPr/>
              <a:t>‹#›</a:t>
            </a:fld>
            <a:endParaRPr lang="de-DE"/>
          </a:p>
        </p:txBody>
      </p:sp>
    </p:spTree>
    <p:extLst>
      <p:ext uri="{BB962C8B-B14F-4D97-AF65-F5344CB8AC3E}">
        <p14:creationId xmlns:p14="http://schemas.microsoft.com/office/powerpoint/2010/main" val="941247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B83E404D-D164-43E7-ABF0-41DC0CB9EBF9}" type="datetimeFigureOut">
              <a:rPr lang="pl-PL" smtClean="0"/>
              <a:t>2013-09-12</a:t>
            </a:fld>
            <a:endParaRPr lang="pl-PL"/>
          </a:p>
        </p:txBody>
      </p:sp>
      <p:sp>
        <p:nvSpPr>
          <p:cNvPr id="4" name="Symbol zastępczy obrazu slajdu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7AA697AB-57D4-4630-A376-F980DAB63A03}" type="slidenum">
              <a:rPr lang="pl-PL" smtClean="0"/>
              <a:t>‹#›</a:t>
            </a:fld>
            <a:endParaRPr lang="pl-PL"/>
          </a:p>
        </p:txBody>
      </p:sp>
    </p:spTree>
    <p:extLst>
      <p:ext uri="{BB962C8B-B14F-4D97-AF65-F5344CB8AC3E}">
        <p14:creationId xmlns:p14="http://schemas.microsoft.com/office/powerpoint/2010/main" val="2012931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eaLnBrk="1" hangingPunct="1"/>
            <a:r>
              <a:rPr lang="en-GB" b="1" u="sng" dirty="0" smtClean="0"/>
              <a:t>Conceptual roots</a:t>
            </a:r>
          </a:p>
          <a:p>
            <a:pPr eaLnBrk="1" hangingPunct="1"/>
            <a:r>
              <a:rPr lang="en-GB" b="1" dirty="0" smtClean="0">
                <a:latin typeface="Courier New" pitchFamily="49" charset="0"/>
              </a:rPr>
              <a:t>Trend in international law</a:t>
            </a:r>
          </a:p>
          <a:p>
            <a:pPr eaLnBrk="1" hangingPunct="1"/>
            <a:r>
              <a:rPr lang="en-GB" dirty="0" smtClean="0">
                <a:latin typeface="Courier New" pitchFamily="49" charset="0"/>
                <a:cs typeface="Courier New" pitchFamily="49" charset="0"/>
              </a:rPr>
              <a:t>The need for legal guarantees of public involvement is being increasingly reflected in the international environmental law. Virtually all recent instruments mention necessity of assuring access to information and public participation in environmental decision-making. More developed provisions to this effect, recommending </a:t>
            </a:r>
            <a:r>
              <a:rPr lang="en-GB" dirty="0" err="1" smtClean="0">
                <a:latin typeface="Courier New" pitchFamily="49" charset="0"/>
                <a:cs typeface="Courier New" pitchFamily="49" charset="0"/>
              </a:rPr>
              <a:t>i.a</a:t>
            </a:r>
            <a:r>
              <a:rPr lang="en-GB" dirty="0" smtClean="0">
                <a:latin typeface="Courier New" pitchFamily="49" charset="0"/>
                <a:cs typeface="Courier New" pitchFamily="49" charset="0"/>
              </a:rPr>
              <a:t>. creation of mechanisms and procedures for cooperation with - and support for the public, can be found in documents from the UN </a:t>
            </a:r>
          </a:p>
          <a:p>
            <a:pPr eaLnBrk="1" hangingPunct="1"/>
            <a:r>
              <a:rPr lang="en-GB" dirty="0" smtClean="0">
                <a:latin typeface="Courier New" pitchFamily="49" charset="0"/>
                <a:cs typeface="Courier New" pitchFamily="49" charset="0"/>
              </a:rPr>
              <a:t>Conference in Rio de Janeiro (in particular </a:t>
            </a:r>
            <a:r>
              <a:rPr lang="en-GB" dirty="0" smtClean="0"/>
              <a:t> Rio Declaration and </a:t>
            </a:r>
            <a:r>
              <a:rPr lang="en-GB" dirty="0" smtClean="0">
                <a:latin typeface="Courier New" pitchFamily="49" charset="0"/>
                <a:cs typeface="Courier New" pitchFamily="49" charset="0"/>
              </a:rPr>
              <a:t> Agenda 21) </a:t>
            </a:r>
            <a:r>
              <a:rPr lang="en-GB" dirty="0" smtClean="0">
                <a:latin typeface="Courier New" pitchFamily="49" charset="0"/>
              </a:rPr>
              <a:t>.</a:t>
            </a:r>
            <a:r>
              <a:rPr lang="en-GB" dirty="0" smtClean="0">
                <a:latin typeface="Courier New" pitchFamily="49" charset="0"/>
                <a:cs typeface="Courier New" pitchFamily="49" charset="0"/>
              </a:rPr>
              <a:t> </a:t>
            </a:r>
            <a:endParaRPr lang="en-GB" dirty="0" smtClean="0"/>
          </a:p>
          <a:p>
            <a:pPr eaLnBrk="1" hangingPunct="1"/>
            <a:endParaRPr lang="en-GB" dirty="0" smtClean="0"/>
          </a:p>
          <a:p>
            <a:pPr eaLnBrk="1" hangingPunct="1"/>
            <a:r>
              <a:rPr lang="en-GB" b="1" dirty="0" smtClean="0">
                <a:latin typeface="Courier New" pitchFamily="49" charset="0"/>
              </a:rPr>
              <a:t>Rio Declaration</a:t>
            </a:r>
          </a:p>
          <a:p>
            <a:pPr eaLnBrk="1" hangingPunct="1"/>
            <a:r>
              <a:rPr lang="en-GB" dirty="0" smtClean="0"/>
              <a:t>Rio Declaration (as well as agenda 21) belongs to </a:t>
            </a:r>
            <a:r>
              <a:rPr lang="en-GB" dirty="0" smtClean="0">
                <a:latin typeface="Courier New" pitchFamily="49" charset="0"/>
                <a:cs typeface="Courier New" pitchFamily="49" charset="0"/>
              </a:rPr>
              <a:t> the instruments of so called "soft law" i.e. having not binding legal nature but only a form of recommendations or political declarations. </a:t>
            </a:r>
          </a:p>
          <a:p>
            <a:pPr eaLnBrk="1" hangingPunct="1"/>
            <a:endParaRPr lang="en-GB" dirty="0" smtClean="0"/>
          </a:p>
          <a:p>
            <a:pPr eaLnBrk="1" hangingPunct="1"/>
            <a:r>
              <a:rPr lang="en-GB" dirty="0" smtClean="0">
                <a:latin typeface="Courier New" pitchFamily="49" charset="0"/>
                <a:cs typeface="Times New Roman" pitchFamily="18" charset="0"/>
              </a:rPr>
              <a:t>Principle 10 </a:t>
            </a:r>
            <a:r>
              <a:rPr lang="en-GB" dirty="0" smtClean="0"/>
              <a:t> of Rio declaration </a:t>
            </a:r>
            <a:r>
              <a:rPr lang="en-GB" dirty="0" smtClean="0">
                <a:latin typeface="Courier New" pitchFamily="49" charset="0"/>
                <a:cs typeface="Times New Roman" pitchFamily="18" charset="0"/>
              </a:rPr>
              <a:t>states:</a:t>
            </a:r>
          </a:p>
          <a:p>
            <a:pPr eaLnBrk="1" hangingPunct="1"/>
            <a:r>
              <a:rPr lang="en-GB" dirty="0" smtClean="0"/>
              <a:t>„</a:t>
            </a:r>
            <a:r>
              <a:rPr lang="en-GB" i="1" dirty="0" smtClean="0">
                <a:latin typeface="Courier New" pitchFamily="49" charset="0"/>
                <a:cs typeface="Times New Roman" pitchFamily="18" charset="0"/>
              </a:rPr>
              <a:t>Environmental issues are best handled with the participation of all concerned citizens, at the relevant level. At the national level, each individual shall have appropriate access to information concerning the environment that is held by public authorities, including information on hazardous materials and activities in their communities, and the opportunity to participate in decision-making processes. States shall facilitate and encourage public awareness and participation by making information widely available. Effective access to judicial and administrative proceedings, including redress and remedy, shall be provided</a:t>
            </a:r>
            <a:r>
              <a:rPr lang="en-GB" i="1" dirty="0" smtClean="0"/>
              <a:t>”</a:t>
            </a:r>
          </a:p>
          <a:p>
            <a:pPr eaLnBrk="1" hangingPunct="1"/>
            <a:endParaRPr lang="en-GB" dirty="0" smtClean="0"/>
          </a:p>
          <a:p>
            <a:pPr eaLnBrk="1" hangingPunct="1"/>
            <a:r>
              <a:rPr lang="en-GB" dirty="0" smtClean="0">
                <a:latin typeface="Courier New" pitchFamily="49" charset="0"/>
                <a:cs typeface="Times New Roman" pitchFamily="18" charset="0"/>
              </a:rPr>
              <a:t>Principle 10 was significant as a clear global expression of the developing concepts of public participation in relation to the environment. It provided an international benchmark against which the compatibility of national standards could be compared. It foresaw the creation of new procedural rights which could be granted to individuals through international law and exercised at the national and possibly international level</a:t>
            </a:r>
            <a:r>
              <a:rPr lang="en-GB" dirty="0" smtClean="0">
                <a:latin typeface="Courier New" pitchFamily="49" charset="0"/>
              </a:rPr>
              <a:t>.</a:t>
            </a:r>
          </a:p>
          <a:p>
            <a:pPr eaLnBrk="1" hangingPunct="1"/>
            <a:endParaRPr lang="en-GB" dirty="0" smtClean="0">
              <a:latin typeface="Courier New" pitchFamily="49" charset="0"/>
            </a:endParaRPr>
          </a:p>
          <a:p>
            <a:pPr eaLnBrk="1" hangingPunct="1"/>
            <a:r>
              <a:rPr lang="en-GB" b="1" dirty="0" smtClean="0">
                <a:latin typeface="Courier New" pitchFamily="49" charset="0"/>
              </a:rPr>
              <a:t>Fragmented approach</a:t>
            </a:r>
          </a:p>
          <a:p>
            <a:pPr eaLnBrk="1" hangingPunct="1"/>
            <a:r>
              <a:rPr lang="en-GB" dirty="0" smtClean="0">
                <a:cs typeface="Times New Roman" pitchFamily="18" charset="0"/>
              </a:rPr>
              <a:t>Public participation in environmental decision-making may presently be considered a well established concept in the international law. A number of instruments can be quoted here, but in particular Agenda 21 that devotes to this issue entire Chapter 8. One has to distinguish here public participation in policy- or rule-making and public participation in concrete decision-making. </a:t>
            </a:r>
            <a:endParaRPr lang="en-GB" dirty="0" smtClean="0">
              <a:latin typeface="Courier New" pitchFamily="49" charset="0"/>
              <a:cs typeface="Courier New" pitchFamily="49" charset="0"/>
            </a:endParaRPr>
          </a:p>
          <a:p>
            <a:pPr eaLnBrk="1" hangingPunct="1"/>
            <a:r>
              <a:rPr lang="en-GB" dirty="0" smtClean="0">
                <a:cs typeface="Times New Roman" pitchFamily="18" charset="0"/>
              </a:rPr>
              <a:t>In the international environmental law the issue of public participation in policy- and rule-making gets gradually certain recognition, though it is far from being sufficiently regulated. As far as binding instruments are concerned, should be noted also that Desertification Convention of 1994 requires participation of Non-Governmental Organizations (NGOs) and local people in policy-making.</a:t>
            </a:r>
            <a:endParaRPr lang="en-GB" dirty="0" smtClean="0">
              <a:latin typeface="Courier New" pitchFamily="49" charset="0"/>
              <a:cs typeface="Courier New" pitchFamily="49" charset="0"/>
            </a:endParaRPr>
          </a:p>
          <a:p>
            <a:pPr eaLnBrk="1" hangingPunct="1"/>
            <a:r>
              <a:rPr lang="en-GB" dirty="0" smtClean="0">
                <a:cs typeface="Times New Roman" pitchFamily="18" charset="0"/>
              </a:rPr>
              <a:t>Public participation in concrete decision-making is more extensively regulated. The key idea is to provide the opportunities for the public to participate early in the environmental decision-making process, which means that public should be consulted before the actual decision has been taken. This issue is particularly well regulated in all instruments related to Environmental Impact Assessment (EIA). Obligations related to public participation in the EIA context may be found in regional (but covering almost the whole northern hemisphere) UNECE 1991 Espoo Convention on EIA in </a:t>
            </a:r>
            <a:r>
              <a:rPr lang="en-GB" dirty="0" err="1" smtClean="0">
                <a:cs typeface="Times New Roman" pitchFamily="18" charset="0"/>
              </a:rPr>
              <a:t>Transboundary</a:t>
            </a:r>
            <a:r>
              <a:rPr lang="en-GB" dirty="0" smtClean="0">
                <a:cs typeface="Times New Roman" pitchFamily="18" charset="0"/>
              </a:rPr>
              <a:t> Context</a:t>
            </a:r>
            <a:r>
              <a:rPr lang="en-GB" dirty="0" smtClean="0"/>
              <a:t>. Obligations related to public participation may be found also</a:t>
            </a:r>
            <a:r>
              <a:rPr lang="en-GB" dirty="0" smtClean="0">
                <a:cs typeface="Times New Roman" pitchFamily="18" charset="0"/>
              </a:rPr>
              <a:t> in a number of global international agreements (like for example: Biological Diversity Convention or Framework Convention on Climate Change). A new regional Helsinki Convention on </a:t>
            </a:r>
            <a:r>
              <a:rPr lang="en-GB" dirty="0" err="1" smtClean="0">
                <a:cs typeface="Times New Roman" pitchFamily="18" charset="0"/>
              </a:rPr>
              <a:t>Transboundary</a:t>
            </a:r>
            <a:r>
              <a:rPr lang="en-GB" dirty="0" smtClean="0">
                <a:cs typeface="Times New Roman" pitchFamily="18" charset="0"/>
              </a:rPr>
              <a:t> Effects of Industrial Accidents (1992) shall be recognized, too. </a:t>
            </a:r>
            <a:endParaRPr lang="en-GB" dirty="0" smtClean="0"/>
          </a:p>
          <a:p>
            <a:pPr eaLnBrk="1" hangingPunct="1"/>
            <a:endParaRPr lang="en-GB" dirty="0" smtClean="0"/>
          </a:p>
          <a:p>
            <a:pPr eaLnBrk="1" hangingPunct="1"/>
            <a:r>
              <a:rPr lang="en-GB" b="1" dirty="0" smtClean="0">
                <a:latin typeface="Courier New" pitchFamily="49" charset="0"/>
                <a:cs typeface="Courier New" pitchFamily="49" charset="0"/>
              </a:rPr>
              <a:t>Need for comprehensive </a:t>
            </a:r>
            <a:r>
              <a:rPr lang="en-GB" b="1" dirty="0" smtClean="0">
                <a:latin typeface="Courier New" pitchFamily="49" charset="0"/>
              </a:rPr>
              <a:t>binding rules</a:t>
            </a:r>
            <a:endParaRPr lang="en-GB" b="1" dirty="0" smtClean="0">
              <a:latin typeface="Courier New" pitchFamily="49" charset="0"/>
              <a:cs typeface="Courier New" pitchFamily="49" charset="0"/>
            </a:endParaRPr>
          </a:p>
          <a:p>
            <a:pPr eaLnBrk="1" hangingPunct="1"/>
            <a:r>
              <a:rPr lang="en-GB" dirty="0" smtClean="0">
                <a:latin typeface="Courier New" pitchFamily="49" charset="0"/>
                <a:cs typeface="Courier New" pitchFamily="49" charset="0"/>
              </a:rPr>
              <a:t>All the above mentioned international instruments have contributed to common recognition of the need for access to environmental information and public participation. </a:t>
            </a:r>
          </a:p>
          <a:p>
            <a:pPr eaLnBrk="1" hangingPunct="1"/>
            <a:r>
              <a:rPr lang="en-GB" dirty="0" smtClean="0">
                <a:latin typeface="Courier New" pitchFamily="49" charset="0"/>
                <a:cs typeface="Courier New" pitchFamily="49" charset="0"/>
              </a:rPr>
              <a:t>Simultaneously most administrative systems in Europe is in the process of transformation towards open government and participatory democracy. There has been widely recognised however that general obligations concerning access to environmental information and public participation as well as good practices in this respect shall be standardised throughout Europe by a way of adopting an international instrument specifically and exclusively devoted to these issues. Significant breakthrough in this respect brought the III </a:t>
            </a:r>
            <a:r>
              <a:rPr lang="en-GB" dirty="0" err="1" smtClean="0">
                <a:latin typeface="Courier New" pitchFamily="49" charset="0"/>
                <a:cs typeface="Courier New" pitchFamily="49" charset="0"/>
              </a:rPr>
              <a:t>Paneuropean</a:t>
            </a:r>
            <a:r>
              <a:rPr lang="en-GB" dirty="0" smtClean="0">
                <a:latin typeface="Courier New" pitchFamily="49" charset="0"/>
                <a:cs typeface="Courier New" pitchFamily="49" charset="0"/>
              </a:rPr>
              <a:t> Conference of Environmental Ministers held in Sofia in 1995 within the "Environment for Europe" Process. </a:t>
            </a:r>
          </a:p>
          <a:p>
            <a:pPr eaLnBrk="1" hangingPunct="1"/>
            <a:endParaRPr lang="en-GB" dirty="0" smtClean="0"/>
          </a:p>
          <a:p>
            <a:pPr eaLnBrk="1" hangingPunct="1"/>
            <a:r>
              <a:rPr lang="en-GB" b="1" u="sng" dirty="0" smtClean="0"/>
              <a:t>Political context</a:t>
            </a:r>
          </a:p>
          <a:p>
            <a:pPr eaLnBrk="1" hangingPunct="1"/>
            <a:r>
              <a:rPr lang="en-GB" dirty="0" smtClean="0"/>
              <a:t>In mid-90s there was </a:t>
            </a:r>
            <a:r>
              <a:rPr lang="en-GB" dirty="0" smtClean="0">
                <a:cs typeface="Times New Roman" pitchFamily="18" charset="0"/>
              </a:rPr>
              <a:t> a clear need for introducing a proper legal framework for public participation in the countries in transition, where issues like democratization, open society and rule of law required some international stimulus and support.</a:t>
            </a:r>
          </a:p>
          <a:p>
            <a:pPr eaLnBrk="1" hangingPunct="1"/>
            <a:endParaRPr lang="en-GB" dirty="0" smtClean="0"/>
          </a:p>
          <a:p>
            <a:pPr eaLnBrk="1" hangingPunct="1"/>
            <a:r>
              <a:rPr lang="en-GB" b="1" u="sng" dirty="0" smtClean="0"/>
              <a:t>Framework</a:t>
            </a:r>
          </a:p>
          <a:p>
            <a:pPr eaLnBrk="1" hangingPunct="1"/>
            <a:r>
              <a:rPr lang="en-GB" dirty="0" smtClean="0"/>
              <a:t>Aarhus convention is adopted by UNECE within its "Environment for Europe Process" UN Economic Commission for Europe (UNECE) is one of the regional commissions of the UN system. It covers all European countries, countries of northern America (USA and Canada) and all countries of former Soviet Union (thus includes also Central Asian countries).</a:t>
            </a:r>
          </a:p>
          <a:p>
            <a:pPr eaLnBrk="1" hangingPunct="1"/>
            <a:r>
              <a:rPr lang="en-GB" dirty="0" smtClean="0"/>
              <a:t>"Environment for Europe – is a process </a:t>
            </a:r>
            <a:r>
              <a:rPr lang="en-GB" dirty="0" smtClean="0">
                <a:cs typeface="Times New Roman" pitchFamily="18" charset="0"/>
              </a:rPr>
              <a:t>of co-operation on environmental issues</a:t>
            </a:r>
            <a:r>
              <a:rPr lang="en-GB" dirty="0" smtClean="0"/>
              <a:t> initiated </a:t>
            </a:r>
            <a:r>
              <a:rPr lang="en-GB" dirty="0" smtClean="0">
                <a:cs typeface="Times New Roman" pitchFamily="18" charset="0"/>
              </a:rPr>
              <a:t>following the collapse of communism</a:t>
            </a:r>
            <a:r>
              <a:rPr lang="en-GB" dirty="0" smtClean="0"/>
              <a:t>  to gather ministers of environment protection from the entire UNECE region. They meet regularly in the Ministerial Conferences to discuss issues of common interest for the environment in the region</a:t>
            </a:r>
            <a:r>
              <a:rPr lang="en-GB" dirty="0" smtClean="0">
                <a:cs typeface="Times New Roman" pitchFamily="18" charset="0"/>
              </a:rPr>
              <a:t> (</a:t>
            </a:r>
            <a:r>
              <a:rPr lang="en-GB" dirty="0" err="1" smtClean="0">
                <a:cs typeface="Times New Roman" pitchFamily="18" charset="0"/>
              </a:rPr>
              <a:t>Dobris</a:t>
            </a:r>
            <a:r>
              <a:rPr lang="en-GB" dirty="0" smtClean="0">
                <a:cs typeface="Times New Roman" pitchFamily="18" charset="0"/>
              </a:rPr>
              <a:t>, Czechoslovakia, 1991; Luzern, Switzerland, 1993; Sofia, Bulgaria, 1995; Aarhus, Denmark, 1998; and Kiev, Ukraine, 2003)</a:t>
            </a:r>
            <a:r>
              <a:rPr lang="en-GB" dirty="0" smtClean="0"/>
              <a:t> </a:t>
            </a:r>
          </a:p>
          <a:p>
            <a:pPr eaLnBrk="1" hangingPunct="1"/>
            <a:endParaRPr lang="en-GB" dirty="0" smtClean="0"/>
          </a:p>
          <a:p>
            <a:pPr eaLnBrk="1" hangingPunct="1"/>
            <a:r>
              <a:rPr lang="en-GB" dirty="0" smtClean="0">
                <a:cs typeface="Times New Roman" pitchFamily="18" charset="0"/>
              </a:rPr>
              <a:t>The idea </a:t>
            </a:r>
            <a:r>
              <a:rPr lang="en-GB" dirty="0" smtClean="0"/>
              <a:t>for addressing public participation and access to information </a:t>
            </a:r>
            <a:r>
              <a:rPr lang="en-GB" dirty="0" smtClean="0">
                <a:cs typeface="Times New Roman" pitchFamily="18" charset="0"/>
              </a:rPr>
              <a:t>originated at the Second Ministerial Conference in Lucerne, Switzerland, in April 1993. At that meeting, the Senior Advisers to ECE Governments on Environmental and Water Problems (which later became the Committee on Environmental Policy) identified public participation as one of seven key elements for the long-term environmental programme for Europe. Consequently, in paragraph 22 of their Declaration, the Ministers gathered in Lucerne requested UN/ECE, </a:t>
            </a:r>
            <a:r>
              <a:rPr lang="en-GB" i="1" dirty="0" smtClean="0">
                <a:cs typeface="Times New Roman" pitchFamily="18" charset="0"/>
              </a:rPr>
              <a:t>inter alia</a:t>
            </a:r>
            <a:r>
              <a:rPr lang="en-GB" dirty="0" smtClean="0">
                <a:cs typeface="Times New Roman" pitchFamily="18" charset="0"/>
              </a:rPr>
              <a:t>, to draw up proposals for legal, regulatory and administrative mechanisms to encourage public participation in environmental decision-making. </a:t>
            </a:r>
          </a:p>
          <a:p>
            <a:pPr eaLnBrk="1" hangingPunct="1"/>
            <a:r>
              <a:rPr lang="en-GB" dirty="0" smtClean="0">
                <a:cs typeface="Times New Roman" pitchFamily="18" charset="0"/>
              </a:rPr>
              <a:t>The Senior Advisers established the Task Force on Environmental Rights and Obligations, which in 1994 was given the task of drawing up draft guidelines and other proposals on effective tools and mechanisms promoting public participation in environmental decision-making. By January 1995 the Sofia Guidelines were developed and by May 1995 accepted by the Working Group of Senior Government Officials responsible for the preparation of the Sofia Conference. The Sofia Guidelines were endorsed at the Third Ministerial Conference “Environment for Europe” held in Sofia, in October 1995. </a:t>
            </a:r>
          </a:p>
          <a:p>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3</a:t>
            </a:fld>
            <a:endParaRPr lang="pl-PL"/>
          </a:p>
        </p:txBody>
      </p:sp>
    </p:spTree>
    <p:extLst>
      <p:ext uri="{BB962C8B-B14F-4D97-AF65-F5344CB8AC3E}">
        <p14:creationId xmlns:p14="http://schemas.microsoft.com/office/powerpoint/2010/main" val="1452867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Aer.5.3 </a:t>
            </a:r>
            <a:r>
              <a:rPr lang="pl-PL" baseline="0" dirty="0" smtClean="0"/>
              <a:t> </a:t>
            </a:r>
            <a:r>
              <a:rPr lang="pl-PL" baseline="0" dirty="0" err="1" smtClean="0"/>
              <a:t>Aarhus</a:t>
            </a:r>
            <a:r>
              <a:rPr lang="pl-PL" baseline="0" dirty="0" smtClean="0"/>
              <a:t> </a:t>
            </a:r>
            <a:r>
              <a:rPr lang="pl-PL" baseline="0" dirty="0" err="1" smtClean="0"/>
              <a:t>Convention</a:t>
            </a:r>
            <a:endParaRPr lang="pl-PL" baseline="0" dirty="0" smtClean="0"/>
          </a:p>
          <a:p>
            <a:r>
              <a:rPr lang="en-US" sz="1200" b="0" i="0" u="none" strike="noStrike" kern="1200" baseline="0" dirty="0" smtClean="0">
                <a:solidFill>
                  <a:schemeClr val="tx1"/>
                </a:solidFill>
                <a:latin typeface="+mn-lt"/>
                <a:ea typeface="+mn-ea"/>
                <a:cs typeface="+mn-cs"/>
              </a:rPr>
              <a:t>3. Each Party shall ensure that environmental information progressively</a:t>
            </a:r>
          </a:p>
          <a:p>
            <a:r>
              <a:rPr lang="en-US" sz="1200" b="0" i="0" u="none" strike="noStrike" kern="1200" baseline="0" dirty="0" smtClean="0">
                <a:solidFill>
                  <a:schemeClr val="tx1"/>
                </a:solidFill>
                <a:latin typeface="+mn-lt"/>
                <a:ea typeface="+mn-ea"/>
                <a:cs typeface="+mn-cs"/>
              </a:rPr>
              <a:t>becomes available in electronic databases which are easily accessible to the</a:t>
            </a:r>
          </a:p>
          <a:p>
            <a:r>
              <a:rPr lang="en-US" sz="1200" b="0" i="0" u="none" strike="noStrike" kern="1200" baseline="0" dirty="0" smtClean="0">
                <a:solidFill>
                  <a:schemeClr val="tx1"/>
                </a:solidFill>
                <a:latin typeface="+mn-lt"/>
                <a:ea typeface="+mn-ea"/>
                <a:cs typeface="+mn-cs"/>
              </a:rPr>
              <a:t>public through public telecommunications networks. Information accessible in</a:t>
            </a:r>
          </a:p>
          <a:p>
            <a:r>
              <a:rPr lang="pl-PL" sz="1200" b="0" i="0" u="none" strike="noStrike" kern="1200" baseline="0" dirty="0" err="1" smtClean="0">
                <a:solidFill>
                  <a:schemeClr val="tx1"/>
                </a:solidFill>
                <a:latin typeface="+mn-lt"/>
                <a:ea typeface="+mn-ea"/>
                <a:cs typeface="+mn-cs"/>
              </a:rPr>
              <a:t>this</a:t>
            </a:r>
            <a:r>
              <a:rPr lang="pl-PL" sz="1200" b="0" i="0" u="none" strike="noStrike" kern="1200" baseline="0" dirty="0" smtClean="0">
                <a:solidFill>
                  <a:schemeClr val="tx1"/>
                </a:solidFill>
                <a:latin typeface="+mn-lt"/>
                <a:ea typeface="+mn-ea"/>
                <a:cs typeface="+mn-cs"/>
              </a:rPr>
              <a:t> form </a:t>
            </a:r>
            <a:r>
              <a:rPr lang="pl-PL" sz="1200" b="0" i="0" u="none" strike="noStrike" kern="1200" baseline="0" dirty="0" err="1" smtClean="0">
                <a:solidFill>
                  <a:schemeClr val="tx1"/>
                </a:solidFill>
                <a:latin typeface="+mn-lt"/>
                <a:ea typeface="+mn-ea"/>
                <a:cs typeface="+mn-cs"/>
              </a:rPr>
              <a:t>should</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include</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(a) Reports on the state of the environment, as referred to in</a:t>
            </a:r>
          </a:p>
          <a:p>
            <a:r>
              <a:rPr lang="pl-PL" sz="1200" b="0" i="0" u="none" strike="noStrike" kern="1200" baseline="0" dirty="0" err="1" smtClean="0">
                <a:solidFill>
                  <a:schemeClr val="tx1"/>
                </a:solidFill>
                <a:latin typeface="+mn-lt"/>
                <a:ea typeface="+mn-ea"/>
                <a:cs typeface="+mn-cs"/>
              </a:rPr>
              <a:t>paragraph</a:t>
            </a:r>
            <a:r>
              <a:rPr lang="pl-PL" sz="1200" b="0" i="0" u="none" strike="noStrike" kern="1200" baseline="0" dirty="0" smtClean="0">
                <a:solidFill>
                  <a:schemeClr val="tx1"/>
                </a:solidFill>
                <a:latin typeface="+mn-lt"/>
                <a:ea typeface="+mn-ea"/>
                <a:cs typeface="+mn-cs"/>
              </a:rPr>
              <a:t> 4 </a:t>
            </a:r>
            <a:r>
              <a:rPr lang="pl-PL" sz="1200" b="0" i="0" u="none" strike="noStrike" kern="1200" baseline="0" dirty="0" err="1" smtClean="0">
                <a:solidFill>
                  <a:schemeClr val="tx1"/>
                </a:solidFill>
                <a:latin typeface="+mn-lt"/>
                <a:ea typeface="+mn-ea"/>
                <a:cs typeface="+mn-cs"/>
              </a:rPr>
              <a:t>below</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(b) Texts of legislation on or relating to the environment;</a:t>
            </a:r>
          </a:p>
          <a:p>
            <a:r>
              <a:rPr lang="en-US" sz="1200" b="0" i="0" u="none" strike="noStrike" kern="1200" baseline="0" dirty="0" smtClean="0">
                <a:solidFill>
                  <a:schemeClr val="tx1"/>
                </a:solidFill>
                <a:latin typeface="+mn-lt"/>
                <a:ea typeface="+mn-ea"/>
                <a:cs typeface="+mn-cs"/>
              </a:rPr>
              <a:t>(c) As appropriate, policies, plans and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on or relating to</a:t>
            </a:r>
          </a:p>
          <a:p>
            <a:r>
              <a:rPr lang="en-US" sz="1200" b="0" i="0" u="none" strike="noStrike" kern="1200" baseline="0" dirty="0" smtClean="0">
                <a:solidFill>
                  <a:schemeClr val="tx1"/>
                </a:solidFill>
                <a:latin typeface="+mn-lt"/>
                <a:ea typeface="+mn-ea"/>
                <a:cs typeface="+mn-cs"/>
              </a:rPr>
              <a:t>the environment, and environmental agreements; and</a:t>
            </a:r>
          </a:p>
          <a:p>
            <a:r>
              <a:rPr lang="en-US" sz="1200" b="0" i="0" u="none" strike="noStrike" kern="1200" baseline="0" dirty="0" smtClean="0">
                <a:solidFill>
                  <a:schemeClr val="tx1"/>
                </a:solidFill>
                <a:latin typeface="+mn-lt"/>
                <a:ea typeface="+mn-ea"/>
                <a:cs typeface="+mn-cs"/>
              </a:rPr>
              <a:t>(d) Other information, to the extent that the availability of such</a:t>
            </a:r>
          </a:p>
          <a:p>
            <a:r>
              <a:rPr lang="en-US" sz="1200" b="0" i="0" u="none" strike="noStrike" kern="1200" baseline="0" dirty="0" smtClean="0">
                <a:solidFill>
                  <a:schemeClr val="tx1"/>
                </a:solidFill>
                <a:latin typeface="+mn-lt"/>
                <a:ea typeface="+mn-ea"/>
                <a:cs typeface="+mn-cs"/>
              </a:rPr>
              <a:t>information in this form would facilitate the application of national law</a:t>
            </a:r>
          </a:p>
          <a:p>
            <a:r>
              <a:rPr lang="pl-PL" sz="1200" b="0" i="0" u="none" strike="noStrike" kern="1200" baseline="0" dirty="0" err="1" smtClean="0">
                <a:solidFill>
                  <a:schemeClr val="tx1"/>
                </a:solidFill>
                <a:latin typeface="+mn-lt"/>
                <a:ea typeface="+mn-ea"/>
                <a:cs typeface="+mn-cs"/>
              </a:rPr>
              <a:t>implementing</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this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Convention</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provided that such information is already available in electronic form.</a:t>
            </a:r>
            <a:endParaRPr lang="pl-PL" dirty="0" smtClean="0"/>
          </a:p>
          <a:p>
            <a:endParaRPr lang="pl-PL" dirty="0" smtClean="0"/>
          </a:p>
          <a:p>
            <a:r>
              <a:rPr lang="pl-PL" dirty="0" smtClean="0"/>
              <a:t>Art.,7.2  Directive 2003/4 </a:t>
            </a:r>
            <a:r>
              <a:rPr lang="pl-PL" dirty="0" err="1" smtClean="0"/>
              <a:t>Ec</a:t>
            </a:r>
            <a:r>
              <a:rPr lang="pl-PL" dirty="0" smtClean="0"/>
              <a:t> – Access to </a:t>
            </a:r>
            <a:r>
              <a:rPr lang="pl-PL" dirty="0" err="1" smtClean="0"/>
              <a:t>information</a:t>
            </a:r>
            <a:r>
              <a:rPr lang="pl-PL" dirty="0" smtClean="0"/>
              <a:t> Directive</a:t>
            </a:r>
          </a:p>
          <a:p>
            <a:endParaRPr lang="pl-PL" dirty="0" smtClean="0"/>
          </a:p>
          <a:p>
            <a:r>
              <a:rPr lang="en-US" sz="1200" b="0" i="0" u="none" strike="noStrike" kern="1200" baseline="0" dirty="0" smtClean="0">
                <a:solidFill>
                  <a:schemeClr val="tx1"/>
                </a:solidFill>
                <a:latin typeface="+mn-lt"/>
                <a:ea typeface="+mn-ea"/>
                <a:cs typeface="+mn-cs"/>
              </a:rPr>
              <a:t>2. The information to be made available and disseminated</a:t>
            </a:r>
          </a:p>
          <a:p>
            <a:r>
              <a:rPr lang="en-US" sz="1200" b="0" i="0" u="none" strike="noStrike" kern="1200" baseline="0" dirty="0" smtClean="0">
                <a:solidFill>
                  <a:schemeClr val="tx1"/>
                </a:solidFill>
                <a:latin typeface="+mn-lt"/>
                <a:ea typeface="+mn-ea"/>
                <a:cs typeface="+mn-cs"/>
              </a:rPr>
              <a:t>shall be updated as appropriate and shall include at least:</a:t>
            </a:r>
          </a:p>
          <a:p>
            <a:r>
              <a:rPr lang="en-US" sz="1200" b="0" i="0" u="none" strike="noStrike" kern="1200" baseline="0" dirty="0" smtClean="0">
                <a:solidFill>
                  <a:schemeClr val="tx1"/>
                </a:solidFill>
                <a:latin typeface="+mn-lt"/>
                <a:ea typeface="+mn-ea"/>
                <a:cs typeface="+mn-cs"/>
              </a:rPr>
              <a:t>(a) texts of international treaties, conventions or agreements,</a:t>
            </a:r>
          </a:p>
          <a:p>
            <a:r>
              <a:rPr lang="en-US" sz="1200" b="0" i="0" u="none" strike="noStrike" kern="1200" baseline="0" dirty="0" smtClean="0">
                <a:solidFill>
                  <a:schemeClr val="tx1"/>
                </a:solidFill>
                <a:latin typeface="+mn-lt"/>
                <a:ea typeface="+mn-ea"/>
                <a:cs typeface="+mn-cs"/>
              </a:rPr>
              <a:t>and of Community, national, regional or local legislation,</a:t>
            </a:r>
          </a:p>
          <a:p>
            <a:r>
              <a:rPr lang="en-US" sz="1200" b="0" i="0" u="none" strike="noStrike" kern="1200" baseline="0" dirty="0" smtClean="0">
                <a:solidFill>
                  <a:schemeClr val="tx1"/>
                </a:solidFill>
                <a:latin typeface="+mn-lt"/>
                <a:ea typeface="+mn-ea"/>
                <a:cs typeface="+mn-cs"/>
              </a:rPr>
              <a:t>on the environment or relating to it;</a:t>
            </a:r>
          </a:p>
          <a:p>
            <a:r>
              <a:rPr lang="en-US" sz="1200" b="0" i="0" u="none" strike="noStrike" kern="1200" baseline="0" dirty="0" smtClean="0">
                <a:solidFill>
                  <a:schemeClr val="tx1"/>
                </a:solidFill>
                <a:latin typeface="+mn-lt"/>
                <a:ea typeface="+mn-ea"/>
                <a:cs typeface="+mn-cs"/>
              </a:rPr>
              <a:t>(b) policies, plans and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relating to the environment;</a:t>
            </a:r>
          </a:p>
          <a:p>
            <a:r>
              <a:rPr lang="en-US" sz="1200" b="0" i="0" u="none" strike="noStrike" kern="1200" baseline="0" dirty="0" smtClean="0">
                <a:solidFill>
                  <a:schemeClr val="tx1"/>
                </a:solidFill>
                <a:latin typeface="+mn-lt"/>
                <a:ea typeface="+mn-ea"/>
                <a:cs typeface="+mn-cs"/>
              </a:rPr>
              <a:t>(c) progress reports on the implementation of the items</a:t>
            </a:r>
          </a:p>
          <a:p>
            <a:r>
              <a:rPr lang="en-US" sz="1200" b="0" i="0" u="none" strike="noStrike" kern="1200" baseline="0" dirty="0" smtClean="0">
                <a:solidFill>
                  <a:schemeClr val="tx1"/>
                </a:solidFill>
                <a:latin typeface="+mn-lt"/>
                <a:ea typeface="+mn-ea"/>
                <a:cs typeface="+mn-cs"/>
              </a:rPr>
              <a:t>referred to in (a) and (b) when prepared or held in electronic</a:t>
            </a:r>
          </a:p>
          <a:p>
            <a:r>
              <a:rPr lang="pl-PL" sz="1200" b="0" i="0" u="none" strike="noStrike" kern="1200" baseline="0" dirty="0" smtClean="0">
                <a:solidFill>
                  <a:schemeClr val="tx1"/>
                </a:solidFill>
                <a:latin typeface="+mn-lt"/>
                <a:ea typeface="+mn-ea"/>
                <a:cs typeface="+mn-cs"/>
              </a:rPr>
              <a:t>form by public </a:t>
            </a:r>
            <a:r>
              <a:rPr lang="pl-PL" sz="1200" b="0" i="0" u="none" strike="noStrike" kern="1200" baseline="0" dirty="0" err="1" smtClean="0">
                <a:solidFill>
                  <a:schemeClr val="tx1"/>
                </a:solidFill>
                <a:latin typeface="+mn-lt"/>
                <a:ea typeface="+mn-ea"/>
                <a:cs typeface="+mn-cs"/>
              </a:rPr>
              <a:t>authorities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(d) the reports on the state of the environment referred to in</a:t>
            </a:r>
          </a:p>
          <a:p>
            <a:r>
              <a:rPr lang="pl-PL" sz="1200" b="0" i="0" u="none" strike="noStrike" kern="1200" baseline="0" dirty="0" err="1" smtClean="0">
                <a:solidFill>
                  <a:schemeClr val="tx1"/>
                </a:solidFill>
                <a:latin typeface="+mn-lt"/>
                <a:ea typeface="+mn-ea"/>
                <a:cs typeface="+mn-cs"/>
              </a:rPr>
              <a:t>paragraph</a:t>
            </a:r>
            <a:r>
              <a:rPr lang="pl-PL" sz="1200" b="0" i="0" u="none" strike="noStrike" kern="1200" baseline="0" dirty="0" smtClean="0">
                <a:solidFill>
                  <a:schemeClr val="tx1"/>
                </a:solidFill>
                <a:latin typeface="+mn-lt"/>
                <a:ea typeface="+mn-ea"/>
                <a:cs typeface="+mn-cs"/>
              </a:rPr>
              <a:t> 3;</a:t>
            </a:r>
          </a:p>
          <a:p>
            <a:r>
              <a:rPr lang="en-US" sz="1200" b="0" i="0" u="none" strike="noStrike" kern="1200" baseline="0" dirty="0" smtClean="0">
                <a:solidFill>
                  <a:schemeClr val="tx1"/>
                </a:solidFill>
                <a:latin typeface="+mn-lt"/>
                <a:ea typeface="+mn-ea"/>
                <a:cs typeface="+mn-cs"/>
              </a:rPr>
              <a:t>(e) data or summaries of data derived from the monitoring of</a:t>
            </a:r>
          </a:p>
          <a:p>
            <a:r>
              <a:rPr lang="en-US" sz="1200" b="0" i="0" u="none" strike="noStrike" kern="1200" baseline="0" dirty="0" smtClean="0">
                <a:solidFill>
                  <a:schemeClr val="tx1"/>
                </a:solidFill>
                <a:latin typeface="+mn-lt"/>
                <a:ea typeface="+mn-ea"/>
                <a:cs typeface="+mn-cs"/>
              </a:rPr>
              <a:t>activities affecting, or likely to affect, the environment;</a:t>
            </a:r>
          </a:p>
          <a:p>
            <a:r>
              <a:rPr lang="en-US" sz="1200" b="0" i="0" u="none" strike="noStrike" kern="1200" baseline="0" dirty="0" smtClean="0">
                <a:solidFill>
                  <a:schemeClr val="tx1"/>
                </a:solidFill>
                <a:latin typeface="+mn-lt"/>
                <a:ea typeface="+mn-ea"/>
                <a:cs typeface="+mn-cs"/>
              </a:rPr>
              <a:t>(f) </a:t>
            </a:r>
            <a:r>
              <a:rPr lang="en-US" sz="1200" b="0" i="0" u="none" strike="noStrike" kern="1200" baseline="0" dirty="0" err="1" smtClean="0">
                <a:solidFill>
                  <a:schemeClr val="tx1"/>
                </a:solidFill>
                <a:latin typeface="+mn-lt"/>
                <a:ea typeface="+mn-ea"/>
                <a:cs typeface="+mn-cs"/>
              </a:rPr>
              <a:t>authorisations</a:t>
            </a:r>
            <a:r>
              <a:rPr lang="en-US" sz="1200" b="0" i="0" u="none" strike="noStrike" kern="1200" baseline="0" dirty="0" smtClean="0">
                <a:solidFill>
                  <a:schemeClr val="tx1"/>
                </a:solidFill>
                <a:latin typeface="+mn-lt"/>
                <a:ea typeface="+mn-ea"/>
                <a:cs typeface="+mn-cs"/>
              </a:rPr>
              <a:t> with a significant impact on the environment</a:t>
            </a:r>
          </a:p>
          <a:p>
            <a:r>
              <a:rPr lang="en-US" sz="1200" b="0" i="0" u="none" strike="noStrike" kern="1200" baseline="0" dirty="0" smtClean="0">
                <a:solidFill>
                  <a:schemeClr val="tx1"/>
                </a:solidFill>
                <a:latin typeface="+mn-lt"/>
                <a:ea typeface="+mn-ea"/>
                <a:cs typeface="+mn-cs"/>
              </a:rPr>
              <a:t>and environmental agreements or a reference to the</a:t>
            </a:r>
          </a:p>
          <a:p>
            <a:r>
              <a:rPr lang="en-US" sz="1200" b="0" i="0" u="none" strike="noStrike" kern="1200" baseline="0" dirty="0" smtClean="0">
                <a:solidFill>
                  <a:schemeClr val="tx1"/>
                </a:solidFill>
                <a:latin typeface="+mn-lt"/>
                <a:ea typeface="+mn-ea"/>
                <a:cs typeface="+mn-cs"/>
              </a:rPr>
              <a:t>place where such information can be requested or found in</a:t>
            </a:r>
          </a:p>
          <a:p>
            <a:r>
              <a:rPr lang="en-US" sz="1200" b="0" i="0" u="none" strike="noStrike" kern="1200" baseline="0" dirty="0" smtClean="0">
                <a:solidFill>
                  <a:schemeClr val="tx1"/>
                </a:solidFill>
                <a:latin typeface="+mn-lt"/>
                <a:ea typeface="+mn-ea"/>
                <a:cs typeface="+mn-cs"/>
              </a:rPr>
              <a:t>the framework of Article 3;</a:t>
            </a:r>
          </a:p>
          <a:p>
            <a:r>
              <a:rPr lang="en-US" sz="1200" b="0" i="0" u="none" strike="noStrike" kern="1200" baseline="0" dirty="0" smtClean="0">
                <a:solidFill>
                  <a:schemeClr val="tx1"/>
                </a:solidFill>
                <a:latin typeface="+mn-lt"/>
                <a:ea typeface="+mn-ea"/>
                <a:cs typeface="+mn-cs"/>
              </a:rPr>
              <a:t>(g) environmental impact studies and risk assessments</a:t>
            </a:r>
          </a:p>
          <a:p>
            <a:r>
              <a:rPr lang="en-US" sz="1200" b="0" i="0" u="none" strike="noStrike" kern="1200" baseline="0" dirty="0" smtClean="0">
                <a:solidFill>
                  <a:schemeClr val="tx1"/>
                </a:solidFill>
                <a:latin typeface="+mn-lt"/>
                <a:ea typeface="+mn-ea"/>
                <a:cs typeface="+mn-cs"/>
              </a:rPr>
              <a:t>concerning the environmental elements referred to in</a:t>
            </a:r>
          </a:p>
          <a:p>
            <a:r>
              <a:rPr lang="en-US" sz="1200" b="0" i="0" u="none" strike="noStrike" kern="1200" baseline="0" dirty="0" smtClean="0">
                <a:solidFill>
                  <a:schemeClr val="tx1"/>
                </a:solidFill>
                <a:latin typeface="+mn-lt"/>
                <a:ea typeface="+mn-ea"/>
                <a:cs typeface="+mn-cs"/>
              </a:rPr>
              <a:t>Article 2(1)(a) or a reference to the place where the information</a:t>
            </a:r>
          </a:p>
          <a:p>
            <a:r>
              <a:rPr lang="en-US" sz="1200" b="0" i="0" u="none" strike="noStrike" kern="1200" baseline="0" dirty="0" smtClean="0">
                <a:solidFill>
                  <a:schemeClr val="tx1"/>
                </a:solidFill>
                <a:latin typeface="+mn-lt"/>
                <a:ea typeface="+mn-ea"/>
                <a:cs typeface="+mn-cs"/>
              </a:rPr>
              <a:t>can be requested or found in the framework of</a:t>
            </a:r>
          </a:p>
          <a:p>
            <a:r>
              <a:rPr lang="pl-PL" sz="1200" b="0" i="0" u="none" strike="noStrike" kern="1200" baseline="0" dirty="0" err="1" smtClean="0">
                <a:solidFill>
                  <a:schemeClr val="tx1"/>
                </a:solidFill>
                <a:latin typeface="+mn-lt"/>
                <a:ea typeface="+mn-ea"/>
                <a:cs typeface="+mn-cs"/>
              </a:rPr>
              <a:t>Article</a:t>
            </a:r>
            <a:r>
              <a:rPr lang="pl-PL" sz="1200" b="0" i="0" u="none" strike="noStrike" kern="1200" baseline="0" dirty="0" smtClean="0">
                <a:solidFill>
                  <a:schemeClr val="tx1"/>
                </a:solidFill>
                <a:latin typeface="+mn-lt"/>
                <a:ea typeface="+mn-ea"/>
                <a:cs typeface="+mn-cs"/>
              </a:rPr>
              <a:t> 3.</a:t>
            </a:r>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13</a:t>
            </a:fld>
            <a:endParaRPr lang="pl-PL"/>
          </a:p>
        </p:txBody>
      </p:sp>
    </p:spTree>
    <p:extLst>
      <p:ext uri="{BB962C8B-B14F-4D97-AF65-F5344CB8AC3E}">
        <p14:creationId xmlns:p14="http://schemas.microsoft.com/office/powerpoint/2010/main" val="232113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case ACCC/C/16 (</a:t>
            </a:r>
            <a:r>
              <a:rPr lang="en-US" sz="1200" b="0" i="1" u="none" strike="noStrike" kern="1200" baseline="0" dirty="0" smtClean="0">
                <a:solidFill>
                  <a:schemeClr val="tx1"/>
                </a:solidFill>
                <a:latin typeface="+mn-lt"/>
                <a:ea typeface="+mn-ea"/>
                <a:cs typeface="+mn-cs"/>
              </a:rPr>
              <a:t>Lithuania</a:t>
            </a:r>
            <a:r>
              <a:rPr lang="en-US" sz="1200" b="0" i="0" u="none" strike="noStrike" kern="1200" baseline="0" dirty="0" smtClean="0">
                <a:solidFill>
                  <a:schemeClr val="tx1"/>
                </a:solidFill>
                <a:latin typeface="+mn-lt"/>
                <a:ea typeface="+mn-ea"/>
                <a:cs typeface="+mn-cs"/>
              </a:rPr>
              <a:t>) the Committee gave a general opinion on the</a:t>
            </a:r>
          </a:p>
          <a:p>
            <a:r>
              <a:rPr lang="pl-PL" sz="1200" b="0" i="0" u="none" strike="noStrike" kern="1200" baseline="0" dirty="0" err="1" smtClean="0">
                <a:solidFill>
                  <a:schemeClr val="tx1"/>
                </a:solidFill>
                <a:latin typeface="+mn-lt"/>
                <a:ea typeface="+mn-ea"/>
                <a:cs typeface="+mn-cs"/>
              </a:rPr>
              <a:t>issue</a:t>
            </a:r>
            <a:r>
              <a:rPr lang="pl-PL" sz="1200" b="0" i="0" u="none" strike="noStrike" kern="1200" baseline="0" dirty="0" smtClean="0">
                <a:solidFill>
                  <a:schemeClr val="tx1"/>
                </a:solidFill>
                <a:latin typeface="+mn-lt"/>
                <a:ea typeface="+mn-ea"/>
                <a:cs typeface="+mn-cs"/>
              </a:rPr>
              <a:t> by </a:t>
            </a:r>
            <a:r>
              <a:rPr lang="pl-PL" sz="1200" b="0" i="0" u="none" strike="noStrike" kern="1200" baseline="0" dirty="0" err="1" smtClean="0">
                <a:solidFill>
                  <a:schemeClr val="tx1"/>
                </a:solidFill>
                <a:latin typeface="+mn-lt"/>
                <a:ea typeface="+mn-ea"/>
                <a:cs typeface="+mn-cs"/>
              </a:rPr>
              <a:t>stating</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‘The requirement for “early public participation when all options are open”</a:t>
            </a:r>
          </a:p>
          <a:p>
            <a:r>
              <a:rPr lang="en-US" sz="1200" b="0" i="0" u="none" strike="noStrike" kern="1200" baseline="0" dirty="0" smtClean="0">
                <a:solidFill>
                  <a:schemeClr val="tx1"/>
                </a:solidFill>
                <a:latin typeface="+mn-lt"/>
                <a:ea typeface="+mn-ea"/>
                <a:cs typeface="+mn-cs"/>
              </a:rPr>
              <a:t>should be seen first of all within a concept of tiered decision-making whereby at</a:t>
            </a:r>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each stage of decision-making certain options are discussed and selected with</a:t>
            </a:r>
          </a:p>
          <a:p>
            <a:r>
              <a:rPr lang="en-US" sz="1200" b="0" i="0" u="none" strike="noStrike" kern="1200" baseline="0" dirty="0" smtClean="0">
                <a:solidFill>
                  <a:schemeClr val="tx1"/>
                </a:solidFill>
                <a:latin typeface="+mn-lt"/>
                <a:ea typeface="+mn-ea"/>
                <a:cs typeface="+mn-cs"/>
              </a:rPr>
              <a:t>the participation of the public and each consecutive stage of decision-making</a:t>
            </a:r>
          </a:p>
          <a:p>
            <a:r>
              <a:rPr lang="en-US" sz="1200" b="0" i="0" u="none" strike="noStrike" kern="1200" baseline="0" dirty="0" smtClean="0">
                <a:solidFill>
                  <a:schemeClr val="tx1"/>
                </a:solidFill>
                <a:latin typeface="+mn-lt"/>
                <a:ea typeface="+mn-ea"/>
                <a:cs typeface="+mn-cs"/>
              </a:rPr>
              <a:t>addresses only the issues within the option already selected at the preceding</a:t>
            </a:r>
          </a:p>
          <a:p>
            <a:r>
              <a:rPr lang="pl-PL" sz="1200" b="0" i="0" u="none" strike="noStrike" kern="1200" baseline="0" dirty="0" err="1" smtClean="0">
                <a:solidFill>
                  <a:schemeClr val="tx1"/>
                </a:solidFill>
                <a:latin typeface="+mn-lt"/>
                <a:ea typeface="+mn-ea"/>
                <a:cs typeface="+mn-cs"/>
              </a:rPr>
              <a:t>stage</a:t>
            </a:r>
            <a:r>
              <a:rPr lang="pl-PL" sz="1200" b="0" i="0" u="none" strike="noStrike" kern="1200" baseline="0" dirty="0" smtClean="0">
                <a:solidFill>
                  <a:schemeClr val="tx1"/>
                </a:solidFill>
                <a:latin typeface="+mn-lt"/>
                <a:ea typeface="+mn-ea"/>
                <a:cs typeface="+mn-cs"/>
              </a:rPr>
              <a:t>.</a:t>
            </a:r>
          </a:p>
          <a:p>
            <a:r>
              <a:rPr lang="pl-PL" sz="1200" b="0" i="0" u="none" strike="noStrike" kern="1200" baseline="0" dirty="0" smtClean="0">
                <a:solidFill>
                  <a:schemeClr val="tx1"/>
                </a:solidFill>
                <a:latin typeface="+mn-lt"/>
                <a:ea typeface="+mn-ea"/>
                <a:cs typeface="+mn-cs"/>
              </a:rPr>
              <a:t>I</a:t>
            </a:r>
            <a:r>
              <a:rPr lang="en-US" sz="1200" b="0" i="0" u="none" strike="noStrike" kern="1200" baseline="0" dirty="0" smtClean="0">
                <a:solidFill>
                  <a:schemeClr val="tx1"/>
                </a:solidFill>
                <a:latin typeface="+mn-lt"/>
                <a:ea typeface="+mn-ea"/>
                <a:cs typeface="+mn-cs"/>
              </a:rPr>
              <a:t>n the same case the Committee made it clear that ‘taking into</a:t>
            </a:r>
          </a:p>
          <a:p>
            <a:r>
              <a:rPr lang="en-US" sz="1200" b="0" i="0" u="none" strike="noStrike" kern="1200" baseline="0" dirty="0" smtClean="0">
                <a:solidFill>
                  <a:schemeClr val="tx1"/>
                </a:solidFill>
                <a:latin typeface="+mn-lt"/>
                <a:ea typeface="+mn-ea"/>
                <a:cs typeface="+mn-cs"/>
              </a:rPr>
              <a:t>account the particular needs of a given country and the subject matter of the</a:t>
            </a:r>
          </a:p>
          <a:p>
            <a:r>
              <a:rPr lang="en-US" sz="1200" b="0" i="0" u="none" strike="noStrike" kern="1200" baseline="0" dirty="0" smtClean="0">
                <a:solidFill>
                  <a:schemeClr val="tx1"/>
                </a:solidFill>
                <a:latin typeface="+mn-lt"/>
                <a:ea typeface="+mn-ea"/>
                <a:cs typeface="+mn-cs"/>
              </a:rPr>
              <a:t>decision-making, each Party has a certain discretion as to which range of</a:t>
            </a:r>
          </a:p>
          <a:p>
            <a:r>
              <a:rPr lang="en-US" sz="1200" b="0" i="0" u="none" strike="noStrike" kern="1200" baseline="0" dirty="0" smtClean="0">
                <a:solidFill>
                  <a:schemeClr val="tx1"/>
                </a:solidFill>
                <a:latin typeface="+mn-lt"/>
                <a:ea typeface="+mn-ea"/>
                <a:cs typeface="+mn-cs"/>
              </a:rPr>
              <a:t>options is to be discussed at each stage of the decision-making. Such stages may</a:t>
            </a:r>
          </a:p>
          <a:p>
            <a:r>
              <a:rPr lang="en-US" sz="1200" b="0" i="0" u="none" strike="noStrike" kern="1200" baseline="0" dirty="0" smtClean="0">
                <a:solidFill>
                  <a:schemeClr val="tx1"/>
                </a:solidFill>
                <a:latin typeface="+mn-lt"/>
                <a:ea typeface="+mn-ea"/>
                <a:cs typeface="+mn-cs"/>
              </a:rPr>
              <a:t>involve various consecutive strategic decisions under Article 7 of the Convention</a:t>
            </a:r>
          </a:p>
          <a:p>
            <a:r>
              <a:rPr lang="en-US" sz="1200" b="0" i="0" u="none" strike="noStrike" kern="1200" baseline="0" dirty="0" smtClean="0">
                <a:solidFill>
                  <a:schemeClr val="tx1"/>
                </a:solidFill>
                <a:latin typeface="+mn-lt"/>
                <a:ea typeface="+mn-ea"/>
                <a:cs typeface="+mn-cs"/>
              </a:rPr>
              <a:t>(policies, plans and programs) and various individual decisions under Article</a:t>
            </a:r>
          </a:p>
          <a:p>
            <a:r>
              <a:rPr lang="en-US" sz="1200" b="0" i="0" u="none" strike="noStrike" kern="1200" baseline="0" dirty="0" smtClean="0">
                <a:solidFill>
                  <a:schemeClr val="tx1"/>
                </a:solidFill>
                <a:latin typeface="+mn-lt"/>
                <a:ea typeface="+mn-ea"/>
                <a:cs typeface="+mn-cs"/>
              </a:rPr>
              <a:t>6 of the Convention authorizing the basic parameters and location of a specific</a:t>
            </a:r>
          </a:p>
          <a:p>
            <a:r>
              <a:rPr lang="en-US" sz="1200" b="0" i="0" u="none" strike="noStrike" kern="1200" baseline="0" dirty="0" smtClean="0">
                <a:solidFill>
                  <a:schemeClr val="tx1"/>
                </a:solidFill>
                <a:latin typeface="+mn-lt"/>
                <a:ea typeface="+mn-ea"/>
                <a:cs typeface="+mn-cs"/>
              </a:rPr>
              <a:t>activity, its technical design, and finally its technological details (...)</a:t>
            </a:r>
            <a:endParaRPr lang="pl-PL" sz="1200" b="0" i="0" u="none" strike="noStrike" kern="1200" baseline="0" dirty="0" smtClean="0">
              <a:solidFill>
                <a:schemeClr val="tx1"/>
              </a:solidFill>
              <a:latin typeface="+mn-lt"/>
              <a:ea typeface="+mn-ea"/>
              <a:cs typeface="+mn-cs"/>
            </a:endParaRPr>
          </a:p>
          <a:p>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err="1" smtClean="0">
                <a:solidFill>
                  <a:schemeClr val="tx1"/>
                </a:solidFill>
                <a:latin typeface="+mn-lt"/>
                <a:ea typeface="+mn-ea"/>
                <a:cs typeface="+mn-cs"/>
              </a:rPr>
              <a:t>Furthermore</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it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stated</a:t>
            </a:r>
            <a:r>
              <a:rPr lang="pl-PL" sz="1200" b="0" i="0" u="none" strike="noStrike" kern="1200" baseline="0" dirty="0" smtClean="0">
                <a:solidFill>
                  <a:schemeClr val="tx1"/>
                </a:solidFill>
                <a:latin typeface="+mn-lt"/>
                <a:ea typeface="+mn-ea"/>
                <a:cs typeface="+mn-cs"/>
              </a:rPr>
              <a:t>:</a:t>
            </a:r>
          </a:p>
          <a:p>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a:t>
            </a:r>
            <a:r>
              <a:rPr lang="en-US" sz="1200" b="0" i="0" u="none" strike="noStrike" kern="1200" baseline="0" dirty="0" err="1" smtClean="0">
                <a:solidFill>
                  <a:schemeClr val="tx1"/>
                </a:solidFill>
                <a:latin typeface="+mn-lt"/>
                <a:ea typeface="+mn-ea"/>
                <a:cs typeface="+mn-cs"/>
              </a:rPr>
              <a:t>ithin</a:t>
            </a:r>
            <a:r>
              <a:rPr lang="en-US" sz="1200" b="0" i="0" u="none" strike="noStrike" kern="1200" baseline="0" dirty="0" smtClean="0">
                <a:solidFill>
                  <a:schemeClr val="tx1"/>
                </a:solidFill>
                <a:latin typeface="+mn-lt"/>
                <a:ea typeface="+mn-ea"/>
                <a:cs typeface="+mn-cs"/>
              </a:rPr>
              <a:t> each and every such procedure</a:t>
            </a:r>
          </a:p>
          <a:p>
            <a:r>
              <a:rPr lang="en-US" sz="1200" b="0" i="0" u="none" strike="noStrike" kern="1200" baseline="0" dirty="0" smtClean="0">
                <a:solidFill>
                  <a:schemeClr val="tx1"/>
                </a:solidFill>
                <a:latin typeface="+mn-lt"/>
                <a:ea typeface="+mn-ea"/>
                <a:cs typeface="+mn-cs"/>
              </a:rPr>
              <a:t>where public participation is required it should be provided early in the procedure</a:t>
            </a:r>
          </a:p>
          <a:p>
            <a:r>
              <a:rPr lang="en-US" sz="1200" b="0" i="0" u="none" strike="noStrike" kern="1200" baseline="0" dirty="0" smtClean="0">
                <a:solidFill>
                  <a:schemeClr val="tx1"/>
                </a:solidFill>
                <a:latin typeface="+mn-lt"/>
                <a:ea typeface="+mn-ea"/>
                <a:cs typeface="+mn-cs"/>
              </a:rPr>
              <a:t>when all options are open and effective public participation can take</a:t>
            </a:r>
            <a:r>
              <a:rPr lang="pl-PL" sz="1200" b="0" i="0" u="none" strike="noStrike" kern="1200" baseline="0" dirty="0" smtClean="0">
                <a:solidFill>
                  <a:schemeClr val="tx1"/>
                </a:solidFill>
                <a:latin typeface="+mn-lt"/>
                <a:ea typeface="+mn-ea"/>
                <a:cs typeface="+mn-cs"/>
              </a:rPr>
              <a:t> place’</a:t>
            </a:r>
          </a:p>
          <a:p>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case ACCC/C/17 (</a:t>
            </a:r>
            <a:r>
              <a:rPr lang="en-US" sz="1200" b="0" i="1" u="none" strike="noStrike" kern="1200" baseline="0" dirty="0" smtClean="0">
                <a:solidFill>
                  <a:schemeClr val="tx1"/>
                </a:solidFill>
                <a:latin typeface="+mn-lt"/>
                <a:ea typeface="+mn-ea"/>
                <a:cs typeface="+mn-cs"/>
              </a:rPr>
              <a:t>European Community</a:t>
            </a:r>
            <a:r>
              <a:rPr lang="en-US" sz="1200" b="0" i="0" u="none" strike="noStrike" kern="1200" baseline="0" dirty="0" smtClean="0">
                <a:solidFill>
                  <a:schemeClr val="tx1"/>
                </a:solidFill>
                <a:latin typeface="+mn-lt"/>
                <a:ea typeface="+mn-ea"/>
                <a:cs typeface="+mn-cs"/>
              </a:rPr>
              <a:t>) the communicant alleged ‘that</a:t>
            </a:r>
          </a:p>
          <a:p>
            <a:r>
              <a:rPr lang="en-US" sz="1200" b="0" i="0" u="none" strike="noStrike" kern="1200" baseline="0" dirty="0" smtClean="0">
                <a:solidFill>
                  <a:schemeClr val="tx1"/>
                </a:solidFill>
                <a:latin typeface="+mn-lt"/>
                <a:ea typeface="+mn-ea"/>
                <a:cs typeface="+mn-cs"/>
              </a:rPr>
              <a:t>EIA Directive and IPPC Directive fail to comply with the Convention because</a:t>
            </a:r>
          </a:p>
          <a:p>
            <a:r>
              <a:rPr lang="en-US" sz="1200" b="0" i="0" u="none" strike="noStrike" kern="1200" baseline="0" dirty="0" smtClean="0">
                <a:solidFill>
                  <a:schemeClr val="tx1"/>
                </a:solidFill>
                <a:latin typeface="+mn-lt"/>
                <a:ea typeface="+mn-ea"/>
                <a:cs typeface="+mn-cs"/>
              </a:rPr>
              <a:t>they fail to provide for “early public participation, when all options are open</a:t>
            </a:r>
          </a:p>
          <a:p>
            <a:r>
              <a:rPr lang="en-US" sz="1200" b="0" i="0" u="none" strike="noStrike" kern="1200" baseline="0" dirty="0" smtClean="0">
                <a:solidFill>
                  <a:schemeClr val="tx1"/>
                </a:solidFill>
                <a:latin typeface="+mn-lt"/>
                <a:ea typeface="+mn-ea"/>
                <a:cs typeface="+mn-cs"/>
              </a:rPr>
              <a:t>and effective public participation can take place” on account of the fact that the</a:t>
            </a:r>
          </a:p>
          <a:p>
            <a:r>
              <a:rPr lang="en-US" sz="1200" b="0" i="0" u="none" strike="noStrike" kern="1200" baseline="0" dirty="0" smtClean="0">
                <a:solidFill>
                  <a:schemeClr val="tx1"/>
                </a:solidFill>
                <a:latin typeface="+mn-lt"/>
                <a:ea typeface="+mn-ea"/>
                <a:cs typeface="+mn-cs"/>
              </a:rPr>
              <a:t>participation may take place after the construction has commenced. It further</a:t>
            </a:r>
          </a:p>
          <a:p>
            <a:r>
              <a:rPr lang="en-US" sz="1200" b="0" i="0" u="none" strike="noStrike" kern="1200" baseline="0" dirty="0" smtClean="0">
                <a:solidFill>
                  <a:schemeClr val="tx1"/>
                </a:solidFill>
                <a:latin typeface="+mn-lt"/>
                <a:ea typeface="+mn-ea"/>
                <a:cs typeface="+mn-cs"/>
              </a:rPr>
              <a:t>maintained that ‘any public participation that is envisaged after the construction</a:t>
            </a:r>
          </a:p>
          <a:p>
            <a:r>
              <a:rPr lang="en-US" sz="1200" b="0" i="0" u="none" strike="noStrike" kern="1200" baseline="0" dirty="0" smtClean="0">
                <a:solidFill>
                  <a:schemeClr val="tx1"/>
                </a:solidFill>
                <a:latin typeface="+mn-lt"/>
                <a:ea typeface="+mn-ea"/>
                <a:cs typeface="+mn-cs"/>
              </a:rPr>
              <a:t>of an installation can by no means be considered as “early public participation,</a:t>
            </a:r>
          </a:p>
          <a:p>
            <a:r>
              <a:rPr lang="en-US" sz="1200" b="0" i="0" u="none" strike="noStrike" kern="1200" baseline="0" dirty="0" smtClean="0">
                <a:solidFill>
                  <a:schemeClr val="tx1"/>
                </a:solidFill>
                <a:latin typeface="+mn-lt"/>
                <a:ea typeface="+mn-ea"/>
                <a:cs typeface="+mn-cs"/>
              </a:rPr>
              <a:t>when all options are open and effective public participation can take place”’.154</a:t>
            </a:r>
          </a:p>
          <a:p>
            <a:r>
              <a:rPr lang="en-US" sz="1200" b="0" i="0" u="none" strike="noStrike" kern="1200" baseline="0" dirty="0" smtClean="0">
                <a:solidFill>
                  <a:schemeClr val="tx1"/>
                </a:solidFill>
                <a:latin typeface="+mn-lt"/>
                <a:ea typeface="+mn-ea"/>
                <a:cs typeface="+mn-cs"/>
              </a:rPr>
              <a:t>Furthermore it claimed that ‘after the construction is completed, most options</a:t>
            </a:r>
          </a:p>
          <a:p>
            <a:r>
              <a:rPr lang="en-US" sz="1200" b="0" i="0" u="none" strike="noStrike" kern="1200" baseline="0" dirty="0" smtClean="0">
                <a:solidFill>
                  <a:schemeClr val="tx1"/>
                </a:solidFill>
                <a:latin typeface="+mn-lt"/>
                <a:ea typeface="+mn-ea"/>
                <a:cs typeface="+mn-cs"/>
              </a:rPr>
              <a:t>are not open anymore and therefore there is no possibility for effective participation.</a:t>
            </a:r>
          </a:p>
          <a:p>
            <a:r>
              <a:rPr lang="en-US" sz="1200" b="0" i="0" u="none" strike="noStrike" kern="1200" baseline="0" dirty="0" smtClean="0">
                <a:solidFill>
                  <a:schemeClr val="tx1"/>
                </a:solidFill>
                <a:latin typeface="+mn-lt"/>
                <a:ea typeface="+mn-ea"/>
                <a:cs typeface="+mn-cs"/>
              </a:rPr>
              <a:t>Thus the lack of provisions that clearly require public participation to be</a:t>
            </a:r>
          </a:p>
          <a:p>
            <a:r>
              <a:rPr lang="en-US" sz="1200" b="0" i="0" u="none" strike="noStrike" kern="1200" baseline="0" dirty="0" smtClean="0">
                <a:solidFill>
                  <a:schemeClr val="tx1"/>
                </a:solidFill>
                <a:latin typeface="+mn-lt"/>
                <a:ea typeface="+mn-ea"/>
                <a:cs typeface="+mn-cs"/>
              </a:rPr>
              <a:t>carried out before the commencement of construction in both the EIA and IPPC</a:t>
            </a:r>
          </a:p>
          <a:p>
            <a:r>
              <a:rPr lang="en-US" sz="1200" b="0" i="0" u="none" strike="noStrike" kern="1200" baseline="0" dirty="0" smtClean="0">
                <a:solidFill>
                  <a:schemeClr val="tx1"/>
                </a:solidFill>
                <a:latin typeface="+mn-lt"/>
                <a:ea typeface="+mn-ea"/>
                <a:cs typeface="+mn-cs"/>
              </a:rPr>
              <a:t>Directives is not in compliance with Article 6, paragraph 4, of the Convention</a:t>
            </a:r>
            <a:r>
              <a:rPr lang="pl-PL" sz="1200" b="0" i="0" u="none" strike="noStrike" kern="1200" baseline="0" dirty="0" smtClean="0">
                <a:solidFill>
                  <a:schemeClr val="tx1"/>
                </a:solidFill>
                <a:latin typeface="+mn-lt"/>
                <a:ea typeface="+mn-ea"/>
                <a:cs typeface="+mn-cs"/>
              </a:rPr>
              <a:t>,</a:t>
            </a:r>
          </a:p>
          <a:p>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smtClean="0">
                <a:solidFill>
                  <a:schemeClr val="tx1"/>
                </a:solidFill>
                <a:latin typeface="+mn-lt"/>
                <a:ea typeface="+mn-ea"/>
                <a:cs typeface="+mn-cs"/>
              </a:rPr>
              <a:t>In </a:t>
            </a:r>
            <a:r>
              <a:rPr lang="pl-PL" sz="1200" b="0" i="0" u="none" strike="noStrike" kern="1200" baseline="0" dirty="0" err="1" smtClean="0">
                <a:solidFill>
                  <a:schemeClr val="tx1"/>
                </a:solidFill>
                <a:latin typeface="+mn-lt"/>
                <a:ea typeface="+mn-ea"/>
                <a:cs typeface="+mn-cs"/>
              </a:rPr>
              <a:t>this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respect</a:t>
            </a:r>
            <a:r>
              <a:rPr lang="pl-PL" sz="1200" b="0" i="0" u="none" strike="noStrike" kern="1200" baseline="0" dirty="0" smtClean="0">
                <a:solidFill>
                  <a:schemeClr val="tx1"/>
                </a:solidFill>
                <a:latin typeface="+mn-lt"/>
                <a:ea typeface="+mn-ea"/>
                <a:cs typeface="+mn-cs"/>
              </a:rPr>
              <a:t> the </a:t>
            </a:r>
            <a:r>
              <a:rPr lang="pl-PL" sz="1200" b="0" i="0" u="none" strike="noStrike" kern="1200" baseline="0" dirty="0" err="1" smtClean="0">
                <a:solidFill>
                  <a:schemeClr val="tx1"/>
                </a:solidFill>
                <a:latin typeface="+mn-lt"/>
                <a:ea typeface="+mn-ea"/>
                <a:cs typeface="+mn-cs"/>
              </a:rPr>
              <a:t>Committee</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noted</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that</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‘the IPPC Directive obliges the Member States to ensure early and effective</a:t>
            </a:r>
          </a:p>
          <a:p>
            <a:r>
              <a:rPr lang="en-US" sz="1200" b="0" i="0" u="none" strike="noStrike" kern="1200" baseline="0" dirty="0" smtClean="0">
                <a:solidFill>
                  <a:schemeClr val="tx1"/>
                </a:solidFill>
                <a:latin typeface="+mn-lt"/>
                <a:ea typeface="+mn-ea"/>
                <a:cs typeface="+mn-cs"/>
              </a:rPr>
              <a:t>opportunities for public participation in procedures for issuing a permit for new</a:t>
            </a:r>
          </a:p>
          <a:p>
            <a:r>
              <a:rPr lang="en-US" sz="1200" b="0" i="0" u="none" strike="noStrike" kern="1200" baseline="0" dirty="0" smtClean="0">
                <a:solidFill>
                  <a:schemeClr val="tx1"/>
                </a:solidFill>
                <a:latin typeface="+mn-lt"/>
                <a:ea typeface="+mn-ea"/>
                <a:cs typeface="+mn-cs"/>
              </a:rPr>
              <a:t>installations covered by the IPPC Directive. A system whereby the IPPC permitting</a:t>
            </a:r>
          </a:p>
          <a:p>
            <a:r>
              <a:rPr lang="en-US" sz="1200" b="0" i="0" u="none" strike="noStrike" kern="1200" baseline="0" dirty="0" smtClean="0">
                <a:solidFill>
                  <a:schemeClr val="tx1"/>
                </a:solidFill>
                <a:latin typeface="+mn-lt"/>
                <a:ea typeface="+mn-ea"/>
                <a:cs typeface="+mn-cs"/>
              </a:rPr>
              <a:t>process starts after the construction is </a:t>
            </a:r>
            <a:r>
              <a:rPr lang="en-US" sz="1200" b="0" i="0" u="none" strike="noStrike" kern="1200" baseline="0" dirty="0" err="1" smtClean="0">
                <a:solidFill>
                  <a:schemeClr val="tx1"/>
                </a:solidFill>
                <a:latin typeface="+mn-lt"/>
                <a:ea typeface="+mn-ea"/>
                <a:cs typeface="+mn-cs"/>
              </a:rPr>
              <a:t>finalised</a:t>
            </a:r>
            <a:r>
              <a:rPr lang="en-US" sz="1200" b="0" i="0" u="none" strike="noStrike" kern="1200" baseline="0" dirty="0" smtClean="0">
                <a:solidFill>
                  <a:schemeClr val="tx1"/>
                </a:solidFill>
                <a:latin typeface="+mn-lt"/>
                <a:ea typeface="+mn-ea"/>
                <a:cs typeface="+mn-cs"/>
              </a:rPr>
              <a:t> need not of itself be in conflict</a:t>
            </a:r>
          </a:p>
          <a:p>
            <a:r>
              <a:rPr lang="en-US" sz="1200" b="0" i="0" u="none" strike="noStrike" kern="1200" baseline="0" dirty="0" smtClean="0">
                <a:solidFill>
                  <a:schemeClr val="tx1"/>
                </a:solidFill>
                <a:latin typeface="+mn-lt"/>
                <a:ea typeface="+mn-ea"/>
                <a:cs typeface="+mn-cs"/>
              </a:rPr>
              <a:t>with the requirements of Convention, though in certain circumstances it might</a:t>
            </a:r>
          </a:p>
          <a:p>
            <a:r>
              <a:rPr lang="en-US" sz="1200" b="0" i="0" u="none" strike="noStrike" kern="1200" baseline="0" dirty="0" smtClean="0">
                <a:solidFill>
                  <a:schemeClr val="tx1"/>
                </a:solidFill>
                <a:latin typeface="+mn-lt"/>
                <a:ea typeface="+mn-ea"/>
                <a:cs typeface="+mn-cs"/>
              </a:rPr>
              <a:t>be. Once an installation has been constructed, political and commercial pressures</a:t>
            </a:r>
          </a:p>
          <a:p>
            <a:r>
              <a:rPr lang="en-US" sz="1200" b="0" i="0" u="none" strike="noStrike" kern="1200" baseline="0" dirty="0" smtClean="0">
                <a:solidFill>
                  <a:schemeClr val="tx1"/>
                </a:solidFill>
                <a:latin typeface="+mn-lt"/>
                <a:ea typeface="+mn-ea"/>
                <a:cs typeface="+mn-cs"/>
              </a:rPr>
              <a:t>may effectively foreclose certain technical options that might in theory be argued</a:t>
            </a:r>
          </a:p>
          <a:p>
            <a:r>
              <a:rPr lang="en-US" sz="1200" b="0" i="0" u="none" strike="noStrike" kern="1200" baseline="0" dirty="0" smtClean="0">
                <a:solidFill>
                  <a:schemeClr val="tx1"/>
                </a:solidFill>
                <a:latin typeface="+mn-lt"/>
                <a:ea typeface="+mn-ea"/>
                <a:cs typeface="+mn-cs"/>
              </a:rPr>
              <a:t>to be open but which are in fact not compatible with the installed infrastructure.</a:t>
            </a:r>
          </a:p>
          <a:p>
            <a:r>
              <a:rPr lang="en-US" sz="1200" b="0" i="0" u="none" strike="noStrike" kern="1200" baseline="0" dirty="0" smtClean="0">
                <a:solidFill>
                  <a:schemeClr val="tx1"/>
                </a:solidFill>
                <a:latin typeface="+mn-lt"/>
                <a:ea typeface="+mn-ea"/>
                <a:cs typeface="+mn-cs"/>
              </a:rPr>
              <a:t>A key issue is whether the public has had the opportunity to participate in the</a:t>
            </a:r>
          </a:p>
          <a:p>
            <a:r>
              <a:rPr lang="en-US" sz="1200" b="0" i="0" u="none" strike="noStrike" kern="1200" baseline="0" dirty="0" smtClean="0">
                <a:solidFill>
                  <a:schemeClr val="tx1"/>
                </a:solidFill>
                <a:latin typeface="+mn-lt"/>
                <a:ea typeface="+mn-ea"/>
                <a:cs typeface="+mn-cs"/>
              </a:rPr>
              <a:t>decision-making on those technological choices at one or other stage in the</a:t>
            </a:r>
          </a:p>
          <a:p>
            <a:r>
              <a:rPr lang="en-US" sz="1200" b="0" i="0" u="none" strike="noStrike" kern="1200" baseline="0" dirty="0" smtClean="0">
                <a:solidFill>
                  <a:schemeClr val="tx1"/>
                </a:solidFill>
                <a:latin typeface="+mn-lt"/>
                <a:ea typeface="+mn-ea"/>
                <a:cs typeface="+mn-cs"/>
              </a:rPr>
              <a:t>overall process, and before the “events on the ground” have effectively eliminated</a:t>
            </a:r>
          </a:p>
          <a:p>
            <a:r>
              <a:rPr lang="en-US" sz="1200" b="0" i="0" u="none" strike="noStrike" kern="1200" baseline="0" dirty="0" smtClean="0">
                <a:solidFill>
                  <a:schemeClr val="tx1"/>
                </a:solidFill>
                <a:latin typeface="+mn-lt"/>
                <a:ea typeface="+mn-ea"/>
                <a:cs typeface="+mn-cs"/>
              </a:rPr>
              <a:t>alternative options. If a legal framework of a Party to the Convention is such that</a:t>
            </a:r>
          </a:p>
          <a:p>
            <a:r>
              <a:rPr lang="en-US" sz="1200" b="0" i="0" u="none" strike="noStrike" kern="1200" baseline="0" dirty="0" smtClean="0">
                <a:solidFill>
                  <a:schemeClr val="tx1"/>
                </a:solidFill>
                <a:latin typeface="+mn-lt"/>
                <a:ea typeface="+mn-ea"/>
                <a:cs typeface="+mn-cs"/>
              </a:rPr>
              <a:t>the only opportunity for the public to provide input to decision-making on technological</a:t>
            </a:r>
          </a:p>
          <a:p>
            <a:r>
              <a:rPr lang="en-US" sz="1200" b="0" i="0" u="none" strike="noStrike" kern="1200" baseline="0" dirty="0" smtClean="0">
                <a:solidFill>
                  <a:schemeClr val="tx1"/>
                </a:solidFill>
                <a:latin typeface="+mn-lt"/>
                <a:ea typeface="+mn-ea"/>
                <a:cs typeface="+mn-cs"/>
              </a:rPr>
              <a:t>choices which is subject to the public participation requirements of Article</a:t>
            </a:r>
          </a:p>
          <a:p>
            <a:r>
              <a:rPr lang="en-US" sz="1200" b="0" i="0" u="none" strike="noStrike" kern="1200" baseline="0" dirty="0" smtClean="0">
                <a:solidFill>
                  <a:schemeClr val="tx1"/>
                </a:solidFill>
                <a:latin typeface="+mn-lt"/>
                <a:ea typeface="+mn-ea"/>
                <a:cs typeface="+mn-cs"/>
              </a:rPr>
              <a:t>6 of the Convention is at a stage when there is no realistic possibility for certain</a:t>
            </a:r>
          </a:p>
          <a:p>
            <a:r>
              <a:rPr lang="en-US" sz="1200" b="0" i="0" u="none" strike="noStrike" kern="1200" baseline="0" dirty="0" smtClean="0">
                <a:solidFill>
                  <a:schemeClr val="tx1"/>
                </a:solidFill>
                <a:latin typeface="+mn-lt"/>
                <a:ea typeface="+mn-ea"/>
                <a:cs typeface="+mn-cs"/>
              </a:rPr>
              <a:t>technological choices to be accepted, then such a legal framework would not be</a:t>
            </a:r>
          </a:p>
          <a:p>
            <a:r>
              <a:rPr lang="pl-PL" sz="1200" b="0" i="0" u="none" strike="noStrike" kern="1200" baseline="0" dirty="0" err="1" smtClean="0">
                <a:solidFill>
                  <a:schemeClr val="tx1"/>
                </a:solidFill>
                <a:latin typeface="+mn-lt"/>
                <a:ea typeface="+mn-ea"/>
                <a:cs typeface="+mn-cs"/>
              </a:rPr>
              <a:t>compatible</a:t>
            </a:r>
            <a:r>
              <a:rPr lang="pl-PL" sz="1200" b="0" i="0" u="none" strike="noStrike" kern="1200" baseline="0" dirty="0" smtClean="0">
                <a:solidFill>
                  <a:schemeClr val="tx1"/>
                </a:solidFill>
                <a:latin typeface="+mn-lt"/>
                <a:ea typeface="+mn-ea"/>
                <a:cs typeface="+mn-cs"/>
              </a:rPr>
              <a:t> with the </a:t>
            </a:r>
            <a:r>
              <a:rPr lang="pl-PL" sz="1200" b="0" i="0" u="none" strike="noStrike" kern="1200" baseline="0" dirty="0" err="1" smtClean="0">
                <a:solidFill>
                  <a:schemeClr val="tx1"/>
                </a:solidFill>
                <a:latin typeface="+mn-lt"/>
                <a:ea typeface="+mn-ea"/>
                <a:cs typeface="+mn-cs"/>
              </a:rPr>
              <a:t>Convention</a:t>
            </a:r>
            <a:r>
              <a:rPr lang="pl-PL" sz="1200" b="0" i="0" u="none" strike="noStrike" kern="1200" baseline="0" dirty="0" smtClean="0">
                <a:solidFill>
                  <a:schemeClr val="tx1"/>
                </a:solidFill>
                <a:latin typeface="+mn-lt"/>
                <a:ea typeface="+mn-ea"/>
                <a:cs typeface="+mn-cs"/>
              </a:rPr>
              <a:t>’</a:t>
            </a:r>
          </a:p>
          <a:p>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15</a:t>
            </a:fld>
            <a:endParaRPr lang="pl-PL"/>
          </a:p>
        </p:txBody>
      </p:sp>
    </p:spTree>
    <p:extLst>
      <p:ext uri="{BB962C8B-B14F-4D97-AF65-F5344CB8AC3E}">
        <p14:creationId xmlns:p14="http://schemas.microsoft.com/office/powerpoint/2010/main" val="24717010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Compliance Committee </a:t>
            </a:r>
            <a:r>
              <a:rPr lang="pl-PL" sz="1200" b="0" i="0" u="none" strike="noStrike" kern="1200" baseline="0" dirty="0" err="1" smtClean="0">
                <a:solidFill>
                  <a:schemeClr val="tx1"/>
                </a:solidFill>
                <a:latin typeface="+mn-lt"/>
                <a:ea typeface="+mn-ea"/>
                <a:cs typeface="+mn-cs"/>
              </a:rPr>
              <a:t>noted</a:t>
            </a:r>
            <a:r>
              <a:rPr lang="pl-PL"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 its Report to the</a:t>
            </a:r>
          </a:p>
          <a:p>
            <a:r>
              <a:rPr lang="en-US" sz="1200" b="0" i="0" u="none" strike="noStrike" kern="1200" baseline="0" dirty="0" smtClean="0">
                <a:solidFill>
                  <a:schemeClr val="tx1"/>
                </a:solidFill>
                <a:latin typeface="+mn-lt"/>
                <a:ea typeface="+mn-ea"/>
                <a:cs typeface="+mn-cs"/>
              </a:rPr>
              <a:t>Meeting of the Parties to the Aarhus Convention held in Riga in 2008, </a:t>
            </a:r>
            <a:r>
              <a:rPr lang="pl-PL" sz="1200" b="0" i="0" u="none" strike="noStrike" kern="1200" baseline="0" dirty="0" err="1" smtClean="0">
                <a:solidFill>
                  <a:schemeClr val="tx1"/>
                </a:solidFill>
                <a:latin typeface="+mn-lt"/>
                <a:ea typeface="+mn-ea"/>
                <a:cs typeface="+mn-cs"/>
              </a:rPr>
              <a:t>that</a:t>
            </a:r>
            <a:r>
              <a:rPr lang="pl-PL"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there are</a:t>
            </a:r>
          </a:p>
          <a:p>
            <a:r>
              <a:rPr lang="en-US" sz="1200" b="0" i="0" u="none" strike="noStrike" kern="1200" baseline="0" dirty="0" smtClean="0">
                <a:solidFill>
                  <a:schemeClr val="tx1"/>
                </a:solidFill>
                <a:latin typeface="+mn-lt"/>
                <a:ea typeface="+mn-ea"/>
                <a:cs typeface="+mn-cs"/>
              </a:rPr>
              <a:t>considerable differences in time frames provided in national legal frameworks</a:t>
            </a:r>
          </a:p>
          <a:p>
            <a:r>
              <a:rPr lang="en-US" sz="1200" b="0" i="0" u="none" strike="noStrike" kern="1200" baseline="0" dirty="0" smtClean="0">
                <a:solidFill>
                  <a:schemeClr val="tx1"/>
                </a:solidFill>
                <a:latin typeface="+mn-lt"/>
                <a:ea typeface="+mn-ea"/>
                <a:cs typeface="+mn-cs"/>
              </a:rPr>
              <a:t>for the public to get acquainted with the documentation and to submit comments.</a:t>
            </a:r>
          </a:p>
          <a:p>
            <a:r>
              <a:rPr lang="en-US" sz="1200" b="0" i="0" u="none" strike="noStrike" kern="1200" baseline="0" dirty="0" smtClean="0">
                <a:solidFill>
                  <a:schemeClr val="tx1"/>
                </a:solidFill>
                <a:latin typeface="+mn-lt"/>
                <a:ea typeface="+mn-ea"/>
                <a:cs typeface="+mn-cs"/>
              </a:rPr>
              <a:t>The requirement to provide “reasonable time frames” in Article 6, paragraph</a:t>
            </a:r>
          </a:p>
          <a:p>
            <a:r>
              <a:rPr lang="en-US" sz="1200" b="0" i="0" u="none" strike="noStrike" kern="1200" baseline="0" dirty="0" smtClean="0">
                <a:solidFill>
                  <a:schemeClr val="tx1"/>
                </a:solidFill>
                <a:latin typeface="+mn-lt"/>
                <a:ea typeface="+mn-ea"/>
                <a:cs typeface="+mn-cs"/>
              </a:rPr>
              <a:t>3, implies that the public should have sufficient time to get acquainted</a:t>
            </a:r>
          </a:p>
          <a:p>
            <a:r>
              <a:rPr lang="en-US" sz="1200" b="0" i="0" u="none" strike="noStrike" kern="1200" baseline="0" dirty="0" smtClean="0">
                <a:solidFill>
                  <a:schemeClr val="tx1"/>
                </a:solidFill>
                <a:latin typeface="+mn-lt"/>
                <a:ea typeface="+mn-ea"/>
                <a:cs typeface="+mn-cs"/>
              </a:rPr>
              <a:t>with the documentation and to submit comments taking into account, inter</a:t>
            </a:r>
          </a:p>
          <a:p>
            <a:r>
              <a:rPr lang="en-US" sz="1200" b="0" i="0" u="none" strike="noStrike" kern="1200" baseline="0" dirty="0" smtClean="0">
                <a:solidFill>
                  <a:schemeClr val="tx1"/>
                </a:solidFill>
                <a:latin typeface="+mn-lt"/>
                <a:ea typeface="+mn-ea"/>
                <a:cs typeface="+mn-cs"/>
              </a:rPr>
              <a:t>alia, the nature, complexity and size of the proposed activity. Thus a time frame</a:t>
            </a:r>
          </a:p>
          <a:p>
            <a:r>
              <a:rPr lang="en-US" sz="1200" b="0" i="0" u="none" strike="noStrike" kern="1200" baseline="0" dirty="0" smtClean="0">
                <a:solidFill>
                  <a:schemeClr val="tx1"/>
                </a:solidFill>
                <a:latin typeface="+mn-lt"/>
                <a:ea typeface="+mn-ea"/>
                <a:cs typeface="+mn-cs"/>
              </a:rPr>
              <a:t>which may be reasonable for a small simple project with only local impact may</a:t>
            </a:r>
          </a:p>
          <a:p>
            <a:r>
              <a:rPr lang="en-US" sz="1200" b="0" i="0" u="none" strike="noStrike" kern="1200" baseline="0" dirty="0" smtClean="0">
                <a:solidFill>
                  <a:schemeClr val="tx1"/>
                </a:solidFill>
                <a:latin typeface="+mn-lt"/>
                <a:ea typeface="+mn-ea"/>
                <a:cs typeface="+mn-cs"/>
              </a:rPr>
              <a:t>well not be reasonable in case of a major complex project.</a:t>
            </a:r>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16</a:t>
            </a:fld>
            <a:endParaRPr lang="pl-PL"/>
          </a:p>
        </p:txBody>
      </p:sp>
    </p:spTree>
    <p:extLst>
      <p:ext uri="{BB962C8B-B14F-4D97-AF65-F5344CB8AC3E}">
        <p14:creationId xmlns:p14="http://schemas.microsoft.com/office/powerpoint/2010/main" val="778288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While the  interpretation of the Committee seems to suggest that the</a:t>
            </a:r>
          </a:p>
          <a:p>
            <a:r>
              <a:rPr lang="en-US" sz="1200" b="0" i="0" u="none" strike="noStrike" kern="1200" baseline="0" dirty="0" smtClean="0">
                <a:solidFill>
                  <a:schemeClr val="tx1"/>
                </a:solidFill>
                <a:latin typeface="+mn-lt"/>
                <a:ea typeface="+mn-ea"/>
                <a:cs typeface="+mn-cs"/>
              </a:rPr>
              <a:t>time-frames should be differentiated depending on the characteristics of the</a:t>
            </a:r>
          </a:p>
          <a:p>
            <a:r>
              <a:rPr lang="en-US" sz="1200" b="0" i="0" u="none" strike="noStrike" kern="1200" baseline="0" dirty="0" smtClean="0">
                <a:solidFill>
                  <a:schemeClr val="tx1"/>
                </a:solidFill>
                <a:latin typeface="+mn-lt"/>
                <a:ea typeface="+mn-ea"/>
                <a:cs typeface="+mn-cs"/>
              </a:rPr>
              <a:t>procedure in question, it does not however make it clear whether such differentiation</a:t>
            </a:r>
          </a:p>
          <a:p>
            <a:r>
              <a:rPr lang="en-US" sz="1200" b="0" i="0" u="none" strike="noStrike" kern="1200" baseline="0" dirty="0" smtClean="0">
                <a:solidFill>
                  <a:schemeClr val="tx1"/>
                </a:solidFill>
                <a:latin typeface="+mn-lt"/>
                <a:ea typeface="+mn-ea"/>
                <a:cs typeface="+mn-cs"/>
              </a:rPr>
              <a:t>should be categorical or on an </a:t>
            </a:r>
            <a:r>
              <a:rPr lang="en-US" sz="1200" b="0" i="1" u="none" strike="noStrike" kern="1200" baseline="0" dirty="0" smtClean="0">
                <a:solidFill>
                  <a:schemeClr val="tx1"/>
                </a:solidFill>
                <a:latin typeface="+mn-lt"/>
                <a:ea typeface="+mn-ea"/>
                <a:cs typeface="+mn-cs"/>
              </a:rPr>
              <a:t>ad hoc </a:t>
            </a:r>
            <a:r>
              <a:rPr lang="en-US" sz="1200" b="0" i="0" u="none" strike="noStrike" kern="1200" baseline="0" dirty="0" smtClean="0">
                <a:solidFill>
                  <a:schemeClr val="tx1"/>
                </a:solidFill>
                <a:latin typeface="+mn-lt"/>
                <a:ea typeface="+mn-ea"/>
                <a:cs typeface="+mn-cs"/>
              </a:rPr>
              <a:t>basis. In most EU countries the</a:t>
            </a:r>
          </a:p>
          <a:p>
            <a:r>
              <a:rPr lang="en-US" sz="1200" b="0" i="0" u="none" strike="noStrike" kern="1200" baseline="0" dirty="0" smtClean="0">
                <a:solidFill>
                  <a:schemeClr val="tx1"/>
                </a:solidFill>
                <a:latin typeface="+mn-lt"/>
                <a:ea typeface="+mn-ea"/>
                <a:cs typeface="+mn-cs"/>
              </a:rPr>
              <a:t>time-frames are fixed and the only differentiation (if any) is usually between</a:t>
            </a:r>
          </a:p>
          <a:p>
            <a:r>
              <a:rPr lang="en-US" sz="1200" b="0" i="0" u="none" strike="noStrike" kern="1200" baseline="0" dirty="0" smtClean="0">
                <a:solidFill>
                  <a:schemeClr val="tx1"/>
                </a:solidFill>
                <a:latin typeface="+mn-lt"/>
                <a:ea typeface="+mn-ea"/>
                <a:cs typeface="+mn-cs"/>
              </a:rPr>
              <a:t>the large projects with bigger impact (usually Annex I projects according to the</a:t>
            </a:r>
          </a:p>
          <a:p>
            <a:r>
              <a:rPr lang="en-US" sz="1200" b="0" i="0" u="none" strike="noStrike" kern="1200" baseline="0" dirty="0" smtClean="0">
                <a:solidFill>
                  <a:schemeClr val="tx1"/>
                </a:solidFill>
                <a:latin typeface="+mn-lt"/>
                <a:ea typeface="+mn-ea"/>
                <a:cs typeface="+mn-cs"/>
              </a:rPr>
              <a:t>EIA Directive) and smaller projects with local impact (usually Annex II projects</a:t>
            </a:r>
          </a:p>
          <a:p>
            <a:r>
              <a:rPr lang="en-US" sz="1200" b="0" i="0" u="none" strike="noStrike" kern="1200" baseline="0" dirty="0" smtClean="0">
                <a:solidFill>
                  <a:schemeClr val="tx1"/>
                </a:solidFill>
                <a:latin typeface="+mn-lt"/>
                <a:ea typeface="+mn-ea"/>
                <a:cs typeface="+mn-cs"/>
              </a:rPr>
              <a:t>according to the EIA Directive). In relation to plans and </a:t>
            </a:r>
            <a:r>
              <a:rPr lang="en-US" sz="1200" b="0" i="0" u="none" strike="noStrike" kern="1200" baseline="0" dirty="0" err="1" smtClean="0">
                <a:solidFill>
                  <a:schemeClr val="tx1"/>
                </a:solidFill>
                <a:latin typeface="+mn-lt"/>
                <a:ea typeface="+mn-ea"/>
                <a:cs typeface="+mn-cs"/>
              </a:rPr>
              <a:t>programmes</a:t>
            </a:r>
            <a:r>
              <a:rPr lang="en-US" sz="1200" b="0" i="0" u="none" strike="noStrike" kern="1200" baseline="0" dirty="0" smtClean="0">
                <a:solidFill>
                  <a:schemeClr val="tx1"/>
                </a:solidFill>
                <a:latin typeface="+mn-lt"/>
                <a:ea typeface="+mn-ea"/>
                <a:cs typeface="+mn-cs"/>
              </a:rPr>
              <a:t> the timeframes</a:t>
            </a:r>
          </a:p>
          <a:p>
            <a:r>
              <a:rPr lang="pl-PL" sz="1200" b="0" i="0" u="none" strike="noStrike" kern="1200" baseline="0" dirty="0" err="1" smtClean="0">
                <a:solidFill>
                  <a:schemeClr val="tx1"/>
                </a:solidFill>
                <a:latin typeface="+mn-lt"/>
                <a:ea typeface="+mn-ea"/>
                <a:cs typeface="+mn-cs"/>
              </a:rPr>
              <a:t>are</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usually</a:t>
            </a:r>
            <a:r>
              <a:rPr lang="pl-PL" sz="1200" b="0" i="0" u="none" strike="noStrike" kern="1200" baseline="0" dirty="0" smtClean="0">
                <a:solidFill>
                  <a:schemeClr val="tx1"/>
                </a:solidFill>
                <a:latin typeface="+mn-lt"/>
                <a:ea typeface="+mn-ea"/>
                <a:cs typeface="+mn-cs"/>
              </a:rPr>
              <a:t> much </a:t>
            </a:r>
            <a:r>
              <a:rPr lang="pl-PL" sz="1200" b="0" i="0" u="none" strike="noStrike" kern="1200" baseline="0" dirty="0" err="1" smtClean="0">
                <a:solidFill>
                  <a:schemeClr val="tx1"/>
                </a:solidFill>
                <a:latin typeface="+mn-lt"/>
                <a:ea typeface="+mn-ea"/>
                <a:cs typeface="+mn-cs"/>
              </a:rPr>
              <a:t>longer</a:t>
            </a:r>
            <a:endParaRPr lang="pl-PL" sz="1200" b="0" i="0" u="none" strike="noStrike" kern="1200" baseline="0" dirty="0" smtClean="0">
              <a:solidFill>
                <a:schemeClr val="tx1"/>
              </a:solidFill>
              <a:latin typeface="+mn-lt"/>
              <a:ea typeface="+mn-ea"/>
              <a:cs typeface="+mn-cs"/>
            </a:endParaRPr>
          </a:p>
          <a:p>
            <a:endParaRPr lang="pl-PL" dirty="0" smtClean="0"/>
          </a:p>
          <a:p>
            <a:endParaRPr lang="pl-PL" dirty="0" smtClean="0"/>
          </a:p>
          <a:p>
            <a:endParaRPr lang="pl-PL" dirty="0" smtClean="0"/>
          </a:p>
          <a:p>
            <a:r>
              <a:rPr lang="pl-PL" dirty="0" err="1" smtClean="0"/>
              <a:t>Setting</a:t>
            </a:r>
            <a:r>
              <a:rPr lang="pl-PL" dirty="0" smtClean="0"/>
              <a:t> the </a:t>
            </a:r>
            <a:r>
              <a:rPr lang="pl-PL" dirty="0" err="1" smtClean="0"/>
              <a:t>initial</a:t>
            </a:r>
            <a:r>
              <a:rPr lang="pl-PL" dirty="0" smtClean="0"/>
              <a:t> </a:t>
            </a:r>
            <a:r>
              <a:rPr lang="pl-PL" dirty="0" err="1" smtClean="0"/>
              <a:t>date</a:t>
            </a:r>
            <a:endParaRPr lang="pl-PL" dirty="0" smtClean="0"/>
          </a:p>
          <a:p>
            <a:endParaRPr lang="pl-PL" dirty="0" smtClean="0"/>
          </a:p>
          <a:p>
            <a:r>
              <a:rPr lang="en-US" sz="1200" b="0" i="0" u="none" strike="noStrike" kern="1200" baseline="0" dirty="0" smtClean="0">
                <a:solidFill>
                  <a:schemeClr val="tx1"/>
                </a:solidFill>
                <a:latin typeface="+mn-lt"/>
                <a:ea typeface="+mn-ea"/>
                <a:cs typeface="+mn-cs"/>
              </a:rPr>
              <a:t>important issue is the approach to setting the initial day from which</a:t>
            </a:r>
          </a:p>
          <a:p>
            <a:r>
              <a:rPr lang="en-US" sz="1200" b="0" i="0" u="none" strike="noStrike" kern="1200" baseline="0" dirty="0" smtClean="0">
                <a:solidFill>
                  <a:schemeClr val="tx1"/>
                </a:solidFill>
                <a:latin typeface="+mn-lt"/>
                <a:ea typeface="+mn-ea"/>
                <a:cs typeface="+mn-cs"/>
              </a:rPr>
              <a:t>the time-frame (whether fixed or set individually) is to be calculated. In many</a:t>
            </a:r>
          </a:p>
          <a:p>
            <a:r>
              <a:rPr lang="en-US" sz="1200" b="0" i="0" u="none" strike="noStrike" kern="1200" baseline="0" dirty="0" smtClean="0">
                <a:solidFill>
                  <a:schemeClr val="tx1"/>
                </a:solidFill>
                <a:latin typeface="+mn-lt"/>
                <a:ea typeface="+mn-ea"/>
                <a:cs typeface="+mn-cs"/>
              </a:rPr>
              <a:t>countries it is deemed to start immediately following the public notice. Here the</a:t>
            </a:r>
          </a:p>
          <a:p>
            <a:r>
              <a:rPr lang="en-US" sz="1200" b="0" i="0" u="none" strike="noStrike" kern="1200" baseline="0" dirty="0" smtClean="0">
                <a:solidFill>
                  <a:schemeClr val="tx1"/>
                </a:solidFill>
                <a:latin typeface="+mn-lt"/>
                <a:ea typeface="+mn-ea"/>
                <a:cs typeface="+mn-cs"/>
              </a:rPr>
              <a:t>problem arises in situations in which the law requires several </a:t>
            </a:r>
            <a:r>
              <a:rPr lang="en-US" sz="1200" b="0" i="0" u="none" strike="noStrike" kern="1200" baseline="0" dirty="0" err="1" smtClean="0">
                <a:solidFill>
                  <a:schemeClr val="tx1"/>
                </a:solidFill>
                <a:latin typeface="+mn-lt"/>
                <a:ea typeface="+mn-ea"/>
                <a:cs typeface="+mn-cs"/>
              </a:rPr>
              <a:t>diferent</a:t>
            </a:r>
            <a:r>
              <a:rPr lang="en-US" sz="1200" b="0" i="0" u="none" strike="noStrike" kern="1200" baseline="0" dirty="0" smtClean="0">
                <a:solidFill>
                  <a:schemeClr val="tx1"/>
                </a:solidFill>
                <a:latin typeface="+mn-lt"/>
                <a:ea typeface="+mn-ea"/>
                <a:cs typeface="+mn-cs"/>
              </a:rPr>
              <a:t> means of</a:t>
            </a:r>
          </a:p>
          <a:p>
            <a:r>
              <a:rPr lang="en-US" sz="1200" b="0" i="0" u="none" strike="noStrike" kern="1200" baseline="0" dirty="0" smtClean="0">
                <a:solidFill>
                  <a:schemeClr val="tx1"/>
                </a:solidFill>
                <a:latin typeface="+mn-lt"/>
                <a:ea typeface="+mn-ea"/>
                <a:cs typeface="+mn-cs"/>
              </a:rPr>
              <a:t>making a public notice. For example, in Poland, where this is the case, usually</a:t>
            </a:r>
          </a:p>
          <a:p>
            <a:r>
              <a:rPr lang="en-US" sz="1200" b="0" i="0" u="none" strike="noStrike" kern="1200" baseline="0" dirty="0" smtClean="0">
                <a:solidFill>
                  <a:schemeClr val="tx1"/>
                </a:solidFill>
                <a:latin typeface="+mn-lt"/>
                <a:ea typeface="+mn-ea"/>
                <a:cs typeface="+mn-cs"/>
              </a:rPr>
              <a:t>a notice on a notice board in the offices of public authorities as well as a notice</a:t>
            </a:r>
          </a:p>
          <a:p>
            <a:r>
              <a:rPr lang="en-US" sz="1200" b="0" i="0" u="none" strike="noStrike" kern="1200" baseline="0" dirty="0" smtClean="0">
                <a:solidFill>
                  <a:schemeClr val="tx1"/>
                </a:solidFill>
                <a:latin typeface="+mn-lt"/>
                <a:ea typeface="+mn-ea"/>
                <a:cs typeface="+mn-cs"/>
              </a:rPr>
              <a:t>on their webpage, are both put up earlier than announcements are distributed</a:t>
            </a:r>
          </a:p>
          <a:p>
            <a:r>
              <a:rPr lang="en-US" sz="1200" b="0" i="0" u="none" strike="noStrike" kern="1200" baseline="0" dirty="0" smtClean="0">
                <a:solidFill>
                  <a:schemeClr val="tx1"/>
                </a:solidFill>
                <a:latin typeface="+mn-lt"/>
                <a:ea typeface="+mn-ea"/>
                <a:cs typeface="+mn-cs"/>
              </a:rPr>
              <a:t>in the vicinity of the location of the project and in the press. In this situation the</a:t>
            </a:r>
          </a:p>
          <a:p>
            <a:r>
              <a:rPr lang="en-US" sz="1200" b="0" i="0" u="none" strike="noStrike" kern="1200" baseline="0" dirty="0" smtClean="0">
                <a:solidFill>
                  <a:schemeClr val="tx1"/>
                </a:solidFill>
                <a:latin typeface="+mn-lt"/>
                <a:ea typeface="+mn-ea"/>
                <a:cs typeface="+mn-cs"/>
              </a:rPr>
              <a:t>Courts require that the time-frames correspond to different dates of the notice</a:t>
            </a:r>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Usually the initial date of the time-frame (which for projects is fixed at 21 days)</a:t>
            </a:r>
          </a:p>
          <a:p>
            <a:r>
              <a:rPr lang="en-US" sz="1200" b="0" i="0" u="none" strike="noStrike" kern="1200" baseline="0" dirty="0" smtClean="0">
                <a:solidFill>
                  <a:schemeClr val="tx1"/>
                </a:solidFill>
                <a:latin typeface="+mn-lt"/>
                <a:ea typeface="+mn-ea"/>
                <a:cs typeface="+mn-cs"/>
              </a:rPr>
              <a:t>is set to allow about a week to make sure the notice has been published in all the</a:t>
            </a:r>
          </a:p>
          <a:p>
            <a:r>
              <a:rPr lang="en-US" sz="1200" b="0" i="0" u="none" strike="noStrike" kern="1200" baseline="0" dirty="0" smtClean="0">
                <a:solidFill>
                  <a:schemeClr val="tx1"/>
                </a:solidFill>
                <a:latin typeface="+mn-lt"/>
                <a:ea typeface="+mn-ea"/>
                <a:cs typeface="+mn-cs"/>
              </a:rPr>
              <a:t>forms required by the law. This practice may compensate partially for the fixed</a:t>
            </a:r>
          </a:p>
          <a:p>
            <a:r>
              <a:rPr lang="en-US" sz="1200" b="0" i="0" u="none" strike="noStrike" kern="1200" baseline="0" dirty="0" smtClean="0">
                <a:solidFill>
                  <a:schemeClr val="tx1"/>
                </a:solidFill>
                <a:latin typeface="+mn-lt"/>
                <a:ea typeface="+mn-ea"/>
                <a:cs typeface="+mn-cs"/>
              </a:rPr>
              <a:t>(and rather short indeed in case of more complicated projects) time-frame of 21</a:t>
            </a:r>
          </a:p>
          <a:p>
            <a:r>
              <a:rPr lang="en-US" sz="1200" b="0" i="0" u="none" strike="noStrike" kern="1200" baseline="0" dirty="0" smtClean="0">
                <a:solidFill>
                  <a:schemeClr val="tx1"/>
                </a:solidFill>
                <a:latin typeface="+mn-lt"/>
                <a:ea typeface="+mn-ea"/>
                <a:cs typeface="+mn-cs"/>
              </a:rPr>
              <a:t>days envisaged by Polish law for both inspecting the documents and submitting</a:t>
            </a:r>
          </a:p>
          <a:p>
            <a:r>
              <a:rPr lang="en-US" sz="1200" b="0" i="0" u="none" strike="noStrike" kern="1200" baseline="0" dirty="0" smtClean="0">
                <a:solidFill>
                  <a:schemeClr val="tx1"/>
                </a:solidFill>
                <a:latin typeface="+mn-lt"/>
                <a:ea typeface="+mn-ea"/>
                <a:cs typeface="+mn-cs"/>
              </a:rPr>
              <a:t>comments. </a:t>
            </a:r>
            <a:endParaRPr lang="pl-PL" sz="1200" b="0" i="0" u="none" strike="noStrike" kern="1200" baseline="0" dirty="0" smtClean="0">
              <a:solidFill>
                <a:schemeClr val="tx1"/>
              </a:solidFill>
              <a:latin typeface="+mn-lt"/>
              <a:ea typeface="+mn-ea"/>
              <a:cs typeface="+mn-cs"/>
            </a:endParaRPr>
          </a:p>
          <a:p>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smtClean="0">
                <a:solidFill>
                  <a:schemeClr val="tx1"/>
                </a:solidFill>
                <a:latin typeface="+mn-lt"/>
                <a:ea typeface="+mn-ea"/>
                <a:cs typeface="+mn-cs"/>
              </a:rPr>
              <a:t>T</a:t>
            </a:r>
            <a:r>
              <a:rPr lang="en-US" sz="1200" b="0" i="0" u="none" strike="noStrike" kern="1200" baseline="0" dirty="0" err="1" smtClean="0">
                <a:solidFill>
                  <a:schemeClr val="tx1"/>
                </a:solidFill>
                <a:latin typeface="+mn-lt"/>
                <a:ea typeface="+mn-ea"/>
                <a:cs typeface="+mn-cs"/>
              </a:rPr>
              <a:t>iming</a:t>
            </a:r>
            <a:r>
              <a:rPr lang="en-US" sz="1200" b="0" i="0" u="none" strike="noStrike" kern="1200" baseline="0" dirty="0" smtClean="0">
                <a:solidFill>
                  <a:schemeClr val="tx1"/>
                </a:solidFill>
                <a:latin typeface="+mn-lt"/>
                <a:ea typeface="+mn-ea"/>
                <a:cs typeface="+mn-cs"/>
              </a:rPr>
              <a:t> of the public participation.</a:t>
            </a:r>
          </a:p>
          <a:p>
            <a:r>
              <a:rPr lang="en-US" sz="1200" b="0" i="0" u="none" strike="noStrike" kern="1200" baseline="0" dirty="0" smtClean="0">
                <a:solidFill>
                  <a:schemeClr val="tx1"/>
                </a:solidFill>
                <a:latin typeface="+mn-lt"/>
                <a:ea typeface="+mn-ea"/>
                <a:cs typeface="+mn-cs"/>
              </a:rPr>
              <a:t>There are certain periods in public life which are traditionally considered</a:t>
            </a:r>
          </a:p>
          <a:p>
            <a:r>
              <a:rPr lang="en-US" sz="1200" b="0" i="0" u="none" strike="noStrike" kern="1200" baseline="0" dirty="0" smtClean="0">
                <a:solidFill>
                  <a:schemeClr val="tx1"/>
                </a:solidFill>
                <a:latin typeface="+mn-lt"/>
                <a:ea typeface="+mn-ea"/>
                <a:cs typeface="+mn-cs"/>
              </a:rPr>
              <a:t>as holidays and during which not much is expected to happen. In most EU</a:t>
            </a:r>
          </a:p>
          <a:p>
            <a:r>
              <a:rPr lang="en-US" sz="1200" b="0" i="0" u="none" strike="noStrike" kern="1200" baseline="0" dirty="0" smtClean="0">
                <a:solidFill>
                  <a:schemeClr val="tx1"/>
                </a:solidFill>
                <a:latin typeface="+mn-lt"/>
                <a:ea typeface="+mn-ea"/>
                <a:cs typeface="+mn-cs"/>
              </a:rPr>
              <a:t>countries this is August and Christmas time (the period between 22 December</a:t>
            </a:r>
          </a:p>
          <a:p>
            <a:r>
              <a:rPr lang="en-US" sz="1200" b="0" i="0" u="none" strike="noStrike" kern="1200" baseline="0" dirty="0" smtClean="0">
                <a:solidFill>
                  <a:schemeClr val="tx1"/>
                </a:solidFill>
                <a:latin typeface="+mn-lt"/>
                <a:ea typeface="+mn-ea"/>
                <a:cs typeface="+mn-cs"/>
              </a:rPr>
              <a:t>and 6 January is often considered as Christmas Holiday Season despite the fact</a:t>
            </a:r>
          </a:p>
          <a:p>
            <a:r>
              <a:rPr lang="en-US" sz="1200" b="0" i="0" u="none" strike="noStrike" kern="1200" baseline="0" dirty="0" smtClean="0">
                <a:solidFill>
                  <a:schemeClr val="tx1"/>
                </a:solidFill>
                <a:latin typeface="+mn-lt"/>
                <a:ea typeface="+mn-ea"/>
                <a:cs typeface="+mn-cs"/>
              </a:rPr>
              <a:t>that officially many offices work during that time). Therefore in case ACCC/</a:t>
            </a:r>
          </a:p>
          <a:p>
            <a:r>
              <a:rPr lang="en-US" sz="1200" b="0" i="0" u="none" strike="noStrike" kern="1200" baseline="0" dirty="0" smtClean="0">
                <a:solidFill>
                  <a:schemeClr val="tx1"/>
                </a:solidFill>
                <a:latin typeface="+mn-lt"/>
                <a:ea typeface="+mn-ea"/>
                <a:cs typeface="+mn-cs"/>
              </a:rPr>
              <a:t>C/2008/24 (</a:t>
            </a:r>
            <a:r>
              <a:rPr lang="en-US" sz="1200" b="0" i="1" u="none" strike="noStrike" kern="1200" baseline="0" dirty="0" smtClean="0">
                <a:solidFill>
                  <a:schemeClr val="tx1"/>
                </a:solidFill>
                <a:latin typeface="+mn-lt"/>
                <a:ea typeface="+mn-ea"/>
                <a:cs typeface="+mn-cs"/>
              </a:rPr>
              <a:t>Spain</a:t>
            </a:r>
            <a:r>
              <a:rPr lang="en-US" sz="1200" b="0" i="0" u="none" strike="noStrike" kern="1200" baseline="0" dirty="0" smtClean="0">
                <a:solidFill>
                  <a:schemeClr val="tx1"/>
                </a:solidFill>
                <a:latin typeface="+mn-lt"/>
                <a:ea typeface="+mn-ea"/>
                <a:cs typeface="+mn-cs"/>
              </a:rPr>
              <a:t>) the Committee finds that a period of 20 days for the public</a:t>
            </a:r>
          </a:p>
          <a:p>
            <a:r>
              <a:rPr lang="en-US" sz="1200" b="0" i="0" u="none" strike="noStrike" kern="1200" baseline="0" dirty="0" smtClean="0">
                <a:solidFill>
                  <a:schemeClr val="tx1"/>
                </a:solidFill>
                <a:latin typeface="+mn-lt"/>
                <a:ea typeface="+mn-ea"/>
                <a:cs typeface="+mn-cs"/>
              </a:rPr>
              <a:t>to prepare and participate effectively cannot be considered reasonable if such</a:t>
            </a:r>
          </a:p>
          <a:p>
            <a:r>
              <a:rPr lang="en-US" sz="1200" b="0" i="0" u="none" strike="noStrike" kern="1200" baseline="0" dirty="0" smtClean="0">
                <a:solidFill>
                  <a:schemeClr val="tx1"/>
                </a:solidFill>
                <a:latin typeface="+mn-lt"/>
                <a:ea typeface="+mn-ea"/>
                <a:cs typeface="+mn-cs"/>
              </a:rPr>
              <a:t>period includes days of general celebration in the country, as in the case where</a:t>
            </a:r>
          </a:p>
          <a:p>
            <a:r>
              <a:rPr lang="en-US" sz="1200" b="0" i="0" u="none" strike="noStrike" kern="1200" baseline="0" dirty="0" smtClean="0">
                <a:solidFill>
                  <a:schemeClr val="tx1"/>
                </a:solidFill>
                <a:latin typeface="+mn-lt"/>
                <a:ea typeface="+mn-ea"/>
                <a:cs typeface="+mn-cs"/>
              </a:rPr>
              <a:t>the public notice was made on 22 December providing a time-frame of 20 days</a:t>
            </a:r>
          </a:p>
          <a:p>
            <a:r>
              <a:rPr lang="en-US" sz="1200" b="0" i="0" u="none" strike="noStrike" kern="1200" baseline="0" dirty="0" smtClean="0">
                <a:solidFill>
                  <a:schemeClr val="tx1"/>
                </a:solidFill>
                <a:latin typeface="+mn-lt"/>
                <a:ea typeface="+mn-ea"/>
                <a:cs typeface="+mn-cs"/>
              </a:rPr>
              <a:t>for the public to submit comments on a file consisting of more than 1,000 pages</a:t>
            </a:r>
          </a:p>
          <a:p>
            <a:r>
              <a:rPr lang="en-US" sz="1200" b="0" i="0" u="none" strike="noStrike" kern="1200" baseline="0" dirty="0" smtClean="0">
                <a:solidFill>
                  <a:schemeClr val="tx1"/>
                </a:solidFill>
                <a:latin typeface="+mn-lt"/>
                <a:ea typeface="+mn-ea"/>
                <a:cs typeface="+mn-cs"/>
              </a:rPr>
              <a:t>and on many plans related to the construction of 23 buildings containing 1,390</a:t>
            </a:r>
          </a:p>
          <a:p>
            <a:r>
              <a:rPr lang="pl-PL" sz="1200" b="0" i="0" u="none" strike="noStrike" kern="1200" baseline="0" dirty="0" err="1" smtClean="0">
                <a:solidFill>
                  <a:schemeClr val="tx1"/>
                </a:solidFill>
                <a:latin typeface="+mn-lt"/>
                <a:ea typeface="+mn-ea"/>
                <a:cs typeface="+mn-cs"/>
              </a:rPr>
              <a:t>apartments</a:t>
            </a:r>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17</a:t>
            </a:fld>
            <a:endParaRPr lang="pl-PL"/>
          </a:p>
        </p:txBody>
      </p:sp>
    </p:spTree>
    <p:extLst>
      <p:ext uri="{BB962C8B-B14F-4D97-AF65-F5344CB8AC3E}">
        <p14:creationId xmlns:p14="http://schemas.microsoft.com/office/powerpoint/2010/main" val="30656813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baseline="0" dirty="0" smtClean="0">
                <a:solidFill>
                  <a:schemeClr val="tx1"/>
                </a:solidFill>
                <a:latin typeface="+mn-lt"/>
                <a:ea typeface="+mn-ea"/>
                <a:cs typeface="+mn-cs"/>
              </a:rPr>
              <a:t>T</a:t>
            </a:r>
            <a:r>
              <a:rPr lang="en-US" sz="1200" b="0" i="0" u="none" strike="noStrike" kern="1200" baseline="0" dirty="0" smtClean="0">
                <a:solidFill>
                  <a:schemeClr val="tx1"/>
                </a:solidFill>
                <a:latin typeface="+mn-lt"/>
                <a:ea typeface="+mn-ea"/>
                <a:cs typeface="+mn-cs"/>
              </a:rPr>
              <a:t>he obligation to take due account in the</a:t>
            </a:r>
          </a:p>
          <a:p>
            <a:r>
              <a:rPr lang="en-US" sz="1200" b="0" i="0" u="none" strike="noStrike" kern="1200" baseline="0" dirty="0" smtClean="0">
                <a:solidFill>
                  <a:schemeClr val="tx1"/>
                </a:solidFill>
                <a:latin typeface="+mn-lt"/>
                <a:ea typeface="+mn-ea"/>
                <a:cs typeface="+mn-cs"/>
              </a:rPr>
              <a:t>decision of the outcome of the public participation cannot be considered as a</a:t>
            </a:r>
          </a:p>
          <a:p>
            <a:r>
              <a:rPr lang="en-US" sz="1200" b="0" i="0" u="none" strike="noStrike" kern="1200" baseline="0" dirty="0" smtClean="0">
                <a:solidFill>
                  <a:schemeClr val="tx1"/>
                </a:solidFill>
                <a:latin typeface="+mn-lt"/>
                <a:ea typeface="+mn-ea"/>
                <a:cs typeface="+mn-cs"/>
              </a:rPr>
              <a:t>requirement to accept all the comments, reservations or opinions submitted.</a:t>
            </a:r>
          </a:p>
          <a:p>
            <a:r>
              <a:rPr lang="en-US" sz="1200" b="0" i="0" u="none" strike="noStrike" kern="1200" baseline="0" dirty="0" smtClean="0">
                <a:solidFill>
                  <a:schemeClr val="tx1"/>
                </a:solidFill>
                <a:latin typeface="+mn-lt"/>
                <a:ea typeface="+mn-ea"/>
                <a:cs typeface="+mn-cs"/>
              </a:rPr>
              <a:t>The obvious reason for this is that quite often opinions of the public differ. It is</a:t>
            </a:r>
          </a:p>
          <a:p>
            <a:r>
              <a:rPr lang="en-US" sz="1200" b="0" i="0" u="none" strike="noStrike" kern="1200" baseline="0" dirty="0" smtClean="0">
                <a:solidFill>
                  <a:schemeClr val="tx1"/>
                </a:solidFill>
                <a:latin typeface="+mn-lt"/>
                <a:ea typeface="+mn-ea"/>
                <a:cs typeface="+mn-cs"/>
              </a:rPr>
              <a:t>not uncommon, especially in case of large infrastructure projects like airports,</a:t>
            </a:r>
          </a:p>
          <a:p>
            <a:r>
              <a:rPr lang="en-US" sz="1200" b="0" i="0" u="none" strike="noStrike" kern="1200" baseline="0" dirty="0" smtClean="0">
                <a:solidFill>
                  <a:schemeClr val="tx1"/>
                </a:solidFill>
                <a:latin typeface="+mn-lt"/>
                <a:ea typeface="+mn-ea"/>
                <a:cs typeface="+mn-cs"/>
              </a:rPr>
              <a:t>landfills or wastewater treatment plants, that, while those living in the vicinity</a:t>
            </a:r>
          </a:p>
          <a:p>
            <a:r>
              <a:rPr lang="en-US" sz="1200" b="0" i="0" u="none" strike="noStrike" kern="1200" baseline="0" dirty="0" smtClean="0">
                <a:solidFill>
                  <a:schemeClr val="tx1"/>
                </a:solidFill>
                <a:latin typeface="+mn-lt"/>
                <a:ea typeface="+mn-ea"/>
                <a:cs typeface="+mn-cs"/>
              </a:rPr>
              <a:t>vigorously oppose the project, the general public support it because such</a:t>
            </a:r>
          </a:p>
          <a:p>
            <a:r>
              <a:rPr lang="en-US" sz="1200" b="0" i="0" u="none" strike="noStrike" kern="1200" baseline="0" dirty="0" smtClean="0">
                <a:solidFill>
                  <a:schemeClr val="tx1"/>
                </a:solidFill>
                <a:latin typeface="+mn-lt"/>
                <a:ea typeface="+mn-ea"/>
                <a:cs typeface="+mn-cs"/>
              </a:rPr>
              <a:t>projects are generally meant to improve their conditions of life.</a:t>
            </a:r>
            <a:endParaRPr lang="pl-PL" dirty="0" smtClean="0"/>
          </a:p>
          <a:p>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Furthermore</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Aarhus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Convention</a:t>
            </a:r>
            <a:r>
              <a:rPr lang="pl-PL"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Compliance Committee  observed that the requirement in Article 6(8) of</a:t>
            </a:r>
          </a:p>
          <a:p>
            <a:r>
              <a:rPr lang="en-US" sz="1200" b="0" i="0" u="none" strike="noStrike" kern="1200" baseline="0" dirty="0" smtClean="0">
                <a:solidFill>
                  <a:schemeClr val="tx1"/>
                </a:solidFill>
                <a:latin typeface="+mn-lt"/>
                <a:ea typeface="+mn-ea"/>
                <a:cs typeface="+mn-cs"/>
              </a:rPr>
              <a:t>the Convention that due account be taken of the outcome of the public participation</a:t>
            </a:r>
          </a:p>
          <a:p>
            <a:r>
              <a:rPr lang="en-US" sz="1200" b="0" i="0" u="none" strike="noStrike" kern="1200" baseline="0" dirty="0" smtClean="0">
                <a:solidFill>
                  <a:schemeClr val="tx1"/>
                </a:solidFill>
                <a:latin typeface="+mn-lt"/>
                <a:ea typeface="+mn-ea"/>
                <a:cs typeface="+mn-cs"/>
              </a:rPr>
              <a:t>does not amount to the right of veto accorded to the public, in particular</a:t>
            </a:r>
          </a:p>
          <a:p>
            <a:r>
              <a:rPr lang="en-US" sz="1200" b="0" i="0" u="none" strike="noStrike" kern="1200" baseline="0" dirty="0" smtClean="0">
                <a:solidFill>
                  <a:schemeClr val="tx1"/>
                </a:solidFill>
                <a:latin typeface="+mn-lt"/>
                <a:ea typeface="+mn-ea"/>
                <a:cs typeface="+mn-cs"/>
              </a:rPr>
              <a:t>this provision should not be read as requiring that the final word as to the fate</a:t>
            </a:r>
          </a:p>
          <a:p>
            <a:r>
              <a:rPr lang="en-US" sz="1200" b="0" i="0" u="none" strike="noStrike" kern="1200" baseline="0" dirty="0" smtClean="0">
                <a:solidFill>
                  <a:schemeClr val="tx1"/>
                </a:solidFill>
                <a:latin typeface="+mn-lt"/>
                <a:ea typeface="+mn-ea"/>
                <a:cs typeface="+mn-cs"/>
              </a:rPr>
              <a:t>and design of the project rest with the local community living nearby the project</a:t>
            </a:r>
          </a:p>
          <a:p>
            <a:r>
              <a:rPr lang="en-US" sz="1200" b="0" i="0" u="none" strike="noStrike" kern="1200" baseline="0" dirty="0" smtClean="0">
                <a:solidFill>
                  <a:schemeClr val="tx1"/>
                </a:solidFill>
                <a:latin typeface="+mn-lt"/>
                <a:ea typeface="+mn-ea"/>
                <a:cs typeface="+mn-cs"/>
              </a:rPr>
              <a:t>and that their acceptance is always needed</a:t>
            </a:r>
            <a:endParaRPr lang="pl-PL" sz="1200" b="0" i="0" u="none" strike="noStrike" kern="1200" baseline="0" dirty="0" smtClean="0">
              <a:solidFill>
                <a:schemeClr val="tx1"/>
              </a:solidFill>
              <a:latin typeface="+mn-lt"/>
              <a:ea typeface="+mn-ea"/>
              <a:cs typeface="+mn-cs"/>
            </a:endParaRPr>
          </a:p>
          <a:p>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While it is impossible to accept the substance, quite often opposite, of all</a:t>
            </a:r>
          </a:p>
          <a:p>
            <a:r>
              <a:rPr lang="en-US" sz="1200" b="0" i="0" u="none" strike="noStrike" kern="1200" baseline="0" dirty="0" smtClean="0">
                <a:solidFill>
                  <a:schemeClr val="tx1"/>
                </a:solidFill>
                <a:latin typeface="+mn-lt"/>
                <a:ea typeface="+mn-ea"/>
                <a:cs typeface="+mn-cs"/>
              </a:rPr>
              <a:t>the comments submitted, the relevant authority must seriously consider all the</a:t>
            </a:r>
          </a:p>
          <a:p>
            <a:r>
              <a:rPr lang="en-US" sz="1200" b="0" i="0" u="none" strike="noStrike" kern="1200" baseline="0" dirty="0" smtClean="0">
                <a:solidFill>
                  <a:schemeClr val="tx1"/>
                </a:solidFill>
                <a:latin typeface="+mn-lt"/>
                <a:ea typeface="+mn-ea"/>
                <a:cs typeface="+mn-cs"/>
              </a:rPr>
              <a:t>comments received regardless of whether their purpose is to protect private or</a:t>
            </a:r>
          </a:p>
          <a:p>
            <a:r>
              <a:rPr lang="en-US" sz="1200" b="0" i="0" u="none" strike="noStrike" kern="1200" baseline="0" dirty="0" smtClean="0">
                <a:solidFill>
                  <a:schemeClr val="tx1"/>
                </a:solidFill>
                <a:latin typeface="+mn-lt"/>
                <a:ea typeface="+mn-ea"/>
                <a:cs typeface="+mn-cs"/>
              </a:rPr>
              <a:t>public interest and regardless of whether they are reasoned or not</a:t>
            </a:r>
            <a:endParaRPr lang="pl-PL" sz="1200" b="0" i="0" u="none" strike="noStrike" kern="1200" baseline="0" dirty="0" smtClean="0">
              <a:solidFill>
                <a:schemeClr val="tx1"/>
              </a:solidFill>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24</a:t>
            </a:fld>
            <a:endParaRPr lang="pl-PL"/>
          </a:p>
        </p:txBody>
      </p:sp>
    </p:spTree>
    <p:extLst>
      <p:ext uri="{BB962C8B-B14F-4D97-AF65-F5344CB8AC3E}">
        <p14:creationId xmlns:p14="http://schemas.microsoft.com/office/powerpoint/2010/main" val="675555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eaLnBrk="1" hangingPunct="1"/>
            <a:r>
              <a:rPr lang="en-GB" sz="1200" b="1" dirty="0" smtClean="0"/>
              <a:t>Adoption</a:t>
            </a:r>
          </a:p>
          <a:p>
            <a:pPr eaLnBrk="1" hangingPunct="1"/>
            <a:r>
              <a:rPr lang="en-GB" sz="1200" dirty="0" smtClean="0">
                <a:cs typeface="Times New Roman" pitchFamily="18" charset="0"/>
              </a:rPr>
              <a:t>Th</a:t>
            </a:r>
            <a:r>
              <a:rPr lang="en-GB" sz="1200" dirty="0" smtClean="0"/>
              <a:t>e final outcome of negotiations, in form of the </a:t>
            </a:r>
            <a:r>
              <a:rPr lang="en-GB" sz="1200" dirty="0" smtClean="0">
                <a:cs typeface="Times New Roman" pitchFamily="18" charset="0"/>
              </a:rPr>
              <a:t>UN ECE Convention on Access to Information, Public Participation in Decision-Making and Access to Justice in Environmental Matters  since opening for signature at the IV “Environment for Europe” Pan-European Ministerial Conference in 25 June 1998 in Aarhus, Denmark, ha</a:t>
            </a:r>
            <a:r>
              <a:rPr lang="en-GB" sz="1200" dirty="0" smtClean="0"/>
              <a:t>d</a:t>
            </a:r>
            <a:r>
              <a:rPr lang="en-GB" sz="1200" dirty="0" smtClean="0">
                <a:cs typeface="Times New Roman" pitchFamily="18" charset="0"/>
              </a:rPr>
              <a:t> been signed by 39 countries and the European Community</a:t>
            </a:r>
            <a:r>
              <a:rPr lang="en-GB" sz="1200" dirty="0" smtClean="0"/>
              <a:t> </a:t>
            </a:r>
          </a:p>
          <a:p>
            <a:pPr eaLnBrk="1" hangingPunct="1"/>
            <a:endParaRPr lang="en-GB" sz="1200" dirty="0" smtClean="0"/>
          </a:p>
          <a:p>
            <a:pPr eaLnBrk="1" hangingPunct="1"/>
            <a:r>
              <a:rPr lang="pl-PL" sz="1200" b="1" dirty="0" smtClean="0"/>
              <a:t>E</a:t>
            </a:r>
            <a:r>
              <a:rPr lang="en-GB" sz="1200" b="1" dirty="0" err="1" smtClean="0"/>
              <a:t>ntry</a:t>
            </a:r>
            <a:r>
              <a:rPr lang="en-GB" sz="1200" b="1" dirty="0" smtClean="0"/>
              <a:t> into force</a:t>
            </a:r>
          </a:p>
          <a:p>
            <a:pPr eaLnBrk="1" hangingPunct="1"/>
            <a:r>
              <a:rPr lang="pl-PL" sz="1200" dirty="0" smtClean="0"/>
              <a:t>T</a:t>
            </a:r>
            <a:r>
              <a:rPr lang="en-GB" sz="1200" dirty="0" smtClean="0"/>
              <a:t>he </a:t>
            </a:r>
            <a:r>
              <a:rPr lang="pl-PL" sz="1200" dirty="0" smtClean="0"/>
              <a:t>C</a:t>
            </a:r>
            <a:r>
              <a:rPr lang="en-GB" sz="1200" dirty="0" err="1" smtClean="0"/>
              <a:t>onvention</a:t>
            </a:r>
            <a:r>
              <a:rPr lang="en-GB" sz="1200" dirty="0" smtClean="0"/>
              <a:t> entered into force </a:t>
            </a:r>
            <a:r>
              <a:rPr lang="pl-PL" sz="1200" dirty="0" smtClean="0"/>
              <a:t>on 30 </a:t>
            </a:r>
            <a:r>
              <a:rPr lang="pl-PL" sz="1200" dirty="0" err="1" smtClean="0"/>
              <a:t>October</a:t>
            </a:r>
            <a:r>
              <a:rPr lang="pl-PL" sz="1200" dirty="0" smtClean="0"/>
              <a:t> 2001, the 90. </a:t>
            </a:r>
            <a:r>
              <a:rPr lang="pl-PL" sz="1200" dirty="0" err="1" smtClean="0"/>
              <a:t>day</a:t>
            </a:r>
            <a:r>
              <a:rPr lang="en-GB" sz="1200" dirty="0" smtClean="0"/>
              <a:t> after</a:t>
            </a:r>
            <a:r>
              <a:rPr lang="pl-PL" sz="1200" dirty="0" smtClean="0"/>
              <a:t> 16</a:t>
            </a:r>
            <a:r>
              <a:rPr lang="en-GB" sz="1200" dirty="0" smtClean="0"/>
              <a:t> countries deposited its instrument of ratification</a:t>
            </a:r>
          </a:p>
          <a:p>
            <a:endParaRPr lang="pl-PL" dirty="0" smtClean="0"/>
          </a:p>
          <a:p>
            <a:endParaRPr lang="pl-PL" dirty="0" smtClean="0"/>
          </a:p>
          <a:p>
            <a:r>
              <a:rPr lang="pl-PL" b="1" dirty="0" err="1" smtClean="0"/>
              <a:t>Compliance</a:t>
            </a:r>
            <a:r>
              <a:rPr lang="pl-PL" b="1" dirty="0" smtClean="0"/>
              <a:t> </a:t>
            </a:r>
            <a:r>
              <a:rPr lang="pl-PL" b="1" dirty="0" err="1" smtClean="0"/>
              <a:t>Committe</a:t>
            </a:r>
            <a:endParaRPr lang="pl-PL" b="1" dirty="0" smtClean="0"/>
          </a:p>
          <a:p>
            <a:endParaRPr lang="pl-PL" dirty="0" smtClean="0"/>
          </a:p>
          <a:p>
            <a:r>
              <a:rPr lang="pl-PL" sz="1200" b="1" kern="1200" dirty="0" err="1" smtClean="0">
                <a:solidFill>
                  <a:schemeClr val="tx1"/>
                </a:solidFill>
                <a:effectLst/>
                <a:latin typeface="+mn-lt"/>
                <a:ea typeface="+mn-ea"/>
                <a:cs typeface="+mn-cs"/>
              </a:rPr>
              <a:t>Composition</a:t>
            </a:r>
            <a:endParaRPr lang="pl-PL" sz="1200" kern="1200" dirty="0" smtClean="0">
              <a:solidFill>
                <a:schemeClr val="tx1"/>
              </a:solidFill>
              <a:effectLst/>
              <a:latin typeface="+mn-lt"/>
              <a:ea typeface="+mn-ea"/>
              <a:cs typeface="+mn-cs"/>
            </a:endParaRPr>
          </a:p>
          <a:p>
            <a:r>
              <a:rPr lang="pl-PL" sz="1200" kern="1200" dirty="0" err="1" smtClean="0">
                <a:solidFill>
                  <a:schemeClr val="tx1"/>
                </a:solidFill>
                <a:effectLst/>
                <a:latin typeface="+mn-lt"/>
                <a:ea typeface="+mn-ea"/>
                <a:cs typeface="+mn-cs"/>
              </a:rPr>
              <a:t>Decision</a:t>
            </a:r>
            <a:r>
              <a:rPr lang="pl-PL" sz="1200" kern="1200" dirty="0" smtClean="0">
                <a:solidFill>
                  <a:schemeClr val="tx1"/>
                </a:solidFill>
                <a:effectLst/>
                <a:latin typeface="+mn-lt"/>
                <a:ea typeface="+mn-ea"/>
                <a:cs typeface="+mn-cs"/>
              </a:rPr>
              <a:t> I/7 </a:t>
            </a:r>
            <a:r>
              <a:rPr lang="pl-PL" sz="1200" kern="1200" dirty="0" err="1" smtClean="0">
                <a:solidFill>
                  <a:schemeClr val="tx1"/>
                </a:solidFill>
                <a:effectLst/>
                <a:latin typeface="+mn-lt"/>
                <a:ea typeface="+mn-ea"/>
                <a:cs typeface="+mn-cs"/>
              </a:rPr>
              <a:t>established</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consisting</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eight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members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serving</a:t>
            </a:r>
            <a:r>
              <a:rPr lang="pl-PL" sz="1200" kern="1200" dirty="0" smtClean="0">
                <a:solidFill>
                  <a:schemeClr val="tx1"/>
                </a:solidFill>
                <a:effectLst/>
                <a:latin typeface="+mn-lt"/>
                <a:ea typeface="+mn-ea"/>
                <a:cs typeface="+mn-cs"/>
              </a:rPr>
              <a:t> in a </a:t>
            </a:r>
            <a:r>
              <a:rPr lang="pl-PL" sz="1200" kern="1200" dirty="0" err="1" smtClean="0">
                <a:solidFill>
                  <a:schemeClr val="tx1"/>
                </a:solidFill>
                <a:effectLst/>
                <a:latin typeface="+mn-lt"/>
                <a:ea typeface="+mn-ea"/>
                <a:cs typeface="+mn-cs"/>
              </a:rPr>
              <a:t>personal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capacity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These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individuals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according</a:t>
            </a:r>
            <a:r>
              <a:rPr lang="pl-PL" sz="1200" kern="1200" dirty="0" smtClean="0">
                <a:solidFill>
                  <a:schemeClr val="tx1"/>
                </a:solidFill>
                <a:effectLst/>
                <a:latin typeface="+mn-lt"/>
                <a:ea typeface="+mn-ea"/>
                <a:cs typeface="+mn-cs"/>
              </a:rPr>
              <a:t> to the </a:t>
            </a:r>
            <a:r>
              <a:rPr lang="pl-PL" sz="1200" kern="1200" dirty="0" err="1" smtClean="0">
                <a:solidFill>
                  <a:schemeClr val="tx1"/>
                </a:solidFill>
                <a:effectLst/>
                <a:latin typeface="+mn-lt"/>
                <a:ea typeface="+mn-ea"/>
                <a:cs typeface="+mn-cs"/>
              </a:rPr>
              <a:t>Decision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are</a:t>
            </a:r>
            <a:r>
              <a:rPr lang="pl-PL" sz="1200" kern="1200" dirty="0" smtClean="0">
                <a:solidFill>
                  <a:schemeClr val="tx1"/>
                </a:solidFill>
                <a:effectLst/>
                <a:latin typeface="+mn-lt"/>
                <a:ea typeface="+mn-ea"/>
                <a:cs typeface="+mn-cs"/>
              </a:rPr>
              <a:t> to be </a:t>
            </a:r>
            <a:r>
              <a:rPr lang="pl-PL" sz="1200" kern="1200" dirty="0" err="1" smtClean="0">
                <a:solidFill>
                  <a:schemeClr val="tx1"/>
                </a:solidFill>
                <a:effectLst/>
                <a:latin typeface="+mn-lt"/>
                <a:ea typeface="+mn-ea"/>
                <a:cs typeface="+mn-cs"/>
              </a:rPr>
              <a:t>nationals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Parties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Signatories</a:t>
            </a:r>
            <a:r>
              <a:rPr lang="pl-PL" sz="1200" kern="1200" dirty="0" smtClean="0">
                <a:solidFill>
                  <a:schemeClr val="tx1"/>
                </a:solidFill>
                <a:effectLst/>
                <a:latin typeface="+mn-lt"/>
                <a:ea typeface="+mn-ea"/>
                <a:cs typeface="+mn-cs"/>
              </a:rPr>
              <a:t> to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who</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persons</a:t>
            </a:r>
            <a:r>
              <a:rPr lang="pl-PL" sz="1200" kern="1200" dirty="0" smtClean="0">
                <a:solidFill>
                  <a:schemeClr val="tx1"/>
                </a:solidFill>
                <a:effectLst/>
                <a:latin typeface="+mn-lt"/>
                <a:ea typeface="+mn-ea"/>
                <a:cs typeface="+mn-cs"/>
              </a:rPr>
              <a:t> of high </a:t>
            </a:r>
            <a:r>
              <a:rPr lang="pl-PL" sz="1200" kern="1200" dirty="0" err="1" smtClean="0">
                <a:solidFill>
                  <a:schemeClr val="tx1"/>
                </a:solidFill>
                <a:effectLst/>
                <a:latin typeface="+mn-lt"/>
                <a:ea typeface="+mn-ea"/>
                <a:cs typeface="+mn-cs"/>
              </a:rPr>
              <a:t>moral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character</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recognized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competence</a:t>
            </a:r>
            <a:r>
              <a:rPr lang="pl-PL" sz="1200" kern="1200" dirty="0" smtClean="0">
                <a:solidFill>
                  <a:schemeClr val="tx1"/>
                </a:solidFill>
                <a:effectLst/>
                <a:latin typeface="+mn-lt"/>
                <a:ea typeface="+mn-ea"/>
                <a:cs typeface="+mn-cs"/>
              </a:rPr>
              <a:t> in the </a:t>
            </a:r>
            <a:r>
              <a:rPr lang="pl-PL" sz="1200" kern="1200" dirty="0" err="1" smtClean="0">
                <a:solidFill>
                  <a:schemeClr val="tx1"/>
                </a:solidFill>
                <a:effectLst/>
                <a:latin typeface="+mn-lt"/>
                <a:ea typeface="+mn-ea"/>
                <a:cs typeface="+mn-cs"/>
              </a:rPr>
              <a:t>fields</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which</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relates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including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persons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having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legal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experience</a:t>
            </a:r>
            <a:r>
              <a:rPr lang="pl-PL" sz="1200" kern="1200" dirty="0" smtClean="0">
                <a:solidFill>
                  <a:schemeClr val="tx1"/>
                </a:solidFill>
                <a:effectLst/>
                <a:latin typeface="+mn-lt"/>
                <a:ea typeface="+mn-ea"/>
                <a:cs typeface="+mn-cs"/>
              </a:rPr>
              <a:t>. Through </a:t>
            </a:r>
            <a:r>
              <a:rPr lang="pl-PL" sz="1200" kern="1200" dirty="0" err="1" smtClean="0">
                <a:solidFill>
                  <a:schemeClr val="tx1"/>
                </a:solidFill>
                <a:effectLst/>
                <a:latin typeface="+mn-lt"/>
                <a:ea typeface="+mn-ea"/>
                <a:cs typeface="+mn-cs"/>
              </a:rPr>
              <a:t>decision</a:t>
            </a:r>
            <a:r>
              <a:rPr lang="pl-PL" sz="1200" kern="1200" dirty="0" smtClean="0">
                <a:solidFill>
                  <a:schemeClr val="tx1"/>
                </a:solidFill>
                <a:effectLst/>
                <a:latin typeface="+mn-lt"/>
                <a:ea typeface="+mn-ea"/>
                <a:cs typeface="+mn-cs"/>
              </a:rPr>
              <a:t> II/5, </a:t>
            </a:r>
            <a:r>
              <a:rPr lang="pl-PL" sz="1200" kern="1200" dirty="0" err="1" smtClean="0">
                <a:solidFill>
                  <a:schemeClr val="tx1"/>
                </a:solidFill>
                <a:effectLst/>
                <a:latin typeface="+mn-lt"/>
                <a:ea typeface="+mn-ea"/>
                <a:cs typeface="+mn-cs"/>
              </a:rPr>
              <a:t>adopted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at</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second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meeting</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Parties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Almaty</a:t>
            </a:r>
            <a:r>
              <a:rPr lang="pl-PL" sz="1200" kern="1200" dirty="0" smtClean="0">
                <a:solidFill>
                  <a:schemeClr val="tx1"/>
                </a:solidFill>
                <a:effectLst/>
                <a:latin typeface="+mn-lt"/>
                <a:ea typeface="+mn-ea"/>
                <a:cs typeface="+mn-cs"/>
              </a:rPr>
              <a:t>, May 2005), the </a:t>
            </a:r>
            <a:r>
              <a:rPr lang="pl-PL" sz="1200" kern="1200" dirty="0" err="1" smtClean="0">
                <a:solidFill>
                  <a:schemeClr val="tx1"/>
                </a:solidFill>
                <a:effectLst/>
                <a:latin typeface="+mn-lt"/>
                <a:ea typeface="+mn-ea"/>
                <a:cs typeface="+mn-cs"/>
              </a:rPr>
              <a:t>number</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members</a:t>
            </a:r>
            <a:r>
              <a:rPr lang="pl-PL" sz="1200" kern="1200" dirty="0" smtClean="0">
                <a:solidFill>
                  <a:schemeClr val="tx1"/>
                </a:solidFill>
                <a:effectLst/>
                <a:latin typeface="+mn-lt"/>
                <a:ea typeface="+mn-ea"/>
                <a:cs typeface="+mn-cs"/>
              </a:rPr>
              <a:t> was </a:t>
            </a:r>
            <a:r>
              <a:rPr lang="pl-PL" sz="1200" kern="1200" dirty="0" err="1" smtClean="0">
                <a:solidFill>
                  <a:schemeClr val="tx1"/>
                </a:solidFill>
                <a:effectLst/>
                <a:latin typeface="+mn-lt"/>
                <a:ea typeface="+mn-ea"/>
                <a:cs typeface="+mn-cs"/>
              </a:rPr>
              <a:t>increased</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nine</a:t>
            </a:r>
            <a:r>
              <a:rPr lang="pl-PL" sz="1200" kern="1200" dirty="0" smtClean="0">
                <a:solidFill>
                  <a:schemeClr val="tx1"/>
                </a:solidFill>
                <a:effectLst/>
                <a:latin typeface="+mn-lt"/>
                <a:ea typeface="+mn-ea"/>
                <a:cs typeface="+mn-cs"/>
              </a:rPr>
              <a:t> with </a:t>
            </a:r>
            <a:r>
              <a:rPr lang="pl-PL" sz="1200" kern="1200" dirty="0" err="1" smtClean="0">
                <a:solidFill>
                  <a:schemeClr val="tx1"/>
                </a:solidFill>
                <a:effectLst/>
                <a:latin typeface="+mn-lt"/>
                <a:ea typeface="+mn-ea"/>
                <a:cs typeface="+mn-cs"/>
              </a:rPr>
              <a:t>effect</a:t>
            </a:r>
            <a:r>
              <a:rPr lang="pl-PL" sz="1200" kern="1200" dirty="0" smtClean="0">
                <a:solidFill>
                  <a:schemeClr val="tx1"/>
                </a:solidFill>
                <a:effectLst/>
                <a:latin typeface="+mn-lt"/>
                <a:ea typeface="+mn-ea"/>
                <a:cs typeface="+mn-cs"/>
              </a:rPr>
              <a:t> from the third </a:t>
            </a:r>
            <a:r>
              <a:rPr lang="pl-PL" sz="1200" kern="1200" dirty="0" err="1" smtClean="0">
                <a:solidFill>
                  <a:schemeClr val="tx1"/>
                </a:solidFill>
                <a:effectLst/>
                <a:latin typeface="+mn-lt"/>
                <a:ea typeface="+mn-ea"/>
                <a:cs typeface="+mn-cs"/>
              </a:rPr>
              <a:t>meeting</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Parties</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 </a:t>
            </a:r>
            <a:r>
              <a:rPr lang="pl-PL" sz="1200" b="1" kern="1200" dirty="0" err="1" smtClean="0">
                <a:solidFill>
                  <a:schemeClr val="tx1"/>
                </a:solidFill>
                <a:effectLst/>
                <a:latin typeface="+mn-lt"/>
                <a:ea typeface="+mn-ea"/>
                <a:cs typeface="+mn-cs"/>
              </a:rPr>
              <a:t>Geographical</a:t>
            </a:r>
            <a:r>
              <a:rPr lang="pl-PL" sz="1200" b="1" kern="1200" dirty="0" smtClean="0">
                <a:solidFill>
                  <a:schemeClr val="tx1"/>
                </a:solidFill>
                <a:effectLst/>
                <a:latin typeface="+mn-lt"/>
                <a:ea typeface="+mn-ea"/>
                <a:cs typeface="+mn-cs"/>
              </a:rPr>
              <a:t> </a:t>
            </a:r>
            <a:r>
              <a:rPr lang="pl-PL" sz="1200" b="1" kern="1200" dirty="0" err="1" smtClean="0">
                <a:solidFill>
                  <a:schemeClr val="tx1"/>
                </a:solidFill>
                <a:effectLst/>
                <a:latin typeface="+mn-lt"/>
                <a:ea typeface="+mn-ea"/>
                <a:cs typeface="+mn-cs"/>
              </a:rPr>
              <a:t>representation</a:t>
            </a:r>
            <a:endParaRPr lang="pl-PL" sz="1200" kern="1200" dirty="0" smtClean="0">
              <a:solidFill>
                <a:schemeClr val="tx1"/>
              </a:solidFill>
              <a:effectLst/>
              <a:latin typeface="+mn-lt"/>
              <a:ea typeface="+mn-ea"/>
              <a:cs typeface="+mn-cs"/>
            </a:endParaRPr>
          </a:p>
          <a:p>
            <a:r>
              <a:rPr lang="pl-PL" sz="1200" kern="1200" dirty="0" err="1" smtClean="0">
                <a:solidFill>
                  <a:schemeClr val="tx1"/>
                </a:solidFill>
                <a:effectLst/>
                <a:latin typeface="+mn-lt"/>
                <a:ea typeface="+mn-ea"/>
                <a:cs typeface="+mn-cs"/>
              </a:rPr>
              <a:t>According</a:t>
            </a:r>
            <a:r>
              <a:rPr lang="pl-PL" sz="1200" kern="1200" dirty="0" smtClean="0">
                <a:solidFill>
                  <a:schemeClr val="tx1"/>
                </a:solidFill>
                <a:effectLst/>
                <a:latin typeface="+mn-lt"/>
                <a:ea typeface="+mn-ea"/>
                <a:cs typeface="+mn-cs"/>
              </a:rPr>
              <a:t> to para 3 of the  </a:t>
            </a:r>
            <a:r>
              <a:rPr lang="pl-PL" sz="1200" kern="1200" dirty="0" err="1" smtClean="0">
                <a:solidFill>
                  <a:schemeClr val="tx1"/>
                </a:solidFill>
                <a:effectLst/>
                <a:latin typeface="+mn-lt"/>
                <a:ea typeface="+mn-ea"/>
                <a:cs typeface="+mn-cs"/>
              </a:rPr>
              <a:t>Decision</a:t>
            </a:r>
            <a:r>
              <a:rPr lang="pl-PL" sz="1200" kern="1200" dirty="0" smtClean="0">
                <a:solidFill>
                  <a:schemeClr val="tx1"/>
                </a:solidFill>
                <a:effectLst/>
                <a:latin typeface="+mn-lt"/>
                <a:ea typeface="+mn-ea"/>
                <a:cs typeface="+mn-cs"/>
              </a:rPr>
              <a:t> I/7 the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not </a:t>
            </a:r>
            <a:r>
              <a:rPr lang="pl-PL" sz="1200" kern="1200" dirty="0" err="1" smtClean="0">
                <a:solidFill>
                  <a:schemeClr val="tx1"/>
                </a:solidFill>
                <a:effectLst/>
                <a:latin typeface="+mn-lt"/>
                <a:ea typeface="+mn-ea"/>
                <a:cs typeface="+mn-cs"/>
              </a:rPr>
              <a:t>include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more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than</a:t>
            </a:r>
            <a:r>
              <a:rPr lang="pl-PL" sz="1200" kern="1200" dirty="0" smtClean="0">
                <a:solidFill>
                  <a:schemeClr val="tx1"/>
                </a:solidFill>
                <a:effectLst/>
                <a:latin typeface="+mn-lt"/>
                <a:ea typeface="+mn-ea"/>
                <a:cs typeface="+mn-cs"/>
              </a:rPr>
              <a:t> one </a:t>
            </a:r>
            <a:r>
              <a:rPr lang="pl-PL" sz="1200" kern="1200" dirty="0" err="1" smtClean="0">
                <a:solidFill>
                  <a:schemeClr val="tx1"/>
                </a:solidFill>
                <a:effectLst/>
                <a:latin typeface="+mn-lt"/>
                <a:ea typeface="+mn-ea"/>
                <a:cs typeface="+mn-cs"/>
              </a:rPr>
              <a:t>national</a:t>
            </a:r>
            <a:r>
              <a:rPr lang="pl-PL" sz="1200" kern="1200" dirty="0" smtClean="0">
                <a:solidFill>
                  <a:schemeClr val="tx1"/>
                </a:solidFill>
                <a:effectLst/>
                <a:latin typeface="+mn-lt"/>
                <a:ea typeface="+mn-ea"/>
                <a:cs typeface="+mn-cs"/>
              </a:rPr>
              <a:t> of the same </a:t>
            </a:r>
            <a:r>
              <a:rPr lang="pl-PL" sz="1200" kern="1200" dirty="0" err="1" smtClean="0">
                <a:solidFill>
                  <a:schemeClr val="tx1"/>
                </a:solidFill>
                <a:effectLst/>
                <a:latin typeface="+mn-lt"/>
                <a:ea typeface="+mn-ea"/>
                <a:cs typeface="+mn-cs"/>
              </a:rPr>
              <a:t>State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while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according</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ts</a:t>
            </a:r>
            <a:r>
              <a:rPr lang="pl-PL" sz="1200" kern="1200" dirty="0" smtClean="0">
                <a:solidFill>
                  <a:schemeClr val="tx1"/>
                </a:solidFill>
                <a:effectLst/>
                <a:latin typeface="+mn-lt"/>
                <a:ea typeface="+mn-ea"/>
                <a:cs typeface="+mn-cs"/>
              </a:rPr>
              <a:t> para 8 in the </a:t>
            </a:r>
            <a:r>
              <a:rPr lang="pl-PL" sz="1200" kern="1200" dirty="0" err="1" smtClean="0">
                <a:solidFill>
                  <a:schemeClr val="tx1"/>
                </a:solidFill>
                <a:effectLst/>
                <a:latin typeface="+mn-lt"/>
                <a:ea typeface="+mn-ea"/>
                <a:cs typeface="+mn-cs"/>
              </a:rPr>
              <a:t>election</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consideration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should</a:t>
            </a:r>
            <a:r>
              <a:rPr lang="pl-PL" sz="1200" kern="1200" dirty="0" smtClean="0">
                <a:solidFill>
                  <a:schemeClr val="tx1"/>
                </a:solidFill>
                <a:effectLst/>
                <a:latin typeface="+mn-lt"/>
                <a:ea typeface="+mn-ea"/>
                <a:cs typeface="+mn-cs"/>
              </a:rPr>
              <a:t> be </a:t>
            </a:r>
            <a:r>
              <a:rPr lang="pl-PL" sz="1200" kern="1200" dirty="0" err="1" smtClean="0">
                <a:solidFill>
                  <a:schemeClr val="tx1"/>
                </a:solidFill>
                <a:effectLst/>
                <a:latin typeface="+mn-lt"/>
                <a:ea typeface="+mn-ea"/>
                <a:cs typeface="+mn-cs"/>
              </a:rPr>
              <a:t>given</a:t>
            </a:r>
            <a:r>
              <a:rPr lang="pl-PL" sz="1200" kern="1200" dirty="0" smtClean="0">
                <a:solidFill>
                  <a:schemeClr val="tx1"/>
                </a:solidFill>
                <a:effectLst/>
                <a:latin typeface="+mn-lt"/>
                <a:ea typeface="+mn-ea"/>
                <a:cs typeface="+mn-cs"/>
              </a:rPr>
              <a:t> to the </a:t>
            </a:r>
            <a:r>
              <a:rPr lang="pl-PL" sz="1200" kern="1200" dirty="0" err="1" smtClean="0">
                <a:solidFill>
                  <a:schemeClr val="tx1"/>
                </a:solidFill>
                <a:effectLst/>
                <a:latin typeface="+mn-lt"/>
                <a:ea typeface="+mn-ea"/>
                <a:cs typeface="+mn-cs"/>
              </a:rPr>
              <a:t>geographical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distribution</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membership</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diversity</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experience</a:t>
            </a:r>
            <a:r>
              <a:rPr lang="pl-PL" sz="1200" kern="1200" dirty="0" smtClean="0">
                <a:solidFill>
                  <a:schemeClr val="tx1"/>
                </a:solidFill>
                <a:effectLst/>
                <a:latin typeface="+mn-lt"/>
                <a:ea typeface="+mn-ea"/>
                <a:cs typeface="+mn-cs"/>
              </a:rPr>
              <a:t>. </a:t>
            </a:r>
          </a:p>
          <a:p>
            <a:r>
              <a:rPr lang="pl-PL" sz="1200" kern="1200" dirty="0" smtClean="0">
                <a:solidFill>
                  <a:schemeClr val="tx1"/>
                </a:solidFill>
                <a:effectLst/>
                <a:latin typeface="+mn-lt"/>
                <a:ea typeface="+mn-ea"/>
                <a:cs typeface="+mn-cs"/>
              </a:rPr>
              <a:t>In real </a:t>
            </a:r>
            <a:r>
              <a:rPr lang="pl-PL" sz="1200" kern="1200" dirty="0" err="1" smtClean="0">
                <a:solidFill>
                  <a:schemeClr val="tx1"/>
                </a:solidFill>
                <a:effectLst/>
                <a:latin typeface="+mn-lt"/>
                <a:ea typeface="+mn-ea"/>
                <a:cs typeface="+mn-cs"/>
              </a:rPr>
              <a:t>terms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means</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commitment</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provide</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relative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balance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between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representation</a:t>
            </a:r>
            <a:r>
              <a:rPr lang="pl-PL" sz="1200" kern="1200" dirty="0" smtClean="0">
                <a:solidFill>
                  <a:schemeClr val="tx1"/>
                </a:solidFill>
                <a:effectLst/>
                <a:latin typeface="+mn-lt"/>
                <a:ea typeface="+mn-ea"/>
                <a:cs typeface="+mn-cs"/>
              </a:rPr>
              <a:t> of the 3 </a:t>
            </a:r>
            <a:r>
              <a:rPr lang="pl-PL" sz="1200" kern="1200" dirty="0" err="1" smtClean="0">
                <a:solidFill>
                  <a:schemeClr val="tx1"/>
                </a:solidFill>
                <a:effectLst/>
                <a:latin typeface="+mn-lt"/>
                <a:ea typeface="+mn-ea"/>
                <a:cs typeface="+mn-cs"/>
              </a:rPr>
              <a:t>subregions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so</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called</a:t>
            </a:r>
            <a:r>
              <a:rPr lang="pl-PL" sz="1200" kern="1200" dirty="0" smtClean="0">
                <a:solidFill>
                  <a:schemeClr val="tx1"/>
                </a:solidFill>
                <a:effectLst/>
                <a:latin typeface="+mn-lt"/>
                <a:ea typeface="+mn-ea"/>
                <a:cs typeface="+mn-cs"/>
              </a:rPr>
              <a:t> „Western” </a:t>
            </a:r>
            <a:r>
              <a:rPr lang="pl-PL" sz="1200" kern="1200" dirty="0" err="1" smtClean="0">
                <a:solidFill>
                  <a:schemeClr val="tx1"/>
                </a:solidFill>
                <a:effectLst/>
                <a:latin typeface="+mn-lt"/>
                <a:ea typeface="+mn-ea"/>
                <a:cs typeface="+mn-cs"/>
              </a:rPr>
              <a:t>countries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mainly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old</a:t>
            </a:r>
            <a:r>
              <a:rPr lang="pl-PL" sz="1200" kern="1200" dirty="0" smtClean="0">
                <a:solidFill>
                  <a:schemeClr val="tx1"/>
                </a:solidFill>
                <a:effectLst/>
                <a:latin typeface="+mn-lt"/>
                <a:ea typeface="+mn-ea"/>
                <a:cs typeface="+mn-cs"/>
              </a:rPr>
              <a:t> EU </a:t>
            </a:r>
            <a:r>
              <a:rPr lang="pl-PL" sz="1200" kern="1200" dirty="0" err="1" smtClean="0">
                <a:solidFill>
                  <a:schemeClr val="tx1"/>
                </a:solidFill>
                <a:effectLst/>
                <a:latin typeface="+mn-lt"/>
                <a:ea typeface="+mn-ea"/>
                <a:cs typeface="+mn-cs"/>
              </a:rPr>
              <a:t>Members</a:t>
            </a:r>
            <a:r>
              <a:rPr lang="pl-PL" sz="1200" kern="1200" dirty="0" smtClean="0">
                <a:solidFill>
                  <a:schemeClr val="tx1"/>
                </a:solidFill>
                <a:effectLst/>
                <a:latin typeface="+mn-lt"/>
                <a:ea typeface="+mn-ea"/>
                <a:cs typeface="+mn-cs"/>
              </a:rPr>
              <a:t>”), Central </a:t>
            </a:r>
            <a:r>
              <a:rPr lang="pl-PL" sz="1200" kern="1200" dirty="0" err="1" smtClean="0">
                <a:solidFill>
                  <a:schemeClr val="tx1"/>
                </a:solidFill>
                <a:effectLst/>
                <a:latin typeface="+mn-lt"/>
                <a:ea typeface="+mn-ea"/>
                <a:cs typeface="+mn-cs"/>
              </a:rPr>
              <a:t>Europen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countries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including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new</a:t>
            </a:r>
            <a:r>
              <a:rPr lang="pl-PL" sz="1200" kern="1200" dirty="0" smtClean="0">
                <a:solidFill>
                  <a:schemeClr val="tx1"/>
                </a:solidFill>
                <a:effectLst/>
                <a:latin typeface="+mn-lt"/>
                <a:ea typeface="+mn-ea"/>
                <a:cs typeface="+mn-cs"/>
              </a:rPr>
              <a:t>” EU </a:t>
            </a:r>
            <a:r>
              <a:rPr lang="pl-PL" sz="1200" kern="1200" dirty="0" err="1" smtClean="0">
                <a:solidFill>
                  <a:schemeClr val="tx1"/>
                </a:solidFill>
                <a:effectLst/>
                <a:latin typeface="+mn-lt"/>
                <a:ea typeface="+mn-ea"/>
                <a:cs typeface="+mn-cs"/>
              </a:rPr>
              <a:t>Member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states</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countries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South</a:t>
            </a:r>
            <a:r>
              <a:rPr lang="pl-PL" sz="1200" kern="1200" dirty="0" smtClean="0">
                <a:solidFill>
                  <a:schemeClr val="tx1"/>
                </a:solidFill>
                <a:effectLst/>
                <a:latin typeface="+mn-lt"/>
                <a:ea typeface="+mn-ea"/>
                <a:cs typeface="+mn-cs"/>
              </a:rPr>
              <a:t>-East Europe) and EECCA </a:t>
            </a:r>
            <a:r>
              <a:rPr lang="pl-PL" sz="1200" kern="1200" dirty="0" err="1" smtClean="0">
                <a:solidFill>
                  <a:schemeClr val="tx1"/>
                </a:solidFill>
                <a:effectLst/>
                <a:latin typeface="+mn-lt"/>
                <a:ea typeface="+mn-ea"/>
                <a:cs typeface="+mn-cs"/>
              </a:rPr>
              <a:t>countries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further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divided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into</a:t>
            </a:r>
            <a:r>
              <a:rPr lang="pl-PL" sz="1200" kern="1200" dirty="0" smtClean="0">
                <a:solidFill>
                  <a:schemeClr val="tx1"/>
                </a:solidFill>
                <a:effectLst/>
                <a:latin typeface="+mn-lt"/>
                <a:ea typeface="+mn-ea"/>
                <a:cs typeface="+mn-cs"/>
              </a:rPr>
              <a:t> 3 </a:t>
            </a:r>
            <a:r>
              <a:rPr lang="pl-PL" sz="1200" kern="1200" dirty="0" err="1" smtClean="0">
                <a:solidFill>
                  <a:schemeClr val="tx1"/>
                </a:solidFill>
                <a:effectLst/>
                <a:latin typeface="+mn-lt"/>
                <a:ea typeface="+mn-ea"/>
                <a:cs typeface="+mn-cs"/>
              </a:rPr>
              <a:t>clusters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Eastern</a:t>
            </a:r>
            <a:r>
              <a:rPr lang="pl-PL" sz="1200" kern="1200" dirty="0" smtClean="0">
                <a:solidFill>
                  <a:schemeClr val="tx1"/>
                </a:solidFill>
                <a:effectLst/>
                <a:latin typeface="+mn-lt"/>
                <a:ea typeface="+mn-ea"/>
                <a:cs typeface="+mn-cs"/>
              </a:rPr>
              <a:t> Europe, </a:t>
            </a:r>
            <a:r>
              <a:rPr lang="pl-PL" sz="1200" kern="1200" dirty="0" err="1" smtClean="0">
                <a:solidFill>
                  <a:schemeClr val="tx1"/>
                </a:solidFill>
                <a:effectLst/>
                <a:latin typeface="+mn-lt"/>
                <a:ea typeface="+mn-ea"/>
                <a:cs typeface="+mn-cs"/>
              </a:rPr>
              <a:t>Caucasus</a:t>
            </a:r>
            <a:r>
              <a:rPr lang="pl-PL" sz="1200" kern="1200" dirty="0" smtClean="0">
                <a:solidFill>
                  <a:schemeClr val="tx1"/>
                </a:solidFill>
                <a:effectLst/>
                <a:latin typeface="+mn-lt"/>
                <a:ea typeface="+mn-ea"/>
                <a:cs typeface="+mn-cs"/>
              </a:rPr>
              <a:t> and Central Asia). </a:t>
            </a:r>
            <a:r>
              <a:rPr lang="pl-PL" sz="1200" kern="1200" dirty="0" err="1" smtClean="0">
                <a:solidFill>
                  <a:schemeClr val="tx1"/>
                </a:solidFill>
                <a:effectLst/>
                <a:latin typeface="+mn-lt"/>
                <a:ea typeface="+mn-ea"/>
                <a:cs typeface="+mn-cs"/>
              </a:rPr>
              <a:t>This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balance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does</a:t>
            </a:r>
            <a:r>
              <a:rPr lang="pl-PL" sz="1200" kern="1200" dirty="0" smtClean="0">
                <a:solidFill>
                  <a:schemeClr val="tx1"/>
                </a:solidFill>
                <a:effectLst/>
                <a:latin typeface="+mn-lt"/>
                <a:ea typeface="+mn-ea"/>
                <a:cs typeface="+mn-cs"/>
              </a:rPr>
              <a:t> not </a:t>
            </a:r>
            <a:r>
              <a:rPr lang="pl-PL" sz="1200" kern="1200" dirty="0" err="1" smtClean="0">
                <a:solidFill>
                  <a:schemeClr val="tx1"/>
                </a:solidFill>
                <a:effectLst/>
                <a:latin typeface="+mn-lt"/>
                <a:ea typeface="+mn-ea"/>
                <a:cs typeface="+mn-cs"/>
              </a:rPr>
              <a:t>mean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always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equal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division</a:t>
            </a:r>
            <a:r>
              <a:rPr lang="pl-PL" sz="1200" kern="1200" dirty="0" smtClean="0">
                <a:solidFill>
                  <a:schemeClr val="tx1"/>
                </a:solidFill>
                <a:effectLst/>
                <a:latin typeface="+mn-lt"/>
                <a:ea typeface="+mn-ea"/>
                <a:cs typeface="+mn-cs"/>
              </a:rPr>
              <a:t> 3 x 3 but </a:t>
            </a:r>
            <a:r>
              <a:rPr lang="pl-PL" sz="1200" kern="1200" dirty="0" err="1" smtClean="0">
                <a:solidFill>
                  <a:schemeClr val="tx1"/>
                </a:solidFill>
                <a:effectLst/>
                <a:latin typeface="+mn-lt"/>
                <a:ea typeface="+mn-ea"/>
                <a:cs typeface="+mn-cs"/>
              </a:rPr>
              <a:t>has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usually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been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adjusted</a:t>
            </a:r>
            <a:r>
              <a:rPr lang="pl-PL" sz="1200" kern="1200" dirty="0" smtClean="0">
                <a:solidFill>
                  <a:schemeClr val="tx1"/>
                </a:solidFill>
                <a:effectLst/>
                <a:latin typeface="+mn-lt"/>
                <a:ea typeface="+mn-ea"/>
                <a:cs typeface="+mn-cs"/>
              </a:rPr>
              <a:t> to the </a:t>
            </a:r>
            <a:r>
              <a:rPr lang="pl-PL" sz="1200" kern="1200" dirty="0" err="1" smtClean="0">
                <a:solidFill>
                  <a:schemeClr val="tx1"/>
                </a:solidFill>
                <a:effectLst/>
                <a:latin typeface="+mn-lt"/>
                <a:ea typeface="+mn-ea"/>
                <a:cs typeface="+mn-cs"/>
              </a:rPr>
              <a:t>existing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situation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regarding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nominations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submitted</a:t>
            </a:r>
            <a:r>
              <a:rPr lang="pl-PL" sz="1200" kern="1200" dirty="0" smtClean="0">
                <a:solidFill>
                  <a:schemeClr val="tx1"/>
                </a:solidFill>
                <a:effectLst/>
                <a:latin typeface="+mn-lt"/>
                <a:ea typeface="+mn-ea"/>
                <a:cs typeface="+mn-cs"/>
              </a:rPr>
              <a:t>.</a:t>
            </a:r>
          </a:p>
          <a:p>
            <a:r>
              <a:rPr lang="en-US" sz="1200" b="1" kern="1200" dirty="0" smtClean="0">
                <a:solidFill>
                  <a:schemeClr val="tx1"/>
                </a:solidFill>
                <a:effectLst/>
                <a:latin typeface="+mn-lt"/>
                <a:ea typeface="+mn-ea"/>
                <a:cs typeface="+mn-cs"/>
              </a:rPr>
              <a:t>Triggers</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A </a:t>
            </a:r>
            <a:r>
              <a:rPr lang="pl-PL" sz="1200" kern="1200" dirty="0" err="1" smtClean="0">
                <a:solidFill>
                  <a:schemeClr val="tx1"/>
                </a:solidFill>
                <a:effectLst/>
                <a:latin typeface="+mn-lt"/>
                <a:ea typeface="+mn-ea"/>
                <a:cs typeface="+mn-cs"/>
              </a:rPr>
              <a:t>review</a:t>
            </a:r>
            <a:r>
              <a:rPr lang="pl-PL" sz="1200" kern="1200" dirty="0" smtClean="0">
                <a:solidFill>
                  <a:schemeClr val="tx1"/>
                </a:solidFill>
                <a:effectLst/>
                <a:latin typeface="+mn-lt"/>
                <a:ea typeface="+mn-ea"/>
                <a:cs typeface="+mn-cs"/>
              </a:rPr>
              <a:t> of a </a:t>
            </a:r>
            <a:r>
              <a:rPr lang="pl-PL" sz="1200" kern="1200" dirty="0" err="1" smtClean="0">
                <a:solidFill>
                  <a:schemeClr val="tx1"/>
                </a:solidFill>
                <a:effectLst/>
                <a:latin typeface="+mn-lt"/>
                <a:ea typeface="+mn-ea"/>
                <a:cs typeface="+mn-cs"/>
              </a:rPr>
              <a:t>specific</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Party’s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be </a:t>
            </a:r>
            <a:r>
              <a:rPr lang="pl-PL" sz="1200" kern="1200" dirty="0" err="1" smtClean="0">
                <a:solidFill>
                  <a:schemeClr val="tx1"/>
                </a:solidFill>
                <a:effectLst/>
                <a:latin typeface="+mn-lt"/>
                <a:ea typeface="+mn-ea"/>
                <a:cs typeface="+mn-cs"/>
              </a:rPr>
              <a:t>triggered</a:t>
            </a:r>
            <a:r>
              <a:rPr lang="pl-PL" sz="1200" kern="1200" dirty="0" smtClean="0">
                <a:solidFill>
                  <a:schemeClr val="tx1"/>
                </a:solidFill>
                <a:effectLst/>
                <a:latin typeface="+mn-lt"/>
                <a:ea typeface="+mn-ea"/>
                <a:cs typeface="+mn-cs"/>
              </a:rPr>
              <a:t> in </a:t>
            </a:r>
            <a:r>
              <a:rPr lang="pl-PL" sz="1200" kern="1200" dirty="0" err="1" smtClean="0">
                <a:solidFill>
                  <a:schemeClr val="tx1"/>
                </a:solidFill>
                <a:effectLst/>
                <a:latin typeface="+mn-lt"/>
                <a:ea typeface="+mn-ea"/>
                <a:cs typeface="+mn-cs"/>
              </a:rPr>
              <a:t>four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ways</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a) a Party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submission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about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by </a:t>
            </a:r>
            <a:r>
              <a:rPr lang="pl-PL" sz="1200" kern="1200" dirty="0" err="1" smtClean="0">
                <a:solidFill>
                  <a:schemeClr val="tx1"/>
                </a:solidFill>
                <a:effectLst/>
                <a:latin typeface="+mn-lt"/>
                <a:ea typeface="+mn-ea"/>
                <a:cs typeface="+mn-cs"/>
              </a:rPr>
              <a:t>another</a:t>
            </a:r>
            <a:r>
              <a:rPr lang="pl-PL" sz="1200" kern="1200" dirty="0" smtClean="0">
                <a:solidFill>
                  <a:schemeClr val="tx1"/>
                </a:solidFill>
                <a:effectLst/>
                <a:latin typeface="+mn-lt"/>
                <a:ea typeface="+mn-ea"/>
                <a:cs typeface="+mn-cs"/>
              </a:rPr>
              <a:t> Party;</a:t>
            </a:r>
          </a:p>
          <a:p>
            <a:r>
              <a:rPr lang="pl-PL" sz="1200" kern="1200" dirty="0" smtClean="0">
                <a:solidFill>
                  <a:schemeClr val="tx1"/>
                </a:solidFill>
                <a:effectLst/>
                <a:latin typeface="+mn-lt"/>
                <a:ea typeface="+mn-ea"/>
                <a:cs typeface="+mn-cs"/>
              </a:rPr>
              <a:t>b) a Party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submission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concern­ing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own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c) the </a:t>
            </a:r>
            <a:r>
              <a:rPr lang="pl-PL" sz="1200" kern="1200" dirty="0" err="1" smtClean="0">
                <a:solidFill>
                  <a:schemeClr val="tx1"/>
                </a:solidFill>
                <a:effectLst/>
                <a:latin typeface="+mn-lt"/>
                <a:ea typeface="+mn-ea"/>
                <a:cs typeface="+mn-cs"/>
              </a:rPr>
              <a:t>secretariat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referral</a:t>
            </a:r>
            <a:r>
              <a:rPr lang="pl-PL" sz="1200" kern="1200" dirty="0" smtClean="0">
                <a:solidFill>
                  <a:schemeClr val="tx1"/>
                </a:solidFill>
                <a:effectLst/>
                <a:latin typeface="+mn-lt"/>
                <a:ea typeface="+mn-ea"/>
                <a:cs typeface="+mn-cs"/>
              </a:rPr>
              <a:t> to the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d) </a:t>
            </a:r>
            <a:r>
              <a:rPr lang="pl-PL" sz="1200" kern="1200" dirty="0" err="1" smtClean="0">
                <a:solidFill>
                  <a:schemeClr val="tx1"/>
                </a:solidFill>
                <a:effectLst/>
                <a:latin typeface="+mn-lt"/>
                <a:ea typeface="+mn-ea"/>
                <a:cs typeface="+mn-cs"/>
              </a:rPr>
              <a:t>members</a:t>
            </a:r>
            <a:r>
              <a:rPr lang="pl-PL" sz="1200" kern="1200" dirty="0" smtClean="0">
                <a:solidFill>
                  <a:schemeClr val="tx1"/>
                </a:solidFill>
                <a:effectLst/>
                <a:latin typeface="+mn-lt"/>
                <a:ea typeface="+mn-ea"/>
                <a:cs typeface="+mn-cs"/>
              </a:rPr>
              <a:t> of the public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com­munications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concerning</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Party’s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with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In </a:t>
            </a:r>
            <a:r>
              <a:rPr lang="pl-PL" sz="1200" kern="1200" dirty="0" err="1" smtClean="0">
                <a:solidFill>
                  <a:schemeClr val="tx1"/>
                </a:solidFill>
                <a:effectLst/>
                <a:latin typeface="+mn-lt"/>
                <a:ea typeface="+mn-ea"/>
                <a:cs typeface="+mn-cs"/>
              </a:rPr>
              <a:t>addition</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examine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issues</a:t>
            </a:r>
            <a:r>
              <a:rPr lang="pl-PL" sz="1200" kern="1200" dirty="0" smtClean="0">
                <a:solidFill>
                  <a:schemeClr val="tx1"/>
                </a:solidFill>
                <a:effectLst/>
                <a:latin typeface="+mn-lt"/>
                <a:ea typeface="+mn-ea"/>
                <a:cs typeface="+mn-cs"/>
              </a:rPr>
              <a:t> on </a:t>
            </a:r>
            <a:r>
              <a:rPr lang="pl-PL" sz="1200" kern="1200" dirty="0" err="1" smtClean="0">
                <a:solidFill>
                  <a:schemeClr val="tx1"/>
                </a:solidFill>
                <a:effectLst/>
                <a:latin typeface="+mn-lt"/>
                <a:ea typeface="+mn-ea"/>
                <a:cs typeface="+mn-cs"/>
              </a:rPr>
              <a:t>its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own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initiative</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recommendations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prepare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reports</a:t>
            </a:r>
            <a:r>
              <a:rPr lang="pl-PL" sz="1200" kern="1200" dirty="0" smtClean="0">
                <a:solidFill>
                  <a:schemeClr val="tx1"/>
                </a:solidFill>
                <a:effectLst/>
                <a:latin typeface="+mn-lt"/>
                <a:ea typeface="+mn-ea"/>
                <a:cs typeface="+mn-cs"/>
              </a:rPr>
              <a:t> on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with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implementation</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pro­visions</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at</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request</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MoP</a:t>
            </a:r>
            <a:r>
              <a:rPr lang="pl-PL" sz="1200" kern="1200" dirty="0" smtClean="0">
                <a:solidFill>
                  <a:schemeClr val="tx1"/>
                </a:solidFill>
                <a:effectLst/>
                <a:latin typeface="+mn-lt"/>
                <a:ea typeface="+mn-ea"/>
                <a:cs typeface="+mn-cs"/>
              </a:rPr>
              <a:t>; and monitor, </a:t>
            </a:r>
            <a:r>
              <a:rPr lang="pl-PL" sz="1200" kern="1200" dirty="0" err="1" smtClean="0">
                <a:solidFill>
                  <a:schemeClr val="tx1"/>
                </a:solidFill>
                <a:effectLst/>
                <a:latin typeface="+mn-lt"/>
                <a:ea typeface="+mn-ea"/>
                <a:cs typeface="+mn-cs"/>
              </a:rPr>
              <a:t>assess</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facilitate</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implementation</a:t>
            </a:r>
            <a:r>
              <a:rPr lang="pl-PL" sz="1200" kern="1200" dirty="0" smtClean="0">
                <a:solidFill>
                  <a:schemeClr val="tx1"/>
                </a:solidFill>
                <a:effectLst/>
                <a:latin typeface="+mn-lt"/>
                <a:ea typeface="+mn-ea"/>
                <a:cs typeface="+mn-cs"/>
              </a:rPr>
              <a:t> of and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with the </a:t>
            </a:r>
            <a:r>
              <a:rPr lang="pl-PL" sz="1200" kern="1200" dirty="0" err="1" smtClean="0">
                <a:solidFill>
                  <a:schemeClr val="tx1"/>
                </a:solidFill>
                <a:effectLst/>
                <a:latin typeface="+mn-lt"/>
                <a:ea typeface="+mn-ea"/>
                <a:cs typeface="+mn-cs"/>
              </a:rPr>
              <a:t>reporting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requirements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under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article</a:t>
            </a:r>
            <a:r>
              <a:rPr lang="pl-PL" sz="1200" kern="1200" dirty="0" smtClean="0">
                <a:solidFill>
                  <a:schemeClr val="tx1"/>
                </a:solidFill>
                <a:effectLst/>
                <a:latin typeface="+mn-lt"/>
                <a:ea typeface="+mn-ea"/>
                <a:cs typeface="+mn-cs"/>
              </a:rPr>
              <a:t> 10, </a:t>
            </a:r>
            <a:r>
              <a:rPr lang="pl-PL" sz="1200" kern="1200" dirty="0" err="1" smtClean="0">
                <a:solidFill>
                  <a:schemeClr val="tx1"/>
                </a:solidFill>
                <a:effectLst/>
                <a:latin typeface="+mn-lt"/>
                <a:ea typeface="+mn-ea"/>
                <a:cs typeface="+mn-cs"/>
              </a:rPr>
              <a:t>para­graph</a:t>
            </a:r>
            <a:r>
              <a:rPr lang="pl-PL" sz="1200" kern="1200" dirty="0" smtClean="0">
                <a:solidFill>
                  <a:schemeClr val="tx1"/>
                </a:solidFill>
                <a:effectLst/>
                <a:latin typeface="+mn-lt"/>
                <a:ea typeface="+mn-ea"/>
                <a:cs typeface="+mn-cs"/>
              </a:rPr>
              <a:t> 2, of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a:t>
            </a:r>
          </a:p>
          <a:p>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4</a:t>
            </a:fld>
            <a:endParaRPr lang="pl-PL"/>
          </a:p>
        </p:txBody>
      </p:sp>
    </p:spTree>
    <p:extLst>
      <p:ext uri="{BB962C8B-B14F-4D97-AF65-F5344CB8AC3E}">
        <p14:creationId xmlns:p14="http://schemas.microsoft.com/office/powerpoint/2010/main" val="3470612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kern="1200" dirty="0" smtClean="0">
                <a:solidFill>
                  <a:schemeClr val="tx1"/>
                </a:solidFill>
                <a:effectLst/>
                <a:latin typeface="+mn-lt"/>
                <a:ea typeface="+mn-ea"/>
                <a:cs typeface="+mn-cs"/>
              </a:rPr>
              <a:t>The </a:t>
            </a:r>
            <a:r>
              <a:rPr lang="pl-PL" sz="1200" kern="1200" dirty="0" err="1" smtClean="0">
                <a:solidFill>
                  <a:schemeClr val="tx1"/>
                </a:solidFill>
                <a:effectLst/>
                <a:latin typeface="+mn-lt"/>
                <a:ea typeface="+mn-ea"/>
                <a:cs typeface="+mn-cs"/>
              </a:rPr>
              <a:t>procedure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under</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Committe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usually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ends</a:t>
            </a:r>
            <a:r>
              <a:rPr lang="pl-PL" sz="1200" kern="1200" dirty="0" smtClean="0">
                <a:solidFill>
                  <a:schemeClr val="tx1"/>
                </a:solidFill>
                <a:effectLst/>
                <a:latin typeface="+mn-lt"/>
                <a:ea typeface="+mn-ea"/>
                <a:cs typeface="+mn-cs"/>
              </a:rPr>
              <a:t> with </a:t>
            </a:r>
            <a:r>
              <a:rPr lang="pl-PL" sz="1200" kern="1200" dirty="0" err="1" smtClean="0">
                <a:solidFill>
                  <a:schemeClr val="tx1"/>
                </a:solidFill>
                <a:effectLst/>
                <a:latin typeface="+mn-lt"/>
                <a:ea typeface="+mn-ea"/>
                <a:cs typeface="+mn-cs"/>
              </a:rPr>
              <a:t>adopting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findings</a:t>
            </a:r>
            <a:r>
              <a:rPr lang="pl-PL" sz="1200" kern="1200" dirty="0" smtClean="0">
                <a:solidFill>
                  <a:schemeClr val="tx1"/>
                </a:solidFill>
                <a:effectLst/>
                <a:latin typeface="+mn-lt"/>
                <a:ea typeface="+mn-ea"/>
                <a:cs typeface="+mn-cs"/>
              </a:rPr>
              <a:t>, in </a:t>
            </a:r>
            <a:r>
              <a:rPr lang="pl-PL" sz="1200" kern="1200" dirty="0" err="1" smtClean="0">
                <a:solidFill>
                  <a:schemeClr val="tx1"/>
                </a:solidFill>
                <a:effectLst/>
                <a:latin typeface="+mn-lt"/>
                <a:ea typeface="+mn-ea"/>
                <a:cs typeface="+mn-cs"/>
              </a:rPr>
              <a:t>which</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concludes</a:t>
            </a:r>
            <a:r>
              <a:rPr lang="pl-PL" sz="1200" kern="1200" dirty="0" smtClean="0">
                <a:solidFill>
                  <a:schemeClr val="tx1"/>
                </a:solidFill>
                <a:effectLst/>
                <a:latin typeface="+mn-lt"/>
                <a:ea typeface="+mn-ea"/>
                <a:cs typeface="+mn-cs"/>
              </a:rPr>
              <a:t> as to the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non-</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of the Party </a:t>
            </a:r>
            <a:r>
              <a:rPr lang="pl-PL" sz="1200" kern="1200" dirty="0" err="1" smtClean="0">
                <a:solidFill>
                  <a:schemeClr val="tx1"/>
                </a:solidFill>
                <a:effectLst/>
                <a:latin typeface="+mn-lt"/>
                <a:ea typeface="+mn-ea"/>
                <a:cs typeface="+mn-cs"/>
              </a:rPr>
              <a:t>concerned</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findings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concluding</a:t>
            </a:r>
            <a:r>
              <a:rPr lang="pl-PL" sz="1200" kern="1200" dirty="0" smtClean="0">
                <a:solidFill>
                  <a:schemeClr val="tx1"/>
                </a:solidFill>
                <a:effectLst/>
                <a:latin typeface="+mn-lt"/>
                <a:ea typeface="+mn-ea"/>
                <a:cs typeface="+mn-cs"/>
              </a:rPr>
              <a:t> non-</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usually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include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also</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recomendations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aiming</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assist</a:t>
            </a:r>
            <a:r>
              <a:rPr lang="pl-PL" sz="1200" kern="1200" dirty="0" smtClean="0">
                <a:solidFill>
                  <a:schemeClr val="tx1"/>
                </a:solidFill>
                <a:effectLst/>
                <a:latin typeface="+mn-lt"/>
                <a:ea typeface="+mn-ea"/>
                <a:cs typeface="+mn-cs"/>
              </a:rPr>
              <a:t> the Party </a:t>
            </a:r>
            <a:r>
              <a:rPr lang="pl-PL" sz="1200" kern="1200" dirty="0" err="1" smtClean="0">
                <a:solidFill>
                  <a:schemeClr val="tx1"/>
                </a:solidFill>
                <a:effectLst/>
                <a:latin typeface="+mn-lt"/>
                <a:ea typeface="+mn-ea"/>
                <a:cs typeface="+mn-cs"/>
              </a:rPr>
              <a:t>concerned</a:t>
            </a:r>
            <a:r>
              <a:rPr lang="pl-PL" sz="1200" kern="1200" dirty="0" smtClean="0">
                <a:solidFill>
                  <a:schemeClr val="tx1"/>
                </a:solidFill>
                <a:effectLst/>
                <a:latin typeface="+mn-lt"/>
                <a:ea typeface="+mn-ea"/>
                <a:cs typeface="+mn-cs"/>
              </a:rPr>
              <a:t> in </a:t>
            </a:r>
            <a:r>
              <a:rPr lang="pl-PL" sz="1200" kern="1200" dirty="0" err="1" smtClean="0">
                <a:solidFill>
                  <a:schemeClr val="tx1"/>
                </a:solidFill>
                <a:effectLst/>
                <a:latin typeface="+mn-lt"/>
                <a:ea typeface="+mn-ea"/>
                <a:cs typeface="+mn-cs"/>
              </a:rPr>
              <a:t>achieving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The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is</a:t>
            </a:r>
            <a:r>
              <a:rPr lang="pl-PL" sz="1200" kern="1200" dirty="0" smtClean="0">
                <a:solidFill>
                  <a:schemeClr val="tx1"/>
                </a:solidFill>
                <a:effectLst/>
                <a:latin typeface="+mn-lt"/>
                <a:ea typeface="+mn-ea"/>
                <a:cs typeface="+mn-cs"/>
              </a:rPr>
              <a:t> not a </a:t>
            </a:r>
            <a:r>
              <a:rPr lang="pl-PL" sz="1200" kern="1200" dirty="0" err="1" smtClean="0">
                <a:solidFill>
                  <a:schemeClr val="tx1"/>
                </a:solidFill>
                <a:effectLst/>
                <a:latin typeface="+mn-lt"/>
                <a:ea typeface="+mn-ea"/>
                <a:cs typeface="+mn-cs"/>
              </a:rPr>
              <a:t>court</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does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issue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binding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decisions</a:t>
            </a:r>
            <a:r>
              <a:rPr lang="pl-PL" sz="1200" kern="1200" dirty="0" smtClean="0">
                <a:solidFill>
                  <a:schemeClr val="tx1"/>
                </a:solidFill>
                <a:effectLst/>
                <a:latin typeface="+mn-lt"/>
                <a:ea typeface="+mn-ea"/>
                <a:cs typeface="+mn-cs"/>
              </a:rPr>
              <a:t>, but </a:t>
            </a:r>
            <a:r>
              <a:rPr lang="pl-PL" sz="1200" kern="1200" dirty="0" err="1" smtClean="0">
                <a:solidFill>
                  <a:schemeClr val="tx1"/>
                </a:solidFill>
                <a:effectLst/>
                <a:latin typeface="+mn-lt"/>
                <a:ea typeface="+mn-ea"/>
                <a:cs typeface="+mn-cs"/>
              </a:rPr>
              <a:t>rather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recommenda­tions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either</a:t>
            </a:r>
            <a:r>
              <a:rPr lang="pl-PL" sz="1200" kern="1200" dirty="0" smtClean="0">
                <a:solidFill>
                  <a:schemeClr val="tx1"/>
                </a:solidFill>
                <a:effectLst/>
                <a:latin typeface="+mn-lt"/>
                <a:ea typeface="+mn-ea"/>
                <a:cs typeface="+mn-cs"/>
              </a:rPr>
              <a:t> to the </a:t>
            </a:r>
            <a:r>
              <a:rPr lang="pl-PL" sz="1200" kern="1200" dirty="0" err="1" smtClean="0">
                <a:solidFill>
                  <a:schemeClr val="tx1"/>
                </a:solidFill>
                <a:effectLst/>
                <a:latin typeface="+mn-lt"/>
                <a:ea typeface="+mn-ea"/>
                <a:cs typeface="+mn-cs"/>
              </a:rPr>
              <a:t>MoP</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in </a:t>
            </a:r>
            <a:r>
              <a:rPr lang="pl-PL" sz="1200" kern="1200" dirty="0" err="1" smtClean="0">
                <a:solidFill>
                  <a:schemeClr val="tx1"/>
                </a:solidFill>
                <a:effectLst/>
                <a:latin typeface="+mn-lt"/>
                <a:ea typeface="+mn-ea"/>
                <a:cs typeface="+mn-cs"/>
              </a:rPr>
              <a:t>certain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circum­stances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directly</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individual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Parties</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The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submits</a:t>
            </a:r>
            <a:r>
              <a:rPr lang="pl-PL" sz="1200" kern="1200" dirty="0" smtClean="0">
                <a:solidFill>
                  <a:schemeClr val="tx1"/>
                </a:solidFill>
                <a:effectLst/>
                <a:latin typeface="+mn-lt"/>
                <a:ea typeface="+mn-ea"/>
                <a:cs typeface="+mn-cs"/>
              </a:rPr>
              <a:t> a report on </a:t>
            </a:r>
            <a:r>
              <a:rPr lang="pl-PL" sz="1200" kern="1200" dirty="0" err="1" smtClean="0">
                <a:solidFill>
                  <a:schemeClr val="tx1"/>
                </a:solidFill>
                <a:effectLst/>
                <a:latin typeface="+mn-lt"/>
                <a:ea typeface="+mn-ea"/>
                <a:cs typeface="+mn-cs"/>
              </a:rPr>
              <a:t>its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ac­tivities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each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ordinary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session</a:t>
            </a:r>
            <a:r>
              <a:rPr lang="pl-PL" sz="1200" kern="1200" dirty="0" smtClean="0">
                <a:solidFill>
                  <a:schemeClr val="tx1"/>
                </a:solidFill>
                <a:effectLst/>
                <a:latin typeface="+mn-lt"/>
                <a:ea typeface="+mn-ea"/>
                <a:cs typeface="+mn-cs"/>
              </a:rPr>
              <a:t> of the MOP and </a:t>
            </a:r>
            <a:r>
              <a:rPr lang="pl-PL" sz="1200" kern="1200" dirty="0" err="1" smtClean="0">
                <a:solidFill>
                  <a:schemeClr val="tx1"/>
                </a:solidFill>
                <a:effectLst/>
                <a:latin typeface="+mn-lt"/>
                <a:ea typeface="+mn-ea"/>
                <a:cs typeface="+mn-cs"/>
              </a:rPr>
              <a:t>makes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such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recom­mendations</a:t>
            </a:r>
            <a:r>
              <a:rPr lang="pl-PL" sz="1200" kern="1200" dirty="0" smtClean="0">
                <a:solidFill>
                  <a:schemeClr val="tx1"/>
                </a:solidFill>
                <a:effectLst/>
                <a:latin typeface="+mn-lt"/>
                <a:ea typeface="+mn-ea"/>
                <a:cs typeface="+mn-cs"/>
              </a:rPr>
              <a:t> as </a:t>
            </a:r>
            <a:r>
              <a:rPr lang="pl-PL" sz="1200" kern="1200" dirty="0" err="1" smtClean="0">
                <a:solidFill>
                  <a:schemeClr val="tx1"/>
                </a:solidFill>
                <a:effectLst/>
                <a:latin typeface="+mn-lt"/>
                <a:ea typeface="+mn-ea"/>
                <a:cs typeface="+mn-cs"/>
              </a:rPr>
              <a:t>it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considers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appropriate</a:t>
            </a:r>
            <a:r>
              <a:rPr lang="pl-PL" sz="1200" kern="1200" dirty="0" smtClean="0">
                <a:solidFill>
                  <a:schemeClr val="tx1"/>
                </a:solidFill>
                <a:effectLst/>
                <a:latin typeface="+mn-lt"/>
                <a:ea typeface="+mn-ea"/>
                <a:cs typeface="+mn-cs"/>
              </a:rPr>
              <a:t>.</a:t>
            </a:r>
          </a:p>
          <a:p>
            <a:endParaRPr lang="pl-PL" sz="1200" kern="1200" dirty="0" smtClean="0">
              <a:solidFill>
                <a:schemeClr val="tx1"/>
              </a:solidFill>
              <a:effectLst/>
              <a:latin typeface="+mn-lt"/>
              <a:ea typeface="+mn-ea"/>
              <a:cs typeface="+mn-cs"/>
            </a:endParaRPr>
          </a:p>
          <a:p>
            <a:r>
              <a:rPr lang="pl-PL" sz="1200" kern="1200" dirty="0" err="1" smtClean="0">
                <a:solidFill>
                  <a:schemeClr val="tx1"/>
                </a:solidFill>
                <a:effectLst/>
                <a:latin typeface="+mn-lt"/>
                <a:ea typeface="+mn-ea"/>
                <a:cs typeface="+mn-cs"/>
              </a:rPr>
              <a:t>According</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paragraph</a:t>
            </a:r>
            <a:r>
              <a:rPr lang="pl-PL" sz="1200" kern="1200" dirty="0" smtClean="0">
                <a:solidFill>
                  <a:schemeClr val="tx1"/>
                </a:solidFill>
                <a:effectLst/>
                <a:latin typeface="+mn-lt"/>
                <a:ea typeface="+mn-ea"/>
                <a:cs typeface="+mn-cs"/>
              </a:rPr>
              <a:t> 37 of </a:t>
            </a:r>
            <a:r>
              <a:rPr lang="pl-PL" sz="1200" kern="1200" dirty="0" err="1" smtClean="0">
                <a:solidFill>
                  <a:schemeClr val="tx1"/>
                </a:solidFill>
                <a:effectLst/>
                <a:latin typeface="+mn-lt"/>
                <a:ea typeface="+mn-ea"/>
                <a:cs typeface="+mn-cs"/>
              </a:rPr>
              <a:t>decision</a:t>
            </a:r>
            <a:r>
              <a:rPr lang="pl-PL" sz="1200" kern="1200" dirty="0" smtClean="0">
                <a:solidFill>
                  <a:schemeClr val="tx1"/>
                </a:solidFill>
                <a:effectLst/>
                <a:latin typeface="+mn-lt"/>
                <a:ea typeface="+mn-ea"/>
                <a:cs typeface="+mn-cs"/>
              </a:rPr>
              <a:t> I/7 the Meeting of the </a:t>
            </a:r>
            <a:r>
              <a:rPr lang="pl-PL" sz="1200" kern="1200" dirty="0" err="1" smtClean="0">
                <a:solidFill>
                  <a:schemeClr val="tx1"/>
                </a:solidFill>
                <a:effectLst/>
                <a:latin typeface="+mn-lt"/>
                <a:ea typeface="+mn-ea"/>
                <a:cs typeface="+mn-cs"/>
              </a:rPr>
              <a:t>Parties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upon </a:t>
            </a:r>
            <a:r>
              <a:rPr lang="pl-PL" sz="1200" kern="1200" dirty="0" err="1" smtClean="0">
                <a:solidFill>
                  <a:schemeClr val="tx1"/>
                </a:solidFill>
                <a:effectLst/>
                <a:latin typeface="+mn-lt"/>
                <a:ea typeface="+mn-ea"/>
                <a:cs typeface="+mn-cs"/>
              </a:rPr>
              <a:t>consideration</a:t>
            </a:r>
            <a:r>
              <a:rPr lang="pl-PL" sz="1200" kern="1200" dirty="0" smtClean="0">
                <a:solidFill>
                  <a:schemeClr val="tx1"/>
                </a:solidFill>
                <a:effectLst/>
                <a:latin typeface="+mn-lt"/>
                <a:ea typeface="+mn-ea"/>
                <a:cs typeface="+mn-cs"/>
              </a:rPr>
              <a:t> of a report and </a:t>
            </a:r>
            <a:r>
              <a:rPr lang="pl-PL" sz="1200" kern="1200" dirty="0" err="1" smtClean="0">
                <a:solidFill>
                  <a:schemeClr val="tx1"/>
                </a:solidFill>
                <a:effectLst/>
                <a:latin typeface="+mn-lt"/>
                <a:ea typeface="+mn-ea"/>
                <a:cs typeface="+mn-cs"/>
              </a:rPr>
              <a:t>any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recommendations</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decide</a:t>
            </a:r>
            <a:r>
              <a:rPr lang="pl-PL" sz="1200" kern="1200" dirty="0" smtClean="0">
                <a:solidFill>
                  <a:schemeClr val="tx1"/>
                </a:solidFill>
                <a:effectLst/>
                <a:latin typeface="+mn-lt"/>
                <a:ea typeface="+mn-ea"/>
                <a:cs typeface="+mn-cs"/>
              </a:rPr>
              <a:t> upon </a:t>
            </a:r>
            <a:r>
              <a:rPr lang="pl-PL" sz="1200" kern="1200" dirty="0" err="1" smtClean="0">
                <a:solidFill>
                  <a:schemeClr val="tx1"/>
                </a:solidFill>
                <a:effectLst/>
                <a:latin typeface="+mn-lt"/>
                <a:ea typeface="+mn-ea"/>
                <a:cs typeface="+mn-cs"/>
              </a:rPr>
              <a:t>appropriate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measures</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bring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about</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full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with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 The Meeting of the </a:t>
            </a:r>
            <a:r>
              <a:rPr lang="pl-PL" sz="1200" kern="1200" dirty="0" err="1" smtClean="0">
                <a:solidFill>
                  <a:schemeClr val="tx1"/>
                </a:solidFill>
                <a:effectLst/>
                <a:latin typeface="+mn-lt"/>
                <a:ea typeface="+mn-ea"/>
                <a:cs typeface="+mn-cs"/>
              </a:rPr>
              <a:t>Parties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depending</a:t>
            </a:r>
            <a:r>
              <a:rPr lang="pl-PL" sz="1200" kern="1200" dirty="0" smtClean="0">
                <a:solidFill>
                  <a:schemeClr val="tx1"/>
                </a:solidFill>
                <a:effectLst/>
                <a:latin typeface="+mn-lt"/>
                <a:ea typeface="+mn-ea"/>
                <a:cs typeface="+mn-cs"/>
              </a:rPr>
              <a:t> on the </a:t>
            </a:r>
            <a:r>
              <a:rPr lang="pl-PL" sz="1200" kern="1200" dirty="0" err="1" smtClean="0">
                <a:solidFill>
                  <a:schemeClr val="tx1"/>
                </a:solidFill>
                <a:effectLst/>
                <a:latin typeface="+mn-lt"/>
                <a:ea typeface="+mn-ea"/>
                <a:cs typeface="+mn-cs"/>
              </a:rPr>
              <a:t>particular</a:t>
            </a:r>
            <a:endParaRPr lang="pl-PL" sz="1200" kern="1200" dirty="0" smtClean="0">
              <a:solidFill>
                <a:schemeClr val="tx1"/>
              </a:solidFill>
              <a:effectLst/>
              <a:latin typeface="+mn-lt"/>
              <a:ea typeface="+mn-ea"/>
              <a:cs typeface="+mn-cs"/>
            </a:endParaRPr>
          </a:p>
          <a:p>
            <a:r>
              <a:rPr lang="pl-PL" sz="1200" kern="1200" dirty="0" err="1" smtClean="0">
                <a:solidFill>
                  <a:schemeClr val="tx1"/>
                </a:solidFill>
                <a:effectLst/>
                <a:latin typeface="+mn-lt"/>
                <a:ea typeface="+mn-ea"/>
                <a:cs typeface="+mn-cs"/>
              </a:rPr>
              <a:t>question</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before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it</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taking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into</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account</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cause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degree</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frequency</a:t>
            </a:r>
            <a:r>
              <a:rPr lang="pl-PL" sz="1200" kern="1200" dirty="0" smtClean="0">
                <a:solidFill>
                  <a:schemeClr val="tx1"/>
                </a:solidFill>
                <a:effectLst/>
                <a:latin typeface="+mn-lt"/>
                <a:ea typeface="+mn-ea"/>
                <a:cs typeface="+mn-cs"/>
              </a:rPr>
              <a:t> of the non-</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a:t>
            </a:r>
          </a:p>
          <a:p>
            <a:r>
              <a:rPr lang="pl-PL" sz="1200" kern="1200" dirty="0" err="1" smtClean="0">
                <a:solidFill>
                  <a:schemeClr val="tx1"/>
                </a:solidFill>
                <a:effectLst/>
                <a:latin typeface="+mn-lt"/>
                <a:ea typeface="+mn-ea"/>
                <a:cs typeface="+mn-cs"/>
              </a:rPr>
              <a:t>decide</a:t>
            </a:r>
            <a:r>
              <a:rPr lang="pl-PL" sz="1200" kern="1200" dirty="0" smtClean="0">
                <a:solidFill>
                  <a:schemeClr val="tx1"/>
                </a:solidFill>
                <a:effectLst/>
                <a:latin typeface="+mn-lt"/>
                <a:ea typeface="+mn-ea"/>
                <a:cs typeface="+mn-cs"/>
              </a:rPr>
              <a:t> upon one </a:t>
            </a:r>
            <a:r>
              <a:rPr lang="pl-PL" sz="1200" kern="1200" dirty="0" err="1" smtClean="0">
                <a:solidFill>
                  <a:schemeClr val="tx1"/>
                </a:solidFill>
                <a:effectLst/>
                <a:latin typeface="+mn-lt"/>
                <a:ea typeface="+mn-ea"/>
                <a:cs typeface="+mn-cs"/>
              </a:rPr>
              <a:t>or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more</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following</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measures</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(a) </a:t>
            </a:r>
            <a:r>
              <a:rPr lang="pl-PL" sz="1200" kern="1200" dirty="0" err="1" smtClean="0">
                <a:solidFill>
                  <a:schemeClr val="tx1"/>
                </a:solidFill>
                <a:effectLst/>
                <a:latin typeface="+mn-lt"/>
                <a:ea typeface="+mn-ea"/>
                <a:cs typeface="+mn-cs"/>
              </a:rPr>
              <a:t>Provide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advice</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facilitate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assistance</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individual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Parties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regarding</a:t>
            </a:r>
            <a:r>
              <a:rPr lang="pl-PL" sz="1200" kern="1200" dirty="0" smtClean="0">
                <a:solidFill>
                  <a:schemeClr val="tx1"/>
                </a:solidFill>
                <a:effectLst/>
                <a:latin typeface="+mn-lt"/>
                <a:ea typeface="+mn-ea"/>
                <a:cs typeface="+mn-cs"/>
              </a:rPr>
              <a:t> the</a:t>
            </a:r>
          </a:p>
          <a:p>
            <a:r>
              <a:rPr lang="pl-PL" sz="1200" kern="1200" dirty="0" err="1" smtClean="0">
                <a:solidFill>
                  <a:schemeClr val="tx1"/>
                </a:solidFill>
                <a:effectLst/>
                <a:latin typeface="+mn-lt"/>
                <a:ea typeface="+mn-ea"/>
                <a:cs typeface="+mn-cs"/>
              </a:rPr>
              <a:t>implementation</a:t>
            </a:r>
            <a:r>
              <a:rPr lang="pl-PL" sz="1200" kern="1200" dirty="0" smtClean="0">
                <a:solidFill>
                  <a:schemeClr val="tx1"/>
                </a:solidFill>
                <a:effectLst/>
                <a:latin typeface="+mn-lt"/>
                <a:ea typeface="+mn-ea"/>
                <a:cs typeface="+mn-cs"/>
              </a:rPr>
              <a:t> of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(b) </a:t>
            </a:r>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recommendations</a:t>
            </a:r>
            <a:r>
              <a:rPr lang="pl-PL" sz="1200" kern="1200" dirty="0" smtClean="0">
                <a:solidFill>
                  <a:schemeClr val="tx1"/>
                </a:solidFill>
                <a:effectLst/>
                <a:latin typeface="+mn-lt"/>
                <a:ea typeface="+mn-ea"/>
                <a:cs typeface="+mn-cs"/>
              </a:rPr>
              <a:t> to the Party </a:t>
            </a:r>
            <a:r>
              <a:rPr lang="pl-PL" sz="1200" kern="1200" dirty="0" err="1" smtClean="0">
                <a:solidFill>
                  <a:schemeClr val="tx1"/>
                </a:solidFill>
                <a:effectLst/>
                <a:latin typeface="+mn-lt"/>
                <a:ea typeface="+mn-ea"/>
                <a:cs typeface="+mn-cs"/>
              </a:rPr>
              <a:t>concerned</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(c) </a:t>
            </a:r>
            <a:r>
              <a:rPr lang="pl-PL" sz="1200" kern="1200" dirty="0" err="1" smtClean="0">
                <a:solidFill>
                  <a:schemeClr val="tx1"/>
                </a:solidFill>
                <a:effectLst/>
                <a:latin typeface="+mn-lt"/>
                <a:ea typeface="+mn-ea"/>
                <a:cs typeface="+mn-cs"/>
              </a:rPr>
              <a:t>Request</a:t>
            </a:r>
            <a:r>
              <a:rPr lang="pl-PL" sz="1200" kern="1200" dirty="0" smtClean="0">
                <a:solidFill>
                  <a:schemeClr val="tx1"/>
                </a:solidFill>
                <a:effectLst/>
                <a:latin typeface="+mn-lt"/>
                <a:ea typeface="+mn-ea"/>
                <a:cs typeface="+mn-cs"/>
              </a:rPr>
              <a:t> the Party </a:t>
            </a:r>
            <a:r>
              <a:rPr lang="pl-PL" sz="1200" kern="1200" dirty="0" err="1" smtClean="0">
                <a:solidFill>
                  <a:schemeClr val="tx1"/>
                </a:solidFill>
                <a:effectLst/>
                <a:latin typeface="+mn-lt"/>
                <a:ea typeface="+mn-ea"/>
                <a:cs typeface="+mn-cs"/>
              </a:rPr>
              <a:t>concerned</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submit</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strategy</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including</a:t>
            </a:r>
            <a:r>
              <a:rPr lang="pl-PL" sz="1200" kern="1200" dirty="0" smtClean="0">
                <a:solidFill>
                  <a:schemeClr val="tx1"/>
                </a:solidFill>
                <a:effectLst/>
                <a:latin typeface="+mn-lt"/>
                <a:ea typeface="+mn-ea"/>
                <a:cs typeface="+mn-cs"/>
              </a:rPr>
              <a:t> a </a:t>
            </a:r>
            <a:r>
              <a:rPr lang="pl-PL" sz="1200" kern="1200" dirty="0" err="1" smtClean="0">
                <a:solidFill>
                  <a:schemeClr val="tx1"/>
                </a:solidFill>
                <a:effectLst/>
                <a:latin typeface="+mn-lt"/>
                <a:ea typeface="+mn-ea"/>
                <a:cs typeface="+mn-cs"/>
              </a:rPr>
              <a:t>time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schedule</a:t>
            </a:r>
            <a:r>
              <a:rPr lang="pl-PL" sz="1200" kern="1200" dirty="0" smtClean="0">
                <a:solidFill>
                  <a:schemeClr val="tx1"/>
                </a:solidFill>
                <a:effectLst/>
                <a:latin typeface="+mn-lt"/>
                <a:ea typeface="+mn-ea"/>
                <a:cs typeface="+mn-cs"/>
              </a:rPr>
              <a:t>, to the</a:t>
            </a:r>
          </a:p>
          <a:p>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Committee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regarding</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achievement</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 with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 and to</a:t>
            </a:r>
          </a:p>
          <a:p>
            <a:r>
              <a:rPr lang="pl-PL" sz="1200" kern="1200" dirty="0" smtClean="0">
                <a:solidFill>
                  <a:schemeClr val="tx1"/>
                </a:solidFill>
                <a:effectLst/>
                <a:latin typeface="+mn-lt"/>
                <a:ea typeface="+mn-ea"/>
                <a:cs typeface="+mn-cs"/>
              </a:rPr>
              <a:t>report on the </a:t>
            </a:r>
            <a:r>
              <a:rPr lang="pl-PL" sz="1200" kern="1200" dirty="0" err="1" smtClean="0">
                <a:solidFill>
                  <a:schemeClr val="tx1"/>
                </a:solidFill>
                <a:effectLst/>
                <a:latin typeface="+mn-lt"/>
                <a:ea typeface="+mn-ea"/>
                <a:cs typeface="+mn-cs"/>
              </a:rPr>
              <a:t>implementation</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this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strategy</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(d) In </a:t>
            </a:r>
            <a:r>
              <a:rPr lang="pl-PL" sz="1200" kern="1200" dirty="0" err="1" smtClean="0">
                <a:solidFill>
                  <a:schemeClr val="tx1"/>
                </a:solidFill>
                <a:effectLst/>
                <a:latin typeface="+mn-lt"/>
                <a:ea typeface="+mn-ea"/>
                <a:cs typeface="+mn-cs"/>
              </a:rPr>
              <a:t>cases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communications</a:t>
            </a:r>
            <a:r>
              <a:rPr lang="pl-PL" sz="1200" kern="1200" dirty="0" smtClean="0">
                <a:solidFill>
                  <a:schemeClr val="tx1"/>
                </a:solidFill>
                <a:effectLst/>
                <a:latin typeface="+mn-lt"/>
                <a:ea typeface="+mn-ea"/>
                <a:cs typeface="+mn-cs"/>
              </a:rPr>
              <a:t> from the public, </a:t>
            </a:r>
            <a:r>
              <a:rPr lang="pl-PL" sz="1200" kern="1200" dirty="0" err="1" smtClean="0">
                <a:solidFill>
                  <a:schemeClr val="tx1"/>
                </a:solidFill>
                <a:effectLst/>
                <a:latin typeface="+mn-lt"/>
                <a:ea typeface="+mn-ea"/>
                <a:cs typeface="+mn-cs"/>
              </a:rPr>
              <a:t>make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recommendations</a:t>
            </a:r>
            <a:r>
              <a:rPr lang="pl-PL" sz="1200" kern="1200" dirty="0" smtClean="0">
                <a:solidFill>
                  <a:schemeClr val="tx1"/>
                </a:solidFill>
                <a:effectLst/>
                <a:latin typeface="+mn-lt"/>
                <a:ea typeface="+mn-ea"/>
                <a:cs typeface="+mn-cs"/>
              </a:rPr>
              <a:t> to the Party</a:t>
            </a:r>
          </a:p>
          <a:p>
            <a:r>
              <a:rPr lang="pl-PL" sz="1200" kern="1200" dirty="0" err="1" smtClean="0">
                <a:solidFill>
                  <a:schemeClr val="tx1"/>
                </a:solidFill>
                <a:effectLst/>
                <a:latin typeface="+mn-lt"/>
                <a:ea typeface="+mn-ea"/>
                <a:cs typeface="+mn-cs"/>
              </a:rPr>
              <a:t>concerned</a:t>
            </a:r>
            <a:r>
              <a:rPr lang="pl-PL" sz="1200" kern="1200" dirty="0" smtClean="0">
                <a:solidFill>
                  <a:schemeClr val="tx1"/>
                </a:solidFill>
                <a:effectLst/>
                <a:latin typeface="+mn-lt"/>
                <a:ea typeface="+mn-ea"/>
                <a:cs typeface="+mn-cs"/>
              </a:rPr>
              <a:t> on </a:t>
            </a:r>
            <a:r>
              <a:rPr lang="pl-PL" sz="1200" kern="1200" dirty="0" err="1" smtClean="0">
                <a:solidFill>
                  <a:schemeClr val="tx1"/>
                </a:solidFill>
                <a:effectLst/>
                <a:latin typeface="+mn-lt"/>
                <a:ea typeface="+mn-ea"/>
                <a:cs typeface="+mn-cs"/>
              </a:rPr>
              <a:t>specific</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measures</a:t>
            </a:r>
            <a:r>
              <a:rPr lang="pl-PL" sz="1200" kern="1200" dirty="0" smtClean="0">
                <a:solidFill>
                  <a:schemeClr val="tx1"/>
                </a:solidFill>
                <a:effectLst/>
                <a:latin typeface="+mn-lt"/>
                <a:ea typeface="+mn-ea"/>
                <a:cs typeface="+mn-cs"/>
              </a:rPr>
              <a:t> to </a:t>
            </a:r>
            <a:r>
              <a:rPr lang="pl-PL" sz="1200" kern="1200" dirty="0" err="1" smtClean="0">
                <a:solidFill>
                  <a:schemeClr val="tx1"/>
                </a:solidFill>
                <a:effectLst/>
                <a:latin typeface="+mn-lt"/>
                <a:ea typeface="+mn-ea"/>
                <a:cs typeface="+mn-cs"/>
              </a:rPr>
              <a:t>address</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matter</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raised</a:t>
            </a:r>
            <a:r>
              <a:rPr lang="pl-PL" sz="1200" kern="1200" dirty="0" smtClean="0">
                <a:solidFill>
                  <a:schemeClr val="tx1"/>
                </a:solidFill>
                <a:effectLst/>
                <a:latin typeface="+mn-lt"/>
                <a:ea typeface="+mn-ea"/>
                <a:cs typeface="+mn-cs"/>
              </a:rPr>
              <a:t> by the </a:t>
            </a:r>
            <a:r>
              <a:rPr lang="pl-PL" sz="1200" kern="1200" dirty="0" err="1" smtClean="0">
                <a:solidFill>
                  <a:schemeClr val="tx1"/>
                </a:solidFill>
                <a:effectLst/>
                <a:latin typeface="+mn-lt"/>
                <a:ea typeface="+mn-ea"/>
                <a:cs typeface="+mn-cs"/>
              </a:rPr>
              <a:t>member</a:t>
            </a:r>
            <a:r>
              <a:rPr lang="pl-PL" sz="1200" kern="1200" dirty="0" smtClean="0">
                <a:solidFill>
                  <a:schemeClr val="tx1"/>
                </a:solidFill>
                <a:effectLst/>
                <a:latin typeface="+mn-lt"/>
                <a:ea typeface="+mn-ea"/>
                <a:cs typeface="+mn-cs"/>
              </a:rPr>
              <a:t> of the public;</a:t>
            </a:r>
          </a:p>
          <a:p>
            <a:r>
              <a:rPr lang="pl-PL" sz="1200" kern="1200" dirty="0" smtClean="0">
                <a:solidFill>
                  <a:schemeClr val="tx1"/>
                </a:solidFill>
                <a:effectLst/>
                <a:latin typeface="+mn-lt"/>
                <a:ea typeface="+mn-ea"/>
                <a:cs typeface="+mn-cs"/>
              </a:rPr>
              <a:t>(e) </a:t>
            </a:r>
            <a:r>
              <a:rPr lang="pl-PL" sz="1200" kern="1200" dirty="0" err="1" smtClean="0">
                <a:solidFill>
                  <a:schemeClr val="tx1"/>
                </a:solidFill>
                <a:effectLst/>
                <a:latin typeface="+mn-lt"/>
                <a:ea typeface="+mn-ea"/>
                <a:cs typeface="+mn-cs"/>
              </a:rPr>
              <a:t>Issue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declarations</a:t>
            </a:r>
            <a:r>
              <a:rPr lang="pl-PL" sz="1200" kern="1200" dirty="0" smtClean="0">
                <a:solidFill>
                  <a:schemeClr val="tx1"/>
                </a:solidFill>
                <a:effectLst/>
                <a:latin typeface="+mn-lt"/>
                <a:ea typeface="+mn-ea"/>
                <a:cs typeface="+mn-cs"/>
              </a:rPr>
              <a:t> of non-</a:t>
            </a:r>
            <a:r>
              <a:rPr lang="pl-PL" sz="1200" kern="1200" dirty="0" err="1" smtClean="0">
                <a:solidFill>
                  <a:schemeClr val="tx1"/>
                </a:solidFill>
                <a:effectLst/>
                <a:latin typeface="+mn-lt"/>
                <a:ea typeface="+mn-ea"/>
                <a:cs typeface="+mn-cs"/>
              </a:rPr>
              <a:t>compliance</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(f) </a:t>
            </a:r>
            <a:r>
              <a:rPr lang="pl-PL" sz="1200" kern="1200" dirty="0" err="1" smtClean="0">
                <a:solidFill>
                  <a:schemeClr val="tx1"/>
                </a:solidFill>
                <a:effectLst/>
                <a:latin typeface="+mn-lt"/>
                <a:ea typeface="+mn-ea"/>
                <a:cs typeface="+mn-cs"/>
              </a:rPr>
              <a:t>Issue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cautions</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 (g) </a:t>
            </a:r>
            <a:r>
              <a:rPr lang="pl-PL" sz="1200" kern="1200" dirty="0" err="1" smtClean="0">
                <a:solidFill>
                  <a:schemeClr val="tx1"/>
                </a:solidFill>
                <a:effectLst/>
                <a:latin typeface="+mn-lt"/>
                <a:ea typeface="+mn-ea"/>
                <a:cs typeface="+mn-cs"/>
              </a:rPr>
              <a:t>Suspend</a:t>
            </a:r>
            <a:r>
              <a:rPr lang="pl-PL" sz="1200" kern="1200" dirty="0" smtClean="0">
                <a:solidFill>
                  <a:schemeClr val="tx1"/>
                </a:solidFill>
                <a:effectLst/>
                <a:latin typeface="+mn-lt"/>
                <a:ea typeface="+mn-ea"/>
                <a:cs typeface="+mn-cs"/>
              </a:rPr>
              <a:t>, in </a:t>
            </a:r>
            <a:r>
              <a:rPr lang="pl-PL" sz="1200" kern="1200" dirty="0" err="1" smtClean="0">
                <a:solidFill>
                  <a:schemeClr val="tx1"/>
                </a:solidFill>
                <a:effectLst/>
                <a:latin typeface="+mn-lt"/>
                <a:ea typeface="+mn-ea"/>
                <a:cs typeface="+mn-cs"/>
              </a:rPr>
              <a:t>accordance</a:t>
            </a:r>
            <a:r>
              <a:rPr lang="pl-PL" sz="1200" kern="1200" dirty="0" smtClean="0">
                <a:solidFill>
                  <a:schemeClr val="tx1"/>
                </a:solidFill>
                <a:effectLst/>
                <a:latin typeface="+mn-lt"/>
                <a:ea typeface="+mn-ea"/>
                <a:cs typeface="+mn-cs"/>
              </a:rPr>
              <a:t> with the </a:t>
            </a:r>
            <a:r>
              <a:rPr lang="pl-PL" sz="1200" kern="1200" dirty="0" err="1" smtClean="0">
                <a:solidFill>
                  <a:schemeClr val="tx1"/>
                </a:solidFill>
                <a:effectLst/>
                <a:latin typeface="+mn-lt"/>
                <a:ea typeface="+mn-ea"/>
                <a:cs typeface="+mn-cs"/>
              </a:rPr>
              <a:t>applicable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rules</a:t>
            </a:r>
            <a:r>
              <a:rPr lang="pl-PL" sz="1200" kern="1200" dirty="0" smtClean="0">
                <a:solidFill>
                  <a:schemeClr val="tx1"/>
                </a:solidFill>
                <a:effectLst/>
                <a:latin typeface="+mn-lt"/>
                <a:ea typeface="+mn-ea"/>
                <a:cs typeface="+mn-cs"/>
              </a:rPr>
              <a:t> of </a:t>
            </a:r>
            <a:r>
              <a:rPr lang="pl-PL" sz="1200" kern="1200" dirty="0" err="1" smtClean="0">
                <a:solidFill>
                  <a:schemeClr val="tx1"/>
                </a:solidFill>
                <a:effectLst/>
                <a:latin typeface="+mn-lt"/>
                <a:ea typeface="+mn-ea"/>
                <a:cs typeface="+mn-cs"/>
              </a:rPr>
              <a:t>international</a:t>
            </a:r>
            <a:r>
              <a:rPr lang="pl-PL" sz="1200" kern="1200" dirty="0" smtClean="0">
                <a:solidFill>
                  <a:schemeClr val="tx1"/>
                </a:solidFill>
                <a:effectLst/>
                <a:latin typeface="+mn-lt"/>
                <a:ea typeface="+mn-ea"/>
                <a:cs typeface="+mn-cs"/>
              </a:rPr>
              <a:t> law </a:t>
            </a:r>
            <a:r>
              <a:rPr lang="pl-PL" sz="1200" kern="1200" dirty="0" err="1" smtClean="0">
                <a:solidFill>
                  <a:schemeClr val="tx1"/>
                </a:solidFill>
                <a:effectLst/>
                <a:latin typeface="+mn-lt"/>
                <a:ea typeface="+mn-ea"/>
                <a:cs typeface="+mn-cs"/>
              </a:rPr>
              <a:t>concerning</a:t>
            </a:r>
            <a:endParaRPr lang="pl-PL" sz="1200" kern="1200" dirty="0" smtClean="0">
              <a:solidFill>
                <a:schemeClr val="tx1"/>
              </a:solidFill>
              <a:effectLst/>
              <a:latin typeface="+mn-lt"/>
              <a:ea typeface="+mn-ea"/>
              <a:cs typeface="+mn-cs"/>
            </a:endParaRPr>
          </a:p>
          <a:p>
            <a:r>
              <a:rPr lang="pl-PL" sz="1200" kern="1200" dirty="0" smtClean="0">
                <a:solidFill>
                  <a:schemeClr val="tx1"/>
                </a:solidFill>
                <a:effectLst/>
                <a:latin typeface="+mn-lt"/>
                <a:ea typeface="+mn-ea"/>
                <a:cs typeface="+mn-cs"/>
              </a:rPr>
              <a:t>the suspension of the </a:t>
            </a:r>
            <a:r>
              <a:rPr lang="pl-PL" sz="1200" kern="1200" dirty="0" err="1" smtClean="0">
                <a:solidFill>
                  <a:schemeClr val="tx1"/>
                </a:solidFill>
                <a:effectLst/>
                <a:latin typeface="+mn-lt"/>
                <a:ea typeface="+mn-ea"/>
                <a:cs typeface="+mn-cs"/>
              </a:rPr>
              <a:t>operation</a:t>
            </a:r>
            <a:r>
              <a:rPr lang="pl-PL" sz="1200" kern="1200" dirty="0" smtClean="0">
                <a:solidFill>
                  <a:schemeClr val="tx1"/>
                </a:solidFill>
                <a:effectLst/>
                <a:latin typeface="+mn-lt"/>
                <a:ea typeface="+mn-ea"/>
                <a:cs typeface="+mn-cs"/>
              </a:rPr>
              <a:t> of a </a:t>
            </a:r>
            <a:r>
              <a:rPr lang="pl-PL" sz="1200" kern="1200" dirty="0" err="1" smtClean="0">
                <a:solidFill>
                  <a:schemeClr val="tx1"/>
                </a:solidFill>
                <a:effectLst/>
                <a:latin typeface="+mn-lt"/>
                <a:ea typeface="+mn-ea"/>
                <a:cs typeface="+mn-cs"/>
              </a:rPr>
              <a:t>treaty</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special</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rights</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privileges</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accorded</a:t>
            </a:r>
            <a:r>
              <a:rPr lang="pl-PL" sz="1200" kern="1200" dirty="0" smtClean="0">
                <a:solidFill>
                  <a:schemeClr val="tx1"/>
                </a:solidFill>
                <a:effectLst/>
                <a:latin typeface="+mn-lt"/>
                <a:ea typeface="+mn-ea"/>
                <a:cs typeface="+mn-cs"/>
              </a:rPr>
              <a:t> to the Party</a:t>
            </a:r>
          </a:p>
          <a:p>
            <a:r>
              <a:rPr lang="pl-PL" sz="1200" kern="1200" dirty="0" err="1" smtClean="0">
                <a:solidFill>
                  <a:schemeClr val="tx1"/>
                </a:solidFill>
                <a:effectLst/>
                <a:latin typeface="+mn-lt"/>
                <a:ea typeface="+mn-ea"/>
                <a:cs typeface="+mn-cs"/>
              </a:rPr>
              <a:t>concerned</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under</a:t>
            </a:r>
            <a:r>
              <a:rPr lang="pl-PL" sz="1200" kern="1200" dirty="0" smtClean="0">
                <a:solidFill>
                  <a:schemeClr val="tx1"/>
                </a:solidFill>
                <a:effectLst/>
                <a:latin typeface="+mn-lt"/>
                <a:ea typeface="+mn-ea"/>
                <a:cs typeface="+mn-cs"/>
              </a:rPr>
              <a:t> the </a:t>
            </a:r>
            <a:r>
              <a:rPr lang="pl-PL" sz="1200" kern="1200" dirty="0" err="1" smtClean="0">
                <a:solidFill>
                  <a:schemeClr val="tx1"/>
                </a:solidFill>
                <a:effectLst/>
                <a:latin typeface="+mn-lt"/>
                <a:ea typeface="+mn-ea"/>
                <a:cs typeface="+mn-cs"/>
              </a:rPr>
              <a:t>Convention</a:t>
            </a:r>
            <a:r>
              <a:rPr lang="pl-PL" sz="1200" kern="1200" dirty="0" smtClean="0">
                <a:solidFill>
                  <a:schemeClr val="tx1"/>
                </a:solidFill>
                <a:effectLst/>
                <a:latin typeface="+mn-lt"/>
                <a:ea typeface="+mn-ea"/>
                <a:cs typeface="+mn-cs"/>
              </a:rPr>
              <a:t>;</a:t>
            </a:r>
          </a:p>
          <a:p>
            <a:r>
              <a:rPr lang="pl-PL" sz="1200" kern="1200" dirty="0" smtClean="0">
                <a:solidFill>
                  <a:schemeClr val="tx1"/>
                </a:solidFill>
                <a:effectLst/>
                <a:latin typeface="+mn-lt"/>
                <a:ea typeface="+mn-ea"/>
                <a:cs typeface="+mn-cs"/>
              </a:rPr>
              <a:t>(h) Take </a:t>
            </a:r>
            <a:r>
              <a:rPr lang="pl-PL" sz="1200" kern="1200" dirty="0" err="1" smtClean="0">
                <a:solidFill>
                  <a:schemeClr val="tx1"/>
                </a:solidFill>
                <a:effectLst/>
                <a:latin typeface="+mn-lt"/>
                <a:ea typeface="+mn-ea"/>
                <a:cs typeface="+mn-cs"/>
              </a:rPr>
              <a:t>such</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other</a:t>
            </a:r>
            <a:r>
              <a:rPr lang="pl-PL" sz="1200" kern="1200" dirty="0" smtClean="0">
                <a:solidFill>
                  <a:schemeClr val="tx1"/>
                </a:solidFill>
                <a:effectLst/>
                <a:latin typeface="+mn-lt"/>
                <a:ea typeface="+mn-ea"/>
                <a:cs typeface="+mn-cs"/>
              </a:rPr>
              <a:t> non-</a:t>
            </a:r>
            <a:r>
              <a:rPr lang="pl-PL" sz="1200" kern="1200" dirty="0" err="1" smtClean="0">
                <a:solidFill>
                  <a:schemeClr val="tx1"/>
                </a:solidFill>
                <a:effectLst/>
                <a:latin typeface="+mn-lt"/>
                <a:ea typeface="+mn-ea"/>
                <a:cs typeface="+mn-cs"/>
              </a:rPr>
              <a:t>confrontational</a:t>
            </a:r>
            <a:r>
              <a:rPr lang="pl-PL" sz="1200" kern="1200" dirty="0" smtClean="0">
                <a:solidFill>
                  <a:schemeClr val="tx1"/>
                </a:solidFill>
                <a:effectLst/>
                <a:latin typeface="+mn-lt"/>
                <a:ea typeface="+mn-ea"/>
                <a:cs typeface="+mn-cs"/>
              </a:rPr>
              <a:t>, non-</a:t>
            </a:r>
            <a:r>
              <a:rPr lang="pl-PL" sz="1200" kern="1200" dirty="0" err="1" smtClean="0">
                <a:solidFill>
                  <a:schemeClr val="tx1"/>
                </a:solidFill>
                <a:effectLst/>
                <a:latin typeface="+mn-lt"/>
                <a:ea typeface="+mn-ea"/>
                <a:cs typeface="+mn-cs"/>
              </a:rPr>
              <a:t>judicial</a:t>
            </a:r>
            <a:r>
              <a:rPr lang="pl-PL" sz="1200" kern="1200" dirty="0" smtClean="0">
                <a:solidFill>
                  <a:schemeClr val="tx1"/>
                </a:solidFill>
                <a:effectLst/>
                <a:latin typeface="+mn-lt"/>
                <a:ea typeface="+mn-ea"/>
                <a:cs typeface="+mn-cs"/>
              </a:rPr>
              <a:t> and </a:t>
            </a:r>
            <a:r>
              <a:rPr lang="pl-PL" sz="1200" kern="1200" dirty="0" err="1" smtClean="0">
                <a:solidFill>
                  <a:schemeClr val="tx1"/>
                </a:solidFill>
                <a:effectLst/>
                <a:latin typeface="+mn-lt"/>
                <a:ea typeface="+mn-ea"/>
                <a:cs typeface="+mn-cs"/>
              </a:rPr>
              <a:t>consultative</a:t>
            </a:r>
            <a:r>
              <a:rPr lang="pl-PL" sz="1200" kern="1200" dirty="0" smtClean="0">
                <a:solidFill>
                  <a:schemeClr val="tx1"/>
                </a:solidFill>
                <a:effectLst/>
                <a:latin typeface="+mn-lt"/>
                <a:ea typeface="+mn-ea"/>
                <a:cs typeface="+mn-cs"/>
              </a:rPr>
              <a:t> </a:t>
            </a:r>
            <a:r>
              <a:rPr lang="pl-PL" sz="1200" kern="1200" dirty="0" err="1" smtClean="0">
                <a:solidFill>
                  <a:schemeClr val="tx1"/>
                </a:solidFill>
                <a:effectLst/>
                <a:latin typeface="+mn-lt"/>
                <a:ea typeface="+mn-ea"/>
                <a:cs typeface="+mn-cs"/>
              </a:rPr>
              <a:t>measures</a:t>
            </a:r>
            <a:r>
              <a:rPr lang="pl-PL" sz="1200" kern="1200" dirty="0" smtClean="0">
                <a:solidFill>
                  <a:schemeClr val="tx1"/>
                </a:solidFill>
                <a:effectLst/>
                <a:latin typeface="+mn-lt"/>
                <a:ea typeface="+mn-ea"/>
                <a:cs typeface="+mn-cs"/>
              </a:rPr>
              <a:t> as</a:t>
            </a:r>
          </a:p>
          <a:p>
            <a:r>
              <a:rPr lang="pl-PL" sz="1200" kern="1200" dirty="0" err="1" smtClean="0">
                <a:solidFill>
                  <a:schemeClr val="tx1"/>
                </a:solidFill>
                <a:effectLst/>
                <a:latin typeface="+mn-lt"/>
                <a:ea typeface="+mn-ea"/>
                <a:cs typeface="+mn-cs"/>
              </a:rPr>
              <a:t>may</a:t>
            </a:r>
            <a:r>
              <a:rPr lang="pl-PL" sz="1200" kern="1200" dirty="0" smtClean="0">
                <a:solidFill>
                  <a:schemeClr val="tx1"/>
                </a:solidFill>
                <a:effectLst/>
                <a:latin typeface="+mn-lt"/>
                <a:ea typeface="+mn-ea"/>
                <a:cs typeface="+mn-cs"/>
              </a:rPr>
              <a:t> be </a:t>
            </a:r>
            <a:r>
              <a:rPr lang="pl-PL" sz="1200" kern="1200" dirty="0" err="1" smtClean="0">
                <a:solidFill>
                  <a:schemeClr val="tx1"/>
                </a:solidFill>
                <a:effectLst/>
                <a:latin typeface="+mn-lt"/>
                <a:ea typeface="+mn-ea"/>
                <a:cs typeface="+mn-cs"/>
              </a:rPr>
              <a:t>appropriate</a:t>
            </a:r>
            <a:r>
              <a:rPr lang="pl-PL" sz="1200" kern="1200" dirty="0" smtClean="0">
                <a:solidFill>
                  <a:schemeClr val="tx1"/>
                </a:solidFill>
                <a:effectLst/>
                <a:latin typeface="+mn-lt"/>
                <a:ea typeface="+mn-ea"/>
                <a:cs typeface="+mn-cs"/>
              </a:rPr>
              <a:t>.</a:t>
            </a:r>
          </a:p>
          <a:p>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5</a:t>
            </a:fld>
            <a:endParaRPr lang="pl-PL"/>
          </a:p>
        </p:txBody>
      </p:sp>
    </p:spTree>
    <p:extLst>
      <p:ext uri="{BB962C8B-B14F-4D97-AF65-F5344CB8AC3E}">
        <p14:creationId xmlns:p14="http://schemas.microsoft.com/office/powerpoint/2010/main" val="4058005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sz="1200" b="0" i="0" u="none" strike="noStrike" kern="1200" baseline="0" dirty="0" smtClean="0">
              <a:solidFill>
                <a:schemeClr val="tx1"/>
              </a:solidFill>
              <a:latin typeface="+mn-lt"/>
              <a:ea typeface="+mn-ea"/>
              <a:cs typeface="+mn-cs"/>
            </a:endParaRPr>
          </a:p>
          <a:p>
            <a:r>
              <a:rPr lang="pl-PL" sz="1200" b="1" i="0" u="none" strike="noStrike" kern="1200" baseline="0" dirty="0" smtClean="0">
                <a:solidFill>
                  <a:schemeClr val="tx1"/>
                </a:solidFill>
                <a:latin typeface="+mn-lt"/>
                <a:ea typeface="+mn-ea"/>
                <a:cs typeface="+mn-cs"/>
              </a:rPr>
              <a:t>C</a:t>
            </a:r>
            <a:r>
              <a:rPr lang="en-US" sz="1200" b="1" i="0" u="none" strike="noStrike" kern="1200" baseline="0" dirty="0" err="1" smtClean="0">
                <a:solidFill>
                  <a:schemeClr val="tx1"/>
                </a:solidFill>
                <a:latin typeface="+mn-lt"/>
                <a:ea typeface="+mn-ea"/>
                <a:cs typeface="+mn-cs"/>
              </a:rPr>
              <a:t>ase</a:t>
            </a:r>
            <a:r>
              <a:rPr lang="en-US" sz="1200" b="1" i="0" u="none" strike="noStrike" kern="1200" baseline="0" dirty="0" smtClean="0">
                <a:solidFill>
                  <a:schemeClr val="tx1"/>
                </a:solidFill>
                <a:latin typeface="+mn-lt"/>
                <a:ea typeface="+mn-ea"/>
                <a:cs typeface="+mn-cs"/>
              </a:rPr>
              <a:t> C-240/09</a:t>
            </a:r>
            <a:endParaRPr lang="pl-PL"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case C-240/09 the Grand Chamber of</a:t>
            </a:r>
          </a:p>
          <a:p>
            <a:r>
              <a:rPr lang="en-US" sz="1200" b="0" i="0" u="none" strike="noStrike" kern="1200" baseline="0" dirty="0" smtClean="0">
                <a:solidFill>
                  <a:schemeClr val="tx1"/>
                </a:solidFill>
                <a:latin typeface="+mn-lt"/>
                <a:ea typeface="+mn-ea"/>
                <a:cs typeface="+mn-cs"/>
              </a:rPr>
              <a:t>the Court observed that since the Aarhus Convention was signed by the Community</a:t>
            </a:r>
          </a:p>
          <a:p>
            <a:r>
              <a:rPr lang="en-US" sz="1200" b="0" i="0" u="none" strike="noStrike" kern="1200" baseline="0" dirty="0" smtClean="0">
                <a:solidFill>
                  <a:schemeClr val="tx1"/>
                </a:solidFill>
                <a:latin typeface="+mn-lt"/>
                <a:ea typeface="+mn-ea"/>
                <a:cs typeface="+mn-cs"/>
              </a:rPr>
              <a:t>and subsequently approved by Decision 2005/370 the provisions of that</a:t>
            </a:r>
          </a:p>
          <a:p>
            <a:r>
              <a:rPr lang="en-US" sz="1200" b="0" i="0" u="none" strike="noStrike" kern="1200" baseline="0" dirty="0" smtClean="0">
                <a:solidFill>
                  <a:schemeClr val="tx1"/>
                </a:solidFill>
                <a:latin typeface="+mn-lt"/>
                <a:ea typeface="+mn-ea"/>
                <a:cs typeface="+mn-cs"/>
              </a:rPr>
              <a:t>convention now form an integral part of the Union legal order and therefore the</a:t>
            </a:r>
          </a:p>
          <a:p>
            <a:r>
              <a:rPr lang="en-US" sz="1200" b="0" i="0" u="none" strike="noStrike" kern="1200" baseline="0" dirty="0" smtClean="0">
                <a:solidFill>
                  <a:schemeClr val="tx1"/>
                </a:solidFill>
                <a:latin typeface="+mn-lt"/>
                <a:ea typeface="+mn-ea"/>
                <a:cs typeface="+mn-cs"/>
              </a:rPr>
              <a:t>Court has jurisdiction to give preliminary rulings concerning the interpretation</a:t>
            </a:r>
          </a:p>
          <a:p>
            <a:r>
              <a:rPr lang="pl-PL" sz="1200" b="0" i="0" u="none" strike="noStrike" kern="1200" baseline="0" dirty="0" smtClean="0">
                <a:solidFill>
                  <a:schemeClr val="tx1"/>
                </a:solidFill>
                <a:latin typeface="+mn-lt"/>
                <a:ea typeface="+mn-ea"/>
                <a:cs typeface="+mn-cs"/>
              </a:rPr>
              <a:t>of the </a:t>
            </a:r>
            <a:r>
              <a:rPr lang="pl-PL" sz="1200" b="0" i="0" u="none" strike="noStrike" kern="1200" baseline="0" dirty="0" err="1" smtClean="0">
                <a:solidFill>
                  <a:schemeClr val="tx1"/>
                </a:solidFill>
                <a:latin typeface="+mn-lt"/>
                <a:ea typeface="+mn-ea"/>
                <a:cs typeface="+mn-cs"/>
              </a:rPr>
              <a:t>Convention</a:t>
            </a:r>
            <a:r>
              <a:rPr lang="pl-PL"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including to define the obligations which the Community</a:t>
            </a:r>
          </a:p>
          <a:p>
            <a:r>
              <a:rPr lang="en-US" sz="1200" b="0" i="0" u="none" strike="noStrike" kern="1200" baseline="0" dirty="0" smtClean="0">
                <a:solidFill>
                  <a:schemeClr val="tx1"/>
                </a:solidFill>
                <a:latin typeface="+mn-lt"/>
                <a:ea typeface="+mn-ea"/>
                <a:cs typeface="+mn-cs"/>
              </a:rPr>
              <a:t>has assumed and those which remain the sole responsibility of the Member</a:t>
            </a:r>
          </a:p>
          <a:p>
            <a:r>
              <a:rPr lang="en-US" sz="1200" b="0" i="0" u="none" strike="noStrike" kern="1200" baseline="0" dirty="0" smtClean="0">
                <a:solidFill>
                  <a:schemeClr val="tx1"/>
                </a:solidFill>
                <a:latin typeface="+mn-lt"/>
                <a:ea typeface="+mn-ea"/>
                <a:cs typeface="+mn-cs"/>
              </a:rPr>
              <a:t>States in order to interpret the Aarhus Convention</a:t>
            </a:r>
            <a:r>
              <a:rPr lang="pl-PL" sz="1200" b="0" i="0" u="none" strike="noStrike" kern="1200" baseline="0" dirty="0" smtClean="0">
                <a:solidFill>
                  <a:schemeClr val="tx1"/>
                </a:solidFill>
                <a:latin typeface="+mn-lt"/>
                <a:ea typeface="+mn-ea"/>
                <a:cs typeface="+mn-cs"/>
              </a:rPr>
              <a:t>.</a:t>
            </a:r>
            <a:r>
              <a:rPr lang="en-US" sz="1200" b="0" i="0" u="none" strike="noStrike" kern="1200" baseline="0" dirty="0" smtClean="0">
                <a:solidFill>
                  <a:schemeClr val="tx1"/>
                </a:solidFill>
                <a:latin typeface="+mn-lt"/>
                <a:ea typeface="+mn-ea"/>
                <a:cs typeface="+mn-cs"/>
              </a:rPr>
              <a:t> If it were to be held that</a:t>
            </a:r>
          </a:p>
          <a:p>
            <a:r>
              <a:rPr lang="en-US" sz="1200" b="0" i="0" u="none" strike="noStrike" kern="1200" baseline="0" dirty="0" smtClean="0">
                <a:solidFill>
                  <a:schemeClr val="tx1"/>
                </a:solidFill>
                <a:latin typeface="+mn-lt"/>
                <a:ea typeface="+mn-ea"/>
                <a:cs typeface="+mn-cs"/>
              </a:rPr>
              <a:t>the EU has exercised its powers and adopted provisions in the field covered by</a:t>
            </a:r>
          </a:p>
          <a:p>
            <a:r>
              <a:rPr lang="en-US" sz="1200" b="0" i="0" u="none" strike="noStrike" kern="1200" baseline="0" dirty="0" smtClean="0">
                <a:solidFill>
                  <a:schemeClr val="tx1"/>
                </a:solidFill>
                <a:latin typeface="+mn-lt"/>
                <a:ea typeface="+mn-ea"/>
                <a:cs typeface="+mn-cs"/>
              </a:rPr>
              <a:t>Article 9(3) of the Convention, EU law would apply and it would be for the Court</a:t>
            </a:r>
          </a:p>
          <a:p>
            <a:r>
              <a:rPr lang="en-US" sz="1200" b="0" i="0" u="none" strike="noStrike" kern="1200" baseline="0" dirty="0" smtClean="0">
                <a:solidFill>
                  <a:schemeClr val="tx1"/>
                </a:solidFill>
                <a:latin typeface="+mn-lt"/>
                <a:ea typeface="+mn-ea"/>
                <a:cs typeface="+mn-cs"/>
              </a:rPr>
              <a:t>of Justice to determine whether the relevant provision of the Convention has</a:t>
            </a:r>
          </a:p>
          <a:p>
            <a:r>
              <a:rPr lang="pl-PL" sz="1200" b="0" i="0" u="none" strike="noStrike" kern="1200" baseline="0" dirty="0" err="1" smtClean="0">
                <a:solidFill>
                  <a:schemeClr val="tx1"/>
                </a:solidFill>
                <a:latin typeface="+mn-lt"/>
                <a:ea typeface="+mn-ea"/>
                <a:cs typeface="+mn-cs"/>
              </a:rPr>
              <a:t>direct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effect</a:t>
            </a:r>
            <a:r>
              <a:rPr lang="pl-PL"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 this context the Court notes that a provision in an agreement</a:t>
            </a:r>
          </a:p>
          <a:p>
            <a:r>
              <a:rPr lang="en-US" sz="1200" b="0" i="0" u="none" strike="noStrike" kern="1200" baseline="0" dirty="0" smtClean="0">
                <a:solidFill>
                  <a:schemeClr val="tx1"/>
                </a:solidFill>
                <a:latin typeface="+mn-lt"/>
                <a:ea typeface="+mn-ea"/>
                <a:cs typeface="+mn-cs"/>
              </a:rPr>
              <a:t>concluded by the Union with a non-member country must be regarded as being</a:t>
            </a:r>
          </a:p>
          <a:p>
            <a:r>
              <a:rPr lang="en-US" sz="1200" b="0" i="0" u="none" strike="noStrike" kern="1200" baseline="0" dirty="0" smtClean="0">
                <a:solidFill>
                  <a:schemeClr val="tx1"/>
                </a:solidFill>
                <a:latin typeface="+mn-lt"/>
                <a:ea typeface="+mn-ea"/>
                <a:cs typeface="+mn-cs"/>
              </a:rPr>
              <a:t>directly applicable when, regard being had to its wording and to the purpose and</a:t>
            </a:r>
          </a:p>
          <a:p>
            <a:r>
              <a:rPr lang="en-US" sz="1200" b="0" i="0" u="none" strike="noStrike" kern="1200" baseline="0" dirty="0" smtClean="0">
                <a:solidFill>
                  <a:schemeClr val="tx1"/>
                </a:solidFill>
                <a:latin typeface="+mn-lt"/>
                <a:ea typeface="+mn-ea"/>
                <a:cs typeface="+mn-cs"/>
              </a:rPr>
              <a:t>nature of the agreement, it contains a clear and precise obligation which is not</a:t>
            </a:r>
          </a:p>
          <a:p>
            <a:r>
              <a:rPr lang="en-US" sz="1200" b="0" i="0" u="none" strike="noStrike" kern="1200" baseline="0" dirty="0" smtClean="0">
                <a:solidFill>
                  <a:schemeClr val="tx1"/>
                </a:solidFill>
                <a:latin typeface="+mn-lt"/>
                <a:ea typeface="+mn-ea"/>
                <a:cs typeface="+mn-cs"/>
              </a:rPr>
              <a:t>subject, in its implementation or effects, to the adoption of any subsequent measure.</a:t>
            </a:r>
            <a:r>
              <a:rPr lang="pl-PL"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It concludes that the provisions of Article 9(3) of the Aarhus Convention</a:t>
            </a:r>
          </a:p>
          <a:p>
            <a:r>
              <a:rPr lang="en-US" sz="1200" b="0" i="0" u="none" strike="noStrike" kern="1200" baseline="0" dirty="0" smtClean="0">
                <a:solidFill>
                  <a:schemeClr val="tx1"/>
                </a:solidFill>
                <a:latin typeface="+mn-lt"/>
                <a:ea typeface="+mn-ea"/>
                <a:cs typeface="+mn-cs"/>
              </a:rPr>
              <a:t>do not contain any clear and precise obligation capable of directly regulating the</a:t>
            </a:r>
          </a:p>
          <a:p>
            <a:r>
              <a:rPr lang="en-US" sz="1200" b="0" i="0" u="none" strike="noStrike" kern="1200" baseline="0" dirty="0" smtClean="0">
                <a:solidFill>
                  <a:schemeClr val="tx1"/>
                </a:solidFill>
                <a:latin typeface="+mn-lt"/>
                <a:ea typeface="+mn-ea"/>
                <a:cs typeface="+mn-cs"/>
              </a:rPr>
              <a:t>legal position of individuals. Since only members of the public who meet the criteria,</a:t>
            </a:r>
          </a:p>
          <a:p>
            <a:r>
              <a:rPr lang="en-US" sz="1200" b="0" i="0" u="none" strike="noStrike" kern="1200" baseline="0" dirty="0" smtClean="0">
                <a:solidFill>
                  <a:schemeClr val="tx1"/>
                </a:solidFill>
                <a:latin typeface="+mn-lt"/>
                <a:ea typeface="+mn-ea"/>
                <a:cs typeface="+mn-cs"/>
              </a:rPr>
              <a:t>if any, laid down by national law are entitled to exercise the rights provided</a:t>
            </a:r>
          </a:p>
          <a:p>
            <a:r>
              <a:rPr lang="en-US" sz="1200" b="0" i="0" u="none" strike="noStrike" kern="1200" baseline="0" dirty="0" smtClean="0">
                <a:solidFill>
                  <a:schemeClr val="tx1"/>
                </a:solidFill>
                <a:latin typeface="+mn-lt"/>
                <a:ea typeface="+mn-ea"/>
                <a:cs typeface="+mn-cs"/>
              </a:rPr>
              <a:t>for in Article 9(3), that provision is subject, in its implementation or effects, to</a:t>
            </a:r>
          </a:p>
          <a:p>
            <a:r>
              <a:rPr lang="en-US" sz="1200" b="0" i="0" u="none" strike="noStrike" kern="1200" baseline="0" dirty="0" smtClean="0">
                <a:solidFill>
                  <a:schemeClr val="tx1"/>
                </a:solidFill>
                <a:latin typeface="+mn-lt"/>
                <a:ea typeface="+mn-ea"/>
                <a:cs typeface="+mn-cs"/>
              </a:rPr>
              <a:t>the adoption of a subsequent measure.</a:t>
            </a:r>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err="1" smtClean="0">
                <a:solidFill>
                  <a:schemeClr val="tx1"/>
                </a:solidFill>
                <a:latin typeface="+mn-lt"/>
                <a:ea typeface="+mn-ea"/>
                <a:cs typeface="+mn-cs"/>
              </a:rPr>
              <a:t>Thus</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it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may</a:t>
            </a:r>
            <a:r>
              <a:rPr lang="pl-PL" sz="1200" b="0" i="0" u="none" strike="noStrike" kern="1200" baseline="0" dirty="0" smtClean="0">
                <a:solidFill>
                  <a:schemeClr val="tx1"/>
                </a:solidFill>
                <a:latin typeface="+mn-lt"/>
                <a:ea typeface="+mn-ea"/>
                <a:cs typeface="+mn-cs"/>
              </a:rPr>
              <a:t> be </a:t>
            </a:r>
            <a:r>
              <a:rPr lang="pl-PL" sz="1200" b="0" i="0" u="none" strike="noStrike" kern="1200" baseline="0" dirty="0" err="1" smtClean="0">
                <a:solidFill>
                  <a:schemeClr val="tx1"/>
                </a:solidFill>
                <a:latin typeface="+mn-lt"/>
                <a:ea typeface="+mn-ea"/>
                <a:cs typeface="+mn-cs"/>
              </a:rPr>
              <a:t>concluded</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that</a:t>
            </a:r>
            <a:r>
              <a:rPr lang="pl-PL"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according to the Court, the Aarhus</a:t>
            </a:r>
          </a:p>
          <a:p>
            <a:r>
              <a:rPr lang="en-US" sz="1200" b="0" i="0" u="none" strike="noStrike" kern="1200" baseline="0" dirty="0" smtClean="0">
                <a:solidFill>
                  <a:schemeClr val="tx1"/>
                </a:solidFill>
                <a:latin typeface="+mn-lt"/>
                <a:ea typeface="+mn-ea"/>
                <a:cs typeface="+mn-cs"/>
              </a:rPr>
              <a:t>Convention as such is capable of having direct effect, and that its provisions will</a:t>
            </a:r>
          </a:p>
          <a:p>
            <a:r>
              <a:rPr lang="en-US" sz="1200" b="0" i="0" u="none" strike="noStrike" kern="1200" baseline="0" dirty="0" smtClean="0">
                <a:solidFill>
                  <a:schemeClr val="tx1"/>
                </a:solidFill>
                <a:latin typeface="+mn-lt"/>
                <a:ea typeface="+mn-ea"/>
                <a:cs typeface="+mn-cs"/>
              </a:rPr>
              <a:t>be examined according to the well established criteria against which the Court</a:t>
            </a:r>
          </a:p>
          <a:p>
            <a:r>
              <a:rPr lang="en-US" sz="1200" b="0" i="0" u="none" strike="noStrike" kern="1200" baseline="0" dirty="0" smtClean="0">
                <a:solidFill>
                  <a:schemeClr val="tx1"/>
                </a:solidFill>
                <a:latin typeface="+mn-lt"/>
                <a:ea typeface="+mn-ea"/>
                <a:cs typeface="+mn-cs"/>
              </a:rPr>
              <a:t>approaches the issue of direct effect of Community law generally, and the direct</a:t>
            </a:r>
          </a:p>
          <a:p>
            <a:r>
              <a:rPr lang="en-US" sz="1200" b="0" i="0" u="none" strike="noStrike" kern="1200" baseline="0" dirty="0" smtClean="0">
                <a:solidFill>
                  <a:schemeClr val="tx1"/>
                </a:solidFill>
                <a:latin typeface="+mn-lt"/>
                <a:ea typeface="+mn-ea"/>
                <a:cs typeface="+mn-cs"/>
              </a:rPr>
              <a:t>effect of international agreements in particular. First of all, the Convention ‘is</a:t>
            </a:r>
          </a:p>
          <a:p>
            <a:r>
              <a:rPr lang="en-US" sz="1200" b="0" i="0" u="none" strike="noStrike" kern="1200" baseline="0" dirty="0" smtClean="0">
                <a:solidFill>
                  <a:schemeClr val="tx1"/>
                </a:solidFill>
                <a:latin typeface="+mn-lt"/>
                <a:ea typeface="+mn-ea"/>
                <a:cs typeface="+mn-cs"/>
              </a:rPr>
              <a:t>not strictly based on reciprocal and mutually advantageous arrangements.</a:t>
            </a:r>
            <a:r>
              <a:rPr lang="pl-PL"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Secondly, it seems to be passing the test relating to its general purpose and</a:t>
            </a:r>
          </a:p>
          <a:p>
            <a:r>
              <a:rPr lang="en-US" sz="1200" b="0" i="0" u="none" strike="noStrike" kern="1200" baseline="0" dirty="0" smtClean="0">
                <a:solidFill>
                  <a:schemeClr val="tx1"/>
                </a:solidFill>
                <a:latin typeface="+mn-lt"/>
                <a:ea typeface="+mn-ea"/>
                <a:cs typeface="+mn-cs"/>
              </a:rPr>
              <a:t>nature (‘regard being had (…) to the purpose and nature of the agreement</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Finally, despite the negative opinion regarding Article 9(3), it seems that many</a:t>
            </a:r>
          </a:p>
          <a:p>
            <a:r>
              <a:rPr lang="en-US" sz="1200" b="0" i="0" u="none" strike="noStrike" kern="1200" baseline="0" dirty="0" smtClean="0">
                <a:solidFill>
                  <a:schemeClr val="tx1"/>
                </a:solidFill>
                <a:latin typeface="+mn-lt"/>
                <a:ea typeface="+mn-ea"/>
                <a:cs typeface="+mn-cs"/>
              </a:rPr>
              <a:t>of the other provisions of the Convention would pass the test of clarity and</a:t>
            </a:r>
          </a:p>
          <a:p>
            <a:r>
              <a:rPr lang="en-US" sz="1200" b="0" i="0" u="none" strike="noStrike" kern="1200" baseline="0" dirty="0" err="1" smtClean="0">
                <a:solidFill>
                  <a:schemeClr val="tx1"/>
                </a:solidFill>
                <a:latin typeface="+mn-lt"/>
                <a:ea typeface="+mn-ea"/>
                <a:cs typeface="+mn-cs"/>
              </a:rPr>
              <a:t>unconditionality</a:t>
            </a:r>
            <a:r>
              <a:rPr lang="en-US" sz="1200" b="0" i="0" u="none" strike="noStrike" kern="1200" baseline="0" dirty="0" smtClean="0">
                <a:solidFill>
                  <a:schemeClr val="tx1"/>
                </a:solidFill>
                <a:latin typeface="+mn-lt"/>
                <a:ea typeface="+mn-ea"/>
                <a:cs typeface="+mn-cs"/>
              </a:rPr>
              <a:t> (‘a provision in an agreement concluded by the Community</a:t>
            </a:r>
          </a:p>
          <a:p>
            <a:r>
              <a:rPr lang="en-US" sz="1200" b="0" i="0" u="none" strike="noStrike" kern="1200" baseline="0" dirty="0" smtClean="0">
                <a:solidFill>
                  <a:schemeClr val="tx1"/>
                </a:solidFill>
                <a:latin typeface="+mn-lt"/>
                <a:ea typeface="+mn-ea"/>
                <a:cs typeface="+mn-cs"/>
              </a:rPr>
              <a:t>with a non-member country must be regarded as being directly applicable when,</a:t>
            </a:r>
          </a:p>
          <a:p>
            <a:r>
              <a:rPr lang="en-US" sz="1200" b="0" i="0" u="none" strike="noStrike" kern="1200" baseline="0" dirty="0" smtClean="0">
                <a:solidFill>
                  <a:schemeClr val="tx1"/>
                </a:solidFill>
                <a:latin typeface="+mn-lt"/>
                <a:ea typeface="+mn-ea"/>
                <a:cs typeface="+mn-cs"/>
              </a:rPr>
              <a:t>regard being had to its wording (...) the provision contains a clear and precise</a:t>
            </a:r>
          </a:p>
          <a:p>
            <a:r>
              <a:rPr lang="en-US" sz="1200" b="0" i="0" u="none" strike="noStrike" kern="1200" baseline="0" dirty="0" smtClean="0">
                <a:solidFill>
                  <a:schemeClr val="tx1"/>
                </a:solidFill>
                <a:latin typeface="+mn-lt"/>
                <a:ea typeface="+mn-ea"/>
                <a:cs typeface="+mn-cs"/>
              </a:rPr>
              <a:t>obligation which is not subject, in its implementation or effects, to the adoption</a:t>
            </a:r>
          </a:p>
          <a:p>
            <a:r>
              <a:rPr lang="pl-PL" sz="1200" b="0" i="0" u="none" strike="noStrike" kern="1200" baseline="0" dirty="0" smtClean="0">
                <a:solidFill>
                  <a:schemeClr val="tx1"/>
                </a:solidFill>
                <a:latin typeface="+mn-lt"/>
                <a:ea typeface="+mn-ea"/>
                <a:cs typeface="+mn-cs"/>
              </a:rPr>
              <a:t>of </a:t>
            </a:r>
            <a:r>
              <a:rPr lang="pl-PL" sz="1200" b="0" i="0" u="none" strike="noStrike" kern="1200" baseline="0" dirty="0" err="1" smtClean="0">
                <a:solidFill>
                  <a:schemeClr val="tx1"/>
                </a:solidFill>
                <a:latin typeface="+mn-lt"/>
                <a:ea typeface="+mn-ea"/>
                <a:cs typeface="+mn-cs"/>
              </a:rPr>
              <a:t>any</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subsequent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measure</a:t>
            </a:r>
            <a:r>
              <a:rPr lang="pl-PL" sz="1200" b="0" i="0" u="none" strike="noStrike" kern="1200" baseline="0" dirty="0" smtClean="0">
                <a:solidFill>
                  <a:schemeClr val="tx1"/>
                </a:solidFill>
                <a:latin typeface="+mn-lt"/>
                <a:ea typeface="+mn-ea"/>
                <a:cs typeface="+mn-cs"/>
              </a:rPr>
              <a:t>’</a:t>
            </a:r>
          </a:p>
          <a:p>
            <a:endParaRPr lang="pl-PL" sz="1200" b="0" i="0" u="none" strike="noStrike" kern="1200" baseline="0" dirty="0" smtClean="0">
              <a:solidFill>
                <a:schemeClr val="tx1"/>
              </a:solidFill>
              <a:latin typeface="+mn-lt"/>
              <a:ea typeface="+mn-ea"/>
              <a:cs typeface="+mn-cs"/>
            </a:endParaRPr>
          </a:p>
          <a:p>
            <a:r>
              <a:rPr lang="pl-PL" sz="1200" b="0" i="0" u="none" strike="noStrike" kern="1200" baseline="0" dirty="0" smtClean="0">
                <a:solidFill>
                  <a:schemeClr val="tx1"/>
                </a:solidFill>
                <a:latin typeface="+mn-lt"/>
                <a:ea typeface="+mn-ea"/>
                <a:cs typeface="+mn-cs"/>
              </a:rPr>
              <a:t>France</a:t>
            </a:r>
          </a:p>
          <a:p>
            <a:r>
              <a:rPr lang="en-US" sz="1200" b="0" i="0" u="none" strike="noStrike" kern="1200" baseline="0" dirty="0" smtClean="0">
                <a:solidFill>
                  <a:schemeClr val="tx1"/>
                </a:solidFill>
                <a:latin typeface="+mn-lt"/>
                <a:ea typeface="+mn-ea"/>
                <a:cs typeface="+mn-cs"/>
              </a:rPr>
              <a:t>in France, according to the French authorities, ‘the </a:t>
            </a:r>
            <a:r>
              <a:rPr lang="en-US" sz="1200" b="0" i="0" u="none" strike="noStrike" kern="1200" baseline="0" dirty="0" err="1" smtClean="0">
                <a:solidFill>
                  <a:schemeClr val="tx1"/>
                </a:solidFill>
                <a:latin typeface="+mn-lt"/>
                <a:ea typeface="+mn-ea"/>
                <a:cs typeface="+mn-cs"/>
              </a:rPr>
              <a:t>Conseil</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err="1" smtClean="0">
                <a:solidFill>
                  <a:schemeClr val="tx1"/>
                </a:solidFill>
                <a:latin typeface="+mn-lt"/>
                <a:ea typeface="+mn-ea"/>
                <a:cs typeface="+mn-cs"/>
              </a:rPr>
              <a:t>d’Etat</a:t>
            </a:r>
            <a:r>
              <a:rPr lang="en-US" sz="1200" b="0" i="0" u="none" strike="noStrike" kern="1200" baseline="0" dirty="0" smtClean="0">
                <a:solidFill>
                  <a:schemeClr val="tx1"/>
                </a:solidFill>
                <a:latin typeface="+mn-lt"/>
                <a:ea typeface="+mn-ea"/>
                <a:cs typeface="+mn-cs"/>
              </a:rPr>
              <a:t> has ruled that the provisions of paragraphs 1, 2, 3 and 7 of Article 6 of the</a:t>
            </a:r>
          </a:p>
          <a:p>
            <a:r>
              <a:rPr lang="en-US" sz="1200" b="0" i="0" u="none" strike="noStrike" kern="1200" baseline="0" dirty="0" smtClean="0">
                <a:solidFill>
                  <a:schemeClr val="tx1"/>
                </a:solidFill>
                <a:latin typeface="+mn-lt"/>
                <a:ea typeface="+mn-ea"/>
                <a:cs typeface="+mn-cs"/>
              </a:rPr>
              <a:t>Aarhus Convention produce direct effects within the domestic legal system. The</a:t>
            </a:r>
          </a:p>
          <a:p>
            <a:r>
              <a:rPr lang="en-US" sz="1200" b="0" i="0" u="none" strike="noStrike" kern="1200" baseline="0" dirty="0" smtClean="0">
                <a:solidFill>
                  <a:schemeClr val="tx1"/>
                </a:solidFill>
                <a:latin typeface="+mn-lt"/>
                <a:ea typeface="+mn-ea"/>
                <a:cs typeface="+mn-cs"/>
              </a:rPr>
              <a:t>provisions of paragraphs 4, 6, 8 and 9 of Article 6, as well as those of articles</a:t>
            </a:r>
          </a:p>
          <a:p>
            <a:r>
              <a:rPr lang="en-US" sz="1200" b="0" i="0" u="none" strike="noStrike" kern="1200" baseline="0" dirty="0" smtClean="0">
                <a:solidFill>
                  <a:schemeClr val="tx1"/>
                </a:solidFill>
                <a:latin typeface="+mn-lt"/>
                <a:ea typeface="+mn-ea"/>
                <a:cs typeface="+mn-cs"/>
              </a:rPr>
              <a:t>7 and 8 and those of paragraphs 3 and 5 of Article 9, only create obligations</a:t>
            </a:r>
          </a:p>
          <a:p>
            <a:r>
              <a:rPr lang="en-US" sz="1200" b="0" i="0" u="none" strike="noStrike" kern="1200" baseline="0" dirty="0" smtClean="0">
                <a:solidFill>
                  <a:schemeClr val="tx1"/>
                </a:solidFill>
                <a:latin typeface="+mn-lt"/>
                <a:ea typeface="+mn-ea"/>
                <a:cs typeface="+mn-cs"/>
              </a:rPr>
              <a:t>between States Parties to the Convention. Therefore they do not produce direct</a:t>
            </a:r>
          </a:p>
          <a:p>
            <a:r>
              <a:rPr lang="en-US" sz="1200" b="0" i="0" u="none" strike="noStrike" kern="1200" baseline="0" dirty="0" smtClean="0">
                <a:solidFill>
                  <a:schemeClr val="tx1"/>
                </a:solidFill>
                <a:latin typeface="+mn-lt"/>
                <a:ea typeface="+mn-ea"/>
                <a:cs typeface="+mn-cs"/>
              </a:rPr>
              <a:t>effects within the domestic legal system (and hence cannot be usefully invoked</a:t>
            </a:r>
          </a:p>
          <a:p>
            <a:r>
              <a:rPr lang="en-US" sz="1200" b="0" i="0" u="none" strike="noStrike" kern="1200" baseline="0" dirty="0" smtClean="0">
                <a:solidFill>
                  <a:schemeClr val="tx1"/>
                </a:solidFill>
                <a:latin typeface="+mn-lt"/>
                <a:ea typeface="+mn-ea"/>
                <a:cs typeface="+mn-cs"/>
              </a:rPr>
              <a:t>by the applicant or the defendant) (CE, 28 July 2004; CE, 5 April 2006 and CE,</a:t>
            </a:r>
          </a:p>
          <a:p>
            <a:r>
              <a:rPr lang="pl-PL" sz="1200" b="0" i="0" u="none" strike="noStrike" kern="1200" baseline="0" dirty="0" smtClean="0">
                <a:solidFill>
                  <a:schemeClr val="tx1"/>
                </a:solidFill>
                <a:latin typeface="+mn-lt"/>
                <a:ea typeface="+mn-ea"/>
                <a:cs typeface="+mn-cs"/>
              </a:rPr>
              <a:t>6 </a:t>
            </a:r>
            <a:r>
              <a:rPr lang="pl-PL" sz="1200" b="0" i="0" u="none" strike="noStrike" kern="1200" baseline="0" dirty="0" err="1" smtClean="0">
                <a:solidFill>
                  <a:schemeClr val="tx1"/>
                </a:solidFill>
                <a:latin typeface="+mn-lt"/>
                <a:ea typeface="+mn-ea"/>
                <a:cs typeface="+mn-cs"/>
              </a:rPr>
              <a:t>June</a:t>
            </a:r>
            <a:r>
              <a:rPr lang="pl-PL" sz="1200" b="0" i="0" u="none" strike="noStrike" kern="1200" baseline="0" dirty="0" smtClean="0">
                <a:solidFill>
                  <a:schemeClr val="tx1"/>
                </a:solidFill>
                <a:latin typeface="+mn-lt"/>
                <a:ea typeface="+mn-ea"/>
                <a:cs typeface="+mn-cs"/>
              </a:rPr>
              <a:t> 2007). (</a:t>
            </a:r>
            <a:r>
              <a:rPr lang="en-US" sz="1200" b="0" i="0" u="none" strike="noStrike" kern="1200" baseline="0" dirty="0" smtClean="0">
                <a:solidFill>
                  <a:schemeClr val="tx1"/>
                </a:solidFill>
                <a:latin typeface="+mn-lt"/>
                <a:ea typeface="+mn-ea"/>
                <a:cs typeface="+mn-cs"/>
              </a:rPr>
              <a:t>Response of France to the requests for information from the Aarhus Convention Compliance</a:t>
            </a:r>
          </a:p>
          <a:p>
            <a:r>
              <a:rPr lang="en-US" sz="1200" b="0" i="0" u="none" strike="noStrike" kern="1200" baseline="0" dirty="0" smtClean="0">
                <a:solidFill>
                  <a:schemeClr val="tx1"/>
                </a:solidFill>
                <a:latin typeface="+mn-lt"/>
                <a:ea typeface="+mn-ea"/>
                <a:cs typeface="+mn-cs"/>
              </a:rPr>
              <a:t>Committee concerning the waste management plant at </a:t>
            </a:r>
            <a:r>
              <a:rPr lang="en-US" sz="1200" b="0" i="0" u="none" strike="noStrike" kern="1200" baseline="0" dirty="0" err="1" smtClean="0">
                <a:solidFill>
                  <a:schemeClr val="tx1"/>
                </a:solidFill>
                <a:latin typeface="+mn-lt"/>
                <a:ea typeface="+mn-ea"/>
                <a:cs typeface="+mn-cs"/>
              </a:rPr>
              <a:t>Fos-sur-Mer</a:t>
            </a:r>
            <a:r>
              <a:rPr lang="en-US" sz="1200" b="0" i="0" u="none" strike="noStrike" kern="1200" baseline="0" dirty="0" smtClean="0">
                <a:solidFill>
                  <a:schemeClr val="tx1"/>
                </a:solidFill>
                <a:latin typeface="+mn-lt"/>
                <a:ea typeface="+mn-ea"/>
                <a:cs typeface="+mn-cs"/>
              </a:rPr>
              <a:t>, available at http://www.unece.</a:t>
            </a:r>
          </a:p>
          <a:p>
            <a:r>
              <a:rPr lang="pl-PL" sz="1200" b="0" i="0" u="none" strike="noStrike" kern="1200" baseline="0" dirty="0" smtClean="0">
                <a:solidFill>
                  <a:schemeClr val="tx1"/>
                </a:solidFill>
                <a:latin typeface="+mn-lt"/>
                <a:ea typeface="+mn-ea"/>
                <a:cs typeface="+mn-cs"/>
              </a:rPr>
              <a:t>org/</a:t>
            </a:r>
            <a:r>
              <a:rPr lang="pl-PL" sz="1200" b="0" i="0" u="none" strike="noStrike" kern="1200" baseline="0" dirty="0" err="1" smtClean="0">
                <a:solidFill>
                  <a:schemeClr val="tx1"/>
                </a:solidFill>
                <a:latin typeface="+mn-lt"/>
                <a:ea typeface="+mn-ea"/>
                <a:cs typeface="+mn-cs"/>
              </a:rPr>
              <a:t>env</a:t>
            </a:r>
            <a:r>
              <a:rPr lang="pl-PL" sz="1200" b="0" i="0" u="none" strike="noStrike" kern="1200" baseline="0" dirty="0" smtClean="0">
                <a:solidFill>
                  <a:schemeClr val="tx1"/>
                </a:solidFill>
                <a:latin typeface="+mn-lt"/>
                <a:ea typeface="+mn-ea"/>
                <a:cs typeface="+mn-cs"/>
              </a:rPr>
              <a:t>/</a:t>
            </a:r>
            <a:r>
              <a:rPr lang="pl-PL" sz="1200" b="0" i="0" u="none" strike="noStrike" kern="1200" baseline="0" dirty="0" err="1" smtClean="0">
                <a:solidFill>
                  <a:schemeClr val="tx1"/>
                </a:solidFill>
                <a:latin typeface="+mn-lt"/>
                <a:ea typeface="+mn-ea"/>
                <a:cs typeface="+mn-cs"/>
              </a:rPr>
              <a:t>pp</a:t>
            </a:r>
            <a:r>
              <a:rPr lang="pl-PL" sz="1200" b="0" i="0" u="none" strike="noStrike" kern="1200" baseline="0" dirty="0" smtClean="0">
                <a:solidFill>
                  <a:schemeClr val="tx1"/>
                </a:solidFill>
                <a:latin typeface="+mn-lt"/>
                <a:ea typeface="+mn-ea"/>
                <a:cs typeface="+mn-cs"/>
              </a:rPr>
              <a:t>/</a:t>
            </a:r>
            <a:r>
              <a:rPr lang="pl-PL" sz="1200" b="0" i="0" u="none" strike="noStrike" kern="1200" baseline="0" dirty="0" err="1" smtClean="0">
                <a:solidFill>
                  <a:schemeClr val="tx1"/>
                </a:solidFill>
                <a:latin typeface="+mn-lt"/>
                <a:ea typeface="+mn-ea"/>
                <a:cs typeface="+mn-cs"/>
              </a:rPr>
              <a:t>compliance</a:t>
            </a:r>
            <a:r>
              <a:rPr lang="pl-PL" sz="1200" b="0" i="0" u="none" strike="noStrike" kern="1200" baseline="0" dirty="0" smtClean="0">
                <a:solidFill>
                  <a:schemeClr val="tx1"/>
                </a:solidFill>
                <a:latin typeface="+mn-lt"/>
                <a:ea typeface="+mn-ea"/>
                <a:cs typeface="+mn-cs"/>
              </a:rPr>
              <a:t>/</a:t>
            </a:r>
            <a:r>
              <a:rPr lang="pl-PL" sz="1200" b="0" i="0" u="none" strike="noStrike" kern="1200" baseline="0" dirty="0" err="1" smtClean="0">
                <a:solidFill>
                  <a:schemeClr val="tx1"/>
                </a:solidFill>
                <a:latin typeface="+mn-lt"/>
                <a:ea typeface="+mn-ea"/>
                <a:cs typeface="+mn-cs"/>
              </a:rPr>
              <a:t>Compliance</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Committee</a:t>
            </a:r>
            <a:r>
              <a:rPr lang="pl-PL" sz="1200" b="0" i="0" u="none" strike="noStrike" kern="1200" baseline="0" dirty="0" smtClean="0">
                <a:solidFill>
                  <a:schemeClr val="tx1"/>
                </a:solidFill>
                <a:latin typeface="+mn-lt"/>
                <a:ea typeface="+mn-ea"/>
                <a:cs typeface="+mn-cs"/>
              </a:rPr>
              <a:t>/22TableFrance.htm.)</a:t>
            </a:r>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6</a:t>
            </a:fld>
            <a:endParaRPr lang="pl-PL"/>
          </a:p>
        </p:txBody>
      </p:sp>
    </p:spTree>
    <p:extLst>
      <p:ext uri="{BB962C8B-B14F-4D97-AF65-F5344CB8AC3E}">
        <p14:creationId xmlns:p14="http://schemas.microsoft.com/office/powerpoint/2010/main" val="1067286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7</a:t>
            </a:fld>
            <a:endParaRPr lang="pl-PL"/>
          </a:p>
        </p:txBody>
      </p:sp>
    </p:spTree>
    <p:extLst>
      <p:ext uri="{BB962C8B-B14F-4D97-AF65-F5344CB8AC3E}">
        <p14:creationId xmlns:p14="http://schemas.microsoft.com/office/powerpoint/2010/main" val="3046121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8</a:t>
            </a:fld>
            <a:endParaRPr lang="pl-PL"/>
          </a:p>
        </p:txBody>
      </p:sp>
    </p:spTree>
    <p:extLst>
      <p:ext uri="{BB962C8B-B14F-4D97-AF65-F5344CB8AC3E}">
        <p14:creationId xmlns:p14="http://schemas.microsoft.com/office/powerpoint/2010/main" val="532003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1" i="0" u="none" strike="noStrike" kern="1200" baseline="0" dirty="0" smtClean="0">
                <a:solidFill>
                  <a:schemeClr val="tx1"/>
                </a:solidFill>
                <a:latin typeface="+mn-lt"/>
                <a:ea typeface="+mn-ea"/>
                <a:cs typeface="+mn-cs"/>
              </a:rPr>
              <a:t>The public</a:t>
            </a:r>
          </a:p>
          <a:p>
            <a:r>
              <a:rPr lang="en-US" sz="1200" b="0" i="0" u="none" strike="noStrike" kern="1200" baseline="0" dirty="0" smtClean="0">
                <a:solidFill>
                  <a:schemeClr val="tx1"/>
                </a:solidFill>
                <a:latin typeface="+mn-lt"/>
                <a:ea typeface="+mn-ea"/>
                <a:cs typeface="+mn-cs"/>
              </a:rPr>
              <a:t>The concept of ‘the public’ is the broadest in designating the</a:t>
            </a:r>
          </a:p>
          <a:p>
            <a:r>
              <a:rPr lang="en-US" sz="1200" b="0" i="0" u="none" strike="noStrike" kern="1200" baseline="0" dirty="0" smtClean="0">
                <a:solidFill>
                  <a:schemeClr val="tx1"/>
                </a:solidFill>
                <a:latin typeface="+mn-lt"/>
                <a:ea typeface="+mn-ea"/>
                <a:cs typeface="+mn-cs"/>
              </a:rPr>
              <a:t>subject of rights under the Convention. It is constructed with a view to covering</a:t>
            </a:r>
          </a:p>
          <a:p>
            <a:r>
              <a:rPr lang="en-US" sz="1200" b="0" i="0" u="none" strike="noStrike" kern="1200" baseline="0" dirty="0" smtClean="0">
                <a:solidFill>
                  <a:schemeClr val="tx1"/>
                </a:solidFill>
                <a:latin typeface="+mn-lt"/>
                <a:ea typeface="+mn-ea"/>
                <a:cs typeface="+mn-cs"/>
              </a:rPr>
              <a:t>almost everyone and with a very limited room for discretion left for the Parties</a:t>
            </a:r>
          </a:p>
          <a:p>
            <a:r>
              <a:rPr lang="en-US" sz="1200" b="0" i="0" u="none" strike="noStrike" kern="1200" baseline="0" dirty="0" smtClean="0">
                <a:solidFill>
                  <a:schemeClr val="tx1"/>
                </a:solidFill>
                <a:latin typeface="+mn-lt"/>
                <a:ea typeface="+mn-ea"/>
                <a:cs typeface="+mn-cs"/>
              </a:rPr>
              <a:t>in designating the precise boundaries of its scope. Therefore, even if it allows</a:t>
            </a:r>
          </a:p>
          <a:p>
            <a:r>
              <a:rPr lang="en-US" sz="1200" b="0" i="0" u="none" strike="noStrike" kern="1200" baseline="0" dirty="0" smtClean="0">
                <a:solidFill>
                  <a:schemeClr val="tx1"/>
                </a:solidFill>
                <a:latin typeface="+mn-lt"/>
                <a:ea typeface="+mn-ea"/>
                <a:cs typeface="+mn-cs"/>
              </a:rPr>
              <a:t>for interpretations that would exclude from its scope, for example, groups or</a:t>
            </a:r>
          </a:p>
          <a:p>
            <a:r>
              <a:rPr lang="en-US" sz="1200" b="0" i="0" u="none" strike="noStrike" kern="1200" baseline="0" dirty="0" smtClean="0">
                <a:solidFill>
                  <a:schemeClr val="tx1"/>
                </a:solidFill>
                <a:latin typeface="+mn-lt"/>
                <a:ea typeface="+mn-ea"/>
                <a:cs typeface="+mn-cs"/>
              </a:rPr>
              <a:t>organizations having no legal personality in certain national jurisdictions, in</a:t>
            </a:r>
          </a:p>
          <a:p>
            <a:r>
              <a:rPr lang="en-US" sz="1200" b="0" i="0" u="none" strike="noStrike" kern="1200" baseline="0" dirty="0" smtClean="0">
                <a:solidFill>
                  <a:schemeClr val="tx1"/>
                </a:solidFill>
                <a:latin typeface="+mn-lt"/>
                <a:ea typeface="+mn-ea"/>
                <a:cs typeface="+mn-cs"/>
              </a:rPr>
              <a:t>many countries rights granted by the Convention to ‘the public’ and sometimes</a:t>
            </a:r>
          </a:p>
          <a:p>
            <a:r>
              <a:rPr lang="en-US" sz="1200" b="0" i="0" u="none" strike="noStrike" kern="1200" baseline="0" dirty="0" smtClean="0">
                <a:solidFill>
                  <a:schemeClr val="tx1"/>
                </a:solidFill>
                <a:latin typeface="+mn-lt"/>
                <a:ea typeface="+mn-ea"/>
                <a:cs typeface="+mn-cs"/>
              </a:rPr>
              <a:t>even to ‘the public concerned’ are being granted to ‘everyone’ which means the</a:t>
            </a:r>
          </a:p>
          <a:p>
            <a:r>
              <a:rPr lang="en-US" sz="1200" b="0" i="0" u="none" strike="noStrike" kern="1200" baseline="0" dirty="0" smtClean="0">
                <a:solidFill>
                  <a:schemeClr val="tx1"/>
                </a:solidFill>
                <a:latin typeface="+mn-lt"/>
                <a:ea typeface="+mn-ea"/>
                <a:cs typeface="+mn-cs"/>
              </a:rPr>
              <a:t>broadest possible scope of application. ‘The public’ is sometimes referred to as ‘general public’ in order to differentiate</a:t>
            </a:r>
          </a:p>
          <a:p>
            <a:r>
              <a:rPr lang="en-US" sz="1200" b="0" i="0" u="none" strike="noStrike" kern="1200" baseline="0" dirty="0" smtClean="0">
                <a:solidFill>
                  <a:schemeClr val="tx1"/>
                </a:solidFill>
                <a:latin typeface="+mn-lt"/>
                <a:ea typeface="+mn-ea"/>
                <a:cs typeface="+mn-cs"/>
              </a:rPr>
              <a:t>it from the ‘public concerned’ and other more specific terms which are</a:t>
            </a:r>
          </a:p>
          <a:p>
            <a:r>
              <a:rPr lang="en-US" sz="1200" b="0" i="0" u="none" strike="noStrike" kern="1200" baseline="0" dirty="0" smtClean="0">
                <a:solidFill>
                  <a:schemeClr val="tx1"/>
                </a:solidFill>
                <a:latin typeface="+mn-lt"/>
                <a:ea typeface="+mn-ea"/>
                <a:cs typeface="+mn-cs"/>
              </a:rPr>
              <a:t>meant to streamline this general concept, and in order to underline that this</a:t>
            </a:r>
          </a:p>
          <a:p>
            <a:r>
              <a:rPr lang="en-US" sz="1200" b="0" i="0" u="none" strike="noStrike" kern="1200" baseline="0" dirty="0" smtClean="0">
                <a:solidFill>
                  <a:schemeClr val="tx1"/>
                </a:solidFill>
                <a:latin typeface="+mn-lt"/>
                <a:ea typeface="+mn-ea"/>
                <a:cs typeface="+mn-cs"/>
              </a:rPr>
              <a:t>concept covers an unspecified and (almost) unlimited spectrum of subjects</a:t>
            </a:r>
          </a:p>
          <a:p>
            <a:r>
              <a:rPr lang="en-US" sz="1200" b="0" i="0" u="none" strike="noStrike" kern="1200" baseline="0" dirty="0" smtClean="0">
                <a:solidFill>
                  <a:schemeClr val="tx1"/>
                </a:solidFill>
                <a:latin typeface="+mn-lt"/>
                <a:ea typeface="+mn-ea"/>
                <a:cs typeface="+mn-cs"/>
              </a:rPr>
              <a:t>representing various interests including lay persons. Moreover, while part of</a:t>
            </a:r>
          </a:p>
          <a:p>
            <a:r>
              <a:rPr lang="en-US" sz="1200" b="0" i="0" u="none" strike="noStrike" kern="1200" baseline="0" dirty="0" smtClean="0">
                <a:solidFill>
                  <a:schemeClr val="tx1"/>
                </a:solidFill>
                <a:latin typeface="+mn-lt"/>
                <a:ea typeface="+mn-ea"/>
                <a:cs typeface="+mn-cs"/>
              </a:rPr>
              <a:t>the definition (‘one or more natural or legal persons’) is based on the definition</a:t>
            </a:r>
          </a:p>
          <a:p>
            <a:r>
              <a:rPr lang="en-US" sz="1200" b="0" i="0" u="none" strike="noStrike" kern="1200" baseline="0" dirty="0" smtClean="0">
                <a:solidFill>
                  <a:schemeClr val="tx1"/>
                </a:solidFill>
                <a:latin typeface="+mn-lt"/>
                <a:ea typeface="+mn-ea"/>
                <a:cs typeface="+mn-cs"/>
              </a:rPr>
              <a:t>from the Espoo Convention, it was supplemented with the clear recognition</a:t>
            </a:r>
          </a:p>
          <a:p>
            <a:r>
              <a:rPr lang="en-US" sz="1200" b="0" i="0" u="none" strike="noStrike" kern="1200" baseline="0" dirty="0" smtClean="0">
                <a:solidFill>
                  <a:schemeClr val="tx1"/>
                </a:solidFill>
                <a:latin typeface="+mn-lt"/>
                <a:ea typeface="+mn-ea"/>
                <a:cs typeface="+mn-cs"/>
              </a:rPr>
              <a:t>of associations, organizations and groups. In this respect, however, it is somehow</a:t>
            </a:r>
          </a:p>
          <a:p>
            <a:r>
              <a:rPr lang="en-US" sz="1200" b="0" i="0" u="none" strike="noStrike" kern="1200" baseline="0" dirty="0" smtClean="0">
                <a:solidFill>
                  <a:schemeClr val="tx1"/>
                </a:solidFill>
                <a:latin typeface="+mn-lt"/>
                <a:ea typeface="+mn-ea"/>
                <a:cs typeface="+mn-cs"/>
              </a:rPr>
              <a:t>limited by the phrase ‘in accordance with national legislation or practice,’</a:t>
            </a:r>
          </a:p>
          <a:p>
            <a:r>
              <a:rPr lang="en-US" sz="1200" b="0" i="0" u="none" strike="noStrike" kern="1200" baseline="0" dirty="0" smtClean="0">
                <a:solidFill>
                  <a:schemeClr val="tx1"/>
                </a:solidFill>
                <a:latin typeface="+mn-lt"/>
                <a:ea typeface="+mn-ea"/>
                <a:cs typeface="+mn-cs"/>
              </a:rPr>
              <a:t>which may be interpreted as introducing some discretionary elements into this</a:t>
            </a:r>
          </a:p>
          <a:p>
            <a:r>
              <a:rPr lang="en-US" sz="1200" b="0" i="0" u="none" strike="noStrike" kern="1200" baseline="0" dirty="0" smtClean="0">
                <a:solidFill>
                  <a:schemeClr val="tx1"/>
                </a:solidFill>
                <a:latin typeface="+mn-lt"/>
                <a:ea typeface="+mn-ea"/>
                <a:cs typeface="+mn-cs"/>
              </a:rPr>
              <a:t>definition so that it is not automatically to be associated with the ‘every person’</a:t>
            </a:r>
          </a:p>
          <a:p>
            <a:r>
              <a:rPr lang="pl-PL" sz="1200" b="0" i="0" u="none" strike="noStrike" kern="1200" baseline="0" dirty="0" err="1" smtClean="0">
                <a:solidFill>
                  <a:schemeClr val="tx1"/>
                </a:solidFill>
                <a:latin typeface="+mn-lt"/>
                <a:ea typeface="+mn-ea"/>
                <a:cs typeface="+mn-cs"/>
              </a:rPr>
              <a:t>principle</a:t>
            </a:r>
            <a:r>
              <a:rPr lang="pl-PL" sz="1200" b="0" i="0" u="none" strike="noStrike" kern="1200" baseline="0" dirty="0" smtClean="0">
                <a:solidFill>
                  <a:schemeClr val="tx1"/>
                </a:solidFill>
                <a:latin typeface="+mn-lt"/>
                <a:ea typeface="+mn-ea"/>
                <a:cs typeface="+mn-cs"/>
              </a:rPr>
              <a:t>.</a:t>
            </a:r>
          </a:p>
          <a:p>
            <a:endParaRPr lang="pl-PL" sz="1200" b="0" i="0" u="none" strike="noStrike" kern="1200" baseline="0" dirty="0" smtClean="0">
              <a:solidFill>
                <a:schemeClr val="tx1"/>
              </a:solidFill>
              <a:latin typeface="+mn-lt"/>
              <a:ea typeface="+mn-ea"/>
              <a:cs typeface="+mn-cs"/>
            </a:endParaRPr>
          </a:p>
          <a:p>
            <a:r>
              <a:rPr lang="pl-PL" sz="1200" b="1" i="0" u="none" strike="noStrike" kern="1200" baseline="0" dirty="0" smtClean="0">
                <a:solidFill>
                  <a:schemeClr val="tx1"/>
                </a:solidFill>
                <a:latin typeface="+mn-lt"/>
                <a:ea typeface="+mn-ea"/>
                <a:cs typeface="+mn-cs"/>
              </a:rPr>
              <a:t>Public </a:t>
            </a:r>
            <a:r>
              <a:rPr lang="pl-PL" sz="1200" b="1" i="0" u="none" strike="noStrike" kern="1200" baseline="0" dirty="0" err="1" smtClean="0">
                <a:solidFill>
                  <a:schemeClr val="tx1"/>
                </a:solidFill>
                <a:latin typeface="+mn-lt"/>
                <a:ea typeface="+mn-ea"/>
                <a:cs typeface="+mn-cs"/>
              </a:rPr>
              <a:t>concerned</a:t>
            </a:r>
            <a:endParaRPr lang="pl-PL"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 concept of ‘the public concerned’ is used only for the purpose of Article</a:t>
            </a:r>
          </a:p>
          <a:p>
            <a:r>
              <a:rPr lang="en-US" sz="1200" b="0" i="0" u="none" strike="noStrike" kern="1200" baseline="0" dirty="0" smtClean="0">
                <a:solidFill>
                  <a:schemeClr val="tx1"/>
                </a:solidFill>
                <a:latin typeface="+mn-lt"/>
                <a:ea typeface="+mn-ea"/>
                <a:cs typeface="+mn-cs"/>
              </a:rPr>
              <a:t>6 and paragraph 2 in Article 9, which is related to Article 6. Its roots seem to</a:t>
            </a:r>
          </a:p>
          <a:p>
            <a:r>
              <a:rPr lang="en-US" sz="1200" b="0" i="0" u="none" strike="noStrike" kern="1200" baseline="0" dirty="0" smtClean="0">
                <a:solidFill>
                  <a:schemeClr val="tx1"/>
                </a:solidFill>
                <a:latin typeface="+mn-lt"/>
                <a:ea typeface="+mn-ea"/>
                <a:cs typeface="+mn-cs"/>
              </a:rPr>
              <a:t>have been stemming from the original version of the EIA Directive. It is envisaged</a:t>
            </a:r>
          </a:p>
          <a:p>
            <a:r>
              <a:rPr lang="en-US" sz="1200" b="0" i="0" u="none" strike="noStrike" kern="1200" baseline="0" dirty="0" smtClean="0">
                <a:solidFill>
                  <a:schemeClr val="tx1"/>
                </a:solidFill>
                <a:latin typeface="+mn-lt"/>
                <a:ea typeface="+mn-ea"/>
                <a:cs typeface="+mn-cs"/>
              </a:rPr>
              <a:t>in Article 6 that ‘the public’ should be informed about the request for</a:t>
            </a:r>
          </a:p>
          <a:p>
            <a:r>
              <a:rPr lang="en-US" sz="1200" b="0" i="0" u="none" strike="noStrike" kern="1200" baseline="0" dirty="0" smtClean="0">
                <a:solidFill>
                  <a:schemeClr val="tx1"/>
                </a:solidFill>
                <a:latin typeface="+mn-lt"/>
                <a:ea typeface="+mn-ea"/>
                <a:cs typeface="+mn-cs"/>
              </a:rPr>
              <a:t>development consent, though the right to submit comments is supposed to be</a:t>
            </a:r>
          </a:p>
          <a:p>
            <a:r>
              <a:rPr lang="en-US" sz="1200" b="0" i="0" u="none" strike="noStrike" kern="1200" baseline="0" dirty="0" smtClean="0">
                <a:solidFill>
                  <a:schemeClr val="tx1"/>
                </a:solidFill>
                <a:latin typeface="+mn-lt"/>
                <a:ea typeface="+mn-ea"/>
                <a:cs typeface="+mn-cs"/>
              </a:rPr>
              <a:t>granted only to the public concerned. The term ‘public concerned’ at that time</a:t>
            </a:r>
          </a:p>
          <a:p>
            <a:r>
              <a:rPr lang="en-US" sz="1200" b="0" i="0" u="none" strike="noStrike" kern="1200" baseline="0" dirty="0" smtClean="0">
                <a:solidFill>
                  <a:schemeClr val="tx1"/>
                </a:solidFill>
                <a:latin typeface="+mn-lt"/>
                <a:ea typeface="+mn-ea"/>
                <a:cs typeface="+mn-cs"/>
              </a:rPr>
              <a:t>was not defined in the Directive but it required that Member States should,</a:t>
            </a:r>
          </a:p>
          <a:p>
            <a:r>
              <a:rPr lang="en-US" sz="1200" b="0" i="0" u="none" strike="noStrike" kern="1200" baseline="0" dirty="0" smtClean="0">
                <a:solidFill>
                  <a:schemeClr val="tx1"/>
                </a:solidFill>
                <a:latin typeface="+mn-lt"/>
                <a:ea typeface="+mn-ea"/>
                <a:cs typeface="+mn-cs"/>
              </a:rPr>
              <a:t>‘depending on the particular characteristics of the projects or sites concerned’,</a:t>
            </a:r>
          </a:p>
          <a:p>
            <a:r>
              <a:rPr lang="en-US" sz="1200" b="0" i="0" u="none" strike="noStrike" kern="1200" baseline="0" dirty="0" smtClean="0">
                <a:solidFill>
                  <a:schemeClr val="tx1"/>
                </a:solidFill>
                <a:latin typeface="+mn-lt"/>
                <a:ea typeface="+mn-ea"/>
                <a:cs typeface="+mn-cs"/>
              </a:rPr>
              <a:t>determine </a:t>
            </a:r>
            <a:r>
              <a:rPr lang="en-US" sz="1200" b="0" i="1" u="none" strike="noStrike" kern="1200" baseline="0" dirty="0" smtClean="0">
                <a:solidFill>
                  <a:schemeClr val="tx1"/>
                </a:solidFill>
                <a:latin typeface="+mn-lt"/>
                <a:ea typeface="+mn-ea"/>
                <a:cs typeface="+mn-cs"/>
              </a:rPr>
              <a:t>inter alia </a:t>
            </a:r>
            <a:r>
              <a:rPr lang="en-US" sz="1200" b="0" i="0" u="none" strike="noStrike" kern="1200" baseline="0" dirty="0" smtClean="0">
                <a:solidFill>
                  <a:schemeClr val="tx1"/>
                </a:solidFill>
                <a:latin typeface="+mn-lt"/>
                <a:ea typeface="+mn-ea"/>
                <a:cs typeface="+mn-cs"/>
              </a:rPr>
              <a:t>‘the public concerned’. Many Member States did not bother</a:t>
            </a:r>
          </a:p>
          <a:p>
            <a:r>
              <a:rPr lang="en-US" sz="1200" b="0" i="0" u="none" strike="noStrike" kern="1200" baseline="0" dirty="0" smtClean="0">
                <a:solidFill>
                  <a:schemeClr val="tx1"/>
                </a:solidFill>
                <a:latin typeface="+mn-lt"/>
                <a:ea typeface="+mn-ea"/>
                <a:cs typeface="+mn-cs"/>
              </a:rPr>
              <a:t>to make such determination and granted the right to participate to everyone, but</a:t>
            </a:r>
          </a:p>
          <a:p>
            <a:r>
              <a:rPr lang="en-US" sz="1200" b="0" i="0" u="none" strike="noStrike" kern="1200" baseline="0" dirty="0" smtClean="0">
                <a:solidFill>
                  <a:schemeClr val="tx1"/>
                </a:solidFill>
                <a:latin typeface="+mn-lt"/>
                <a:ea typeface="+mn-ea"/>
                <a:cs typeface="+mn-cs"/>
              </a:rPr>
              <a:t>some Member States decided to determine the scope of ‘public concerned’ in a</a:t>
            </a:r>
          </a:p>
          <a:p>
            <a:r>
              <a:rPr lang="en-US" sz="1200" b="0" i="0" u="none" strike="noStrike" kern="1200" baseline="0" dirty="0" smtClean="0">
                <a:solidFill>
                  <a:schemeClr val="tx1"/>
                </a:solidFill>
                <a:latin typeface="+mn-lt"/>
                <a:ea typeface="+mn-ea"/>
                <a:cs typeface="+mn-cs"/>
              </a:rPr>
              <a:t>way that limited significantly the scope of participation, in particular in relation</a:t>
            </a:r>
          </a:p>
          <a:p>
            <a:r>
              <a:rPr lang="en-US" sz="1200" b="0" i="0" u="none" strike="noStrike" kern="1200" baseline="0" dirty="0" smtClean="0">
                <a:solidFill>
                  <a:schemeClr val="tx1"/>
                </a:solidFill>
                <a:latin typeface="+mn-lt"/>
                <a:ea typeface="+mn-ea"/>
                <a:cs typeface="+mn-cs"/>
              </a:rPr>
              <a:t>to associations, organizations and groups.</a:t>
            </a:r>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During the negotiation of the Convention it was necessary to define the term</a:t>
            </a:r>
          </a:p>
          <a:p>
            <a:r>
              <a:rPr lang="en-US" sz="1200" b="0" i="0" u="none" strike="noStrike" kern="1200" baseline="0" dirty="0" smtClean="0">
                <a:solidFill>
                  <a:schemeClr val="tx1"/>
                </a:solidFill>
                <a:latin typeface="+mn-lt"/>
                <a:ea typeface="+mn-ea"/>
                <a:cs typeface="+mn-cs"/>
              </a:rPr>
              <a:t>‘the public concerned’, taking due account however of the experience gained.</a:t>
            </a:r>
          </a:p>
          <a:p>
            <a:r>
              <a:rPr lang="en-US" sz="1200" b="0" i="0" u="none" strike="noStrike" kern="1200" baseline="0" dirty="0" smtClean="0">
                <a:solidFill>
                  <a:schemeClr val="tx1"/>
                </a:solidFill>
                <a:latin typeface="+mn-lt"/>
                <a:ea typeface="+mn-ea"/>
                <a:cs typeface="+mn-cs"/>
              </a:rPr>
              <a:t>The definition is based on the concept of ‘being affected’ which is well known in</a:t>
            </a:r>
          </a:p>
          <a:p>
            <a:r>
              <a:rPr lang="en-US" sz="1200" b="0" i="0" u="none" strike="noStrike" kern="1200" baseline="0" dirty="0" smtClean="0">
                <a:solidFill>
                  <a:schemeClr val="tx1"/>
                </a:solidFill>
                <a:latin typeface="+mn-lt"/>
                <a:ea typeface="+mn-ea"/>
                <a:cs typeface="+mn-cs"/>
              </a:rPr>
              <a:t>some jurisdictions and was already employed in 1991 by the Espoo Convention</a:t>
            </a:r>
          </a:p>
          <a:p>
            <a:r>
              <a:rPr lang="en-US" sz="1200" b="0" i="0" u="none" strike="noStrike" kern="1200" baseline="0" dirty="0" smtClean="0">
                <a:solidFill>
                  <a:schemeClr val="tx1"/>
                </a:solidFill>
                <a:latin typeface="+mn-lt"/>
                <a:ea typeface="+mn-ea"/>
                <a:cs typeface="+mn-cs"/>
              </a:rPr>
              <a:t>for the purpose of defining the public which should be allowed to participate</a:t>
            </a:r>
          </a:p>
          <a:p>
            <a:r>
              <a:rPr lang="en-US" sz="1200" b="0" i="0" u="none" strike="noStrike" kern="1200" baseline="0" dirty="0" smtClean="0">
                <a:solidFill>
                  <a:schemeClr val="tx1"/>
                </a:solidFill>
                <a:latin typeface="+mn-lt"/>
                <a:ea typeface="+mn-ea"/>
                <a:cs typeface="+mn-cs"/>
              </a:rPr>
              <a:t>in the </a:t>
            </a:r>
            <a:r>
              <a:rPr lang="en-US" sz="1200" b="0" i="0" u="none" strike="noStrike" kern="1200" baseline="0" dirty="0" err="1" smtClean="0">
                <a:solidFill>
                  <a:schemeClr val="tx1"/>
                </a:solidFill>
                <a:latin typeface="+mn-lt"/>
                <a:ea typeface="+mn-ea"/>
                <a:cs typeface="+mn-cs"/>
              </a:rPr>
              <a:t>transboundary</a:t>
            </a:r>
            <a:r>
              <a:rPr lang="en-US" sz="1200" b="0" i="0" u="none" strike="noStrike" kern="1200" baseline="0" dirty="0" smtClean="0">
                <a:solidFill>
                  <a:schemeClr val="tx1"/>
                </a:solidFill>
                <a:latin typeface="+mn-lt"/>
                <a:ea typeface="+mn-ea"/>
                <a:cs typeface="+mn-cs"/>
              </a:rPr>
              <a:t> EIA. This concept was supplemented with the concept</a:t>
            </a:r>
          </a:p>
          <a:p>
            <a:r>
              <a:rPr lang="en-US" sz="1200" b="0" i="0" u="none" strike="noStrike" kern="1200" baseline="0" dirty="0" smtClean="0">
                <a:solidFill>
                  <a:schemeClr val="tx1"/>
                </a:solidFill>
                <a:latin typeface="+mn-lt"/>
                <a:ea typeface="+mn-ea"/>
                <a:cs typeface="+mn-cs"/>
              </a:rPr>
              <a:t>of ‘interest’ which again is well known in many jurisdictions. By doing this</a:t>
            </a:r>
          </a:p>
          <a:p>
            <a:r>
              <a:rPr lang="en-US" sz="1200" b="0" i="0" u="none" strike="noStrike" kern="1200" baseline="0" dirty="0" smtClean="0">
                <a:solidFill>
                  <a:schemeClr val="tx1"/>
                </a:solidFill>
                <a:latin typeface="+mn-lt"/>
                <a:ea typeface="+mn-ea"/>
                <a:cs typeface="+mn-cs"/>
              </a:rPr>
              <a:t>the definition somehow combined two major approaches used in various legal</a:t>
            </a:r>
          </a:p>
          <a:p>
            <a:r>
              <a:rPr lang="en-US" sz="1200" b="0" i="0" u="none" strike="noStrike" kern="1200" baseline="0" dirty="0" smtClean="0">
                <a:solidFill>
                  <a:schemeClr val="tx1"/>
                </a:solidFill>
                <a:latin typeface="+mn-lt"/>
                <a:ea typeface="+mn-ea"/>
                <a:cs typeface="+mn-cs"/>
              </a:rPr>
              <a:t>systems in the ECE region to define standing in administrative procedures.</a:t>
            </a:r>
          </a:p>
          <a:p>
            <a:r>
              <a:rPr lang="en-US" sz="1200" b="0" i="0" u="none" strike="noStrike" kern="1200" baseline="0" dirty="0" smtClean="0">
                <a:solidFill>
                  <a:schemeClr val="tx1"/>
                </a:solidFill>
                <a:latin typeface="+mn-lt"/>
                <a:ea typeface="+mn-ea"/>
                <a:cs typeface="+mn-cs"/>
              </a:rPr>
              <a:t>Finally, the definition was supplemented with a phrase aiming to ensure proper</a:t>
            </a:r>
          </a:p>
          <a:p>
            <a:r>
              <a:rPr lang="en-US" sz="1200" b="0" i="0" u="none" strike="noStrike" kern="1200" baseline="0" dirty="0" smtClean="0">
                <a:solidFill>
                  <a:schemeClr val="tx1"/>
                </a:solidFill>
                <a:latin typeface="+mn-lt"/>
                <a:ea typeface="+mn-ea"/>
                <a:cs typeface="+mn-cs"/>
              </a:rPr>
              <a:t>recognition of environmental organizations, which – as already mentioned – in</a:t>
            </a:r>
          </a:p>
          <a:p>
            <a:r>
              <a:rPr lang="en-US" sz="1200" b="0" i="0" u="none" strike="noStrike" kern="1200" baseline="0" dirty="0" smtClean="0">
                <a:solidFill>
                  <a:schemeClr val="tx1"/>
                </a:solidFill>
                <a:latin typeface="+mn-lt"/>
                <a:ea typeface="+mn-ea"/>
                <a:cs typeface="+mn-cs"/>
              </a:rPr>
              <a:t>some countries traditionally had not always been considered as part of ‘the</a:t>
            </a:r>
          </a:p>
          <a:p>
            <a:r>
              <a:rPr lang="en-US" sz="1200" b="0" i="0" u="none" strike="noStrike" kern="1200" baseline="0" dirty="0" smtClean="0">
                <a:solidFill>
                  <a:schemeClr val="tx1"/>
                </a:solidFill>
                <a:latin typeface="+mn-lt"/>
                <a:ea typeface="+mn-ea"/>
                <a:cs typeface="+mn-cs"/>
              </a:rPr>
              <a:t>public concerned’. The end result of this is a concept which is a mixture of,</a:t>
            </a:r>
          </a:p>
          <a:p>
            <a:r>
              <a:rPr lang="en-US" sz="1200" b="0" i="0" u="none" strike="noStrike" kern="1200" baseline="0" dirty="0" smtClean="0">
                <a:solidFill>
                  <a:schemeClr val="tx1"/>
                </a:solidFill>
                <a:latin typeface="+mn-lt"/>
                <a:ea typeface="+mn-ea"/>
                <a:cs typeface="+mn-cs"/>
              </a:rPr>
              <a:t>partially at least, objective elements (being ‘affected’ or ‘likely to be affected’, or</a:t>
            </a:r>
          </a:p>
          <a:p>
            <a:r>
              <a:rPr lang="en-US" sz="1200" b="0" i="0" u="none" strike="noStrike" kern="1200" baseline="0" dirty="0" smtClean="0">
                <a:solidFill>
                  <a:schemeClr val="tx1"/>
                </a:solidFill>
                <a:latin typeface="+mn-lt"/>
                <a:ea typeface="+mn-ea"/>
                <a:cs typeface="+mn-cs"/>
              </a:rPr>
              <a:t>‘having an interest’) in relation to ‘natural or legal persons’, with discretionary</a:t>
            </a:r>
          </a:p>
          <a:p>
            <a:r>
              <a:rPr lang="en-US" sz="1200" b="0" i="0" u="none" strike="noStrike" kern="1200" baseline="0" dirty="0" smtClean="0">
                <a:solidFill>
                  <a:schemeClr val="tx1"/>
                </a:solidFill>
                <a:latin typeface="+mn-lt"/>
                <a:ea typeface="+mn-ea"/>
                <a:cs typeface="+mn-cs"/>
              </a:rPr>
              <a:t>power to establish ‘any requirements under national law’ in relation to environmental</a:t>
            </a:r>
          </a:p>
          <a:p>
            <a:r>
              <a:rPr lang="pl-PL" sz="1200" b="0" i="0" u="none" strike="noStrike" kern="1200" baseline="0" dirty="0" err="1" smtClean="0">
                <a:solidFill>
                  <a:schemeClr val="tx1"/>
                </a:solidFill>
                <a:latin typeface="+mn-lt"/>
                <a:ea typeface="+mn-ea"/>
                <a:cs typeface="+mn-cs"/>
              </a:rPr>
              <a:t>organizations</a:t>
            </a:r>
            <a:r>
              <a:rPr lang="pl-PL" sz="1200" b="0" i="0" u="none" strike="noStrike" kern="1200" baseline="0" dirty="0" smtClean="0">
                <a:solidFill>
                  <a:schemeClr val="tx1"/>
                </a:solidFill>
                <a:latin typeface="+mn-lt"/>
                <a:ea typeface="+mn-ea"/>
                <a:cs typeface="+mn-cs"/>
              </a:rPr>
              <a:t>.</a:t>
            </a:r>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9</a:t>
            </a:fld>
            <a:endParaRPr lang="pl-PL"/>
          </a:p>
        </p:txBody>
      </p:sp>
    </p:spTree>
    <p:extLst>
      <p:ext uri="{BB962C8B-B14F-4D97-AF65-F5344CB8AC3E}">
        <p14:creationId xmlns:p14="http://schemas.microsoft.com/office/powerpoint/2010/main" val="1492318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0" u="none" strike="noStrike" kern="1200" baseline="0" dirty="0" smtClean="0">
                <a:solidFill>
                  <a:schemeClr val="tx1"/>
                </a:solidFill>
                <a:latin typeface="+mn-lt"/>
                <a:ea typeface="+mn-ea"/>
                <a:cs typeface="+mn-cs"/>
              </a:rPr>
              <a:t> ACCC/C/3 (</a:t>
            </a:r>
            <a:r>
              <a:rPr lang="pl-PL" sz="1200" b="0" i="1" u="none" strike="noStrike" kern="1200" baseline="0" dirty="0" err="1" smtClean="0">
                <a:solidFill>
                  <a:schemeClr val="tx1"/>
                </a:solidFill>
                <a:latin typeface="+mn-lt"/>
                <a:ea typeface="+mn-ea"/>
                <a:cs typeface="+mn-cs"/>
              </a:rPr>
              <a:t>Ukraine</a:t>
            </a:r>
            <a:r>
              <a:rPr lang="pl-PL" sz="1200" b="0" i="0" u="none" strike="noStrike" kern="1200" baseline="0" dirty="0" smtClean="0">
                <a:solidFill>
                  <a:schemeClr val="tx1"/>
                </a:solidFill>
                <a:latin typeface="+mn-lt"/>
                <a:ea typeface="+mn-ea"/>
                <a:cs typeface="+mn-cs"/>
              </a:rPr>
              <a:t>), ECE/MP.PP/C.1/2005/2/Add.3, </a:t>
            </a:r>
            <a:r>
              <a:rPr lang="en-US" sz="1200" b="0" i="0" u="none" strike="noStrike" kern="1200" baseline="0" dirty="0" smtClean="0">
                <a:solidFill>
                  <a:schemeClr val="tx1"/>
                </a:solidFill>
                <a:latin typeface="+mn-lt"/>
                <a:ea typeface="+mn-ea"/>
                <a:cs typeface="+mn-cs"/>
              </a:rPr>
              <a:t>‘</a:t>
            </a:r>
            <a:endParaRPr lang="pl-PL" sz="1200" b="0" i="0" u="none" strike="noStrike" kern="1200" baseline="0" dirty="0" smtClean="0">
              <a:solidFill>
                <a:schemeClr val="tx1"/>
              </a:solidFill>
              <a:latin typeface="+mn-lt"/>
              <a:ea typeface="+mn-ea"/>
              <a:cs typeface="+mn-cs"/>
            </a:endParaRPr>
          </a:p>
          <a:p>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are no provisions or guidance in or under Article</a:t>
            </a:r>
          </a:p>
          <a:p>
            <a:r>
              <a:rPr lang="en-US" sz="1200" b="0" i="0" u="none" strike="noStrike" kern="1200" baseline="0" dirty="0" smtClean="0">
                <a:solidFill>
                  <a:schemeClr val="tx1"/>
                </a:solidFill>
                <a:latin typeface="+mn-lt"/>
                <a:ea typeface="+mn-ea"/>
                <a:cs typeface="+mn-cs"/>
              </a:rPr>
              <a:t>6, paragraph 2, on how to involve the public in another country in relevant</a:t>
            </a:r>
          </a:p>
          <a:p>
            <a:r>
              <a:rPr lang="en-US" sz="1200" b="0" i="0" u="none" strike="noStrike" kern="1200" baseline="0" dirty="0" smtClean="0">
                <a:solidFill>
                  <a:schemeClr val="tx1"/>
                </a:solidFill>
                <a:latin typeface="+mn-lt"/>
                <a:ea typeface="+mn-ea"/>
                <a:cs typeface="+mn-cs"/>
              </a:rPr>
              <a:t>decision-making, and that such guidance, seems to be needed, in particular, in</a:t>
            </a:r>
          </a:p>
          <a:p>
            <a:r>
              <a:rPr lang="en-US" sz="1200" b="0" i="0" u="none" strike="noStrike" kern="1200" baseline="0" dirty="0" smtClean="0">
                <a:solidFill>
                  <a:schemeClr val="tx1"/>
                </a:solidFill>
                <a:latin typeface="+mn-lt"/>
                <a:ea typeface="+mn-ea"/>
                <a:cs typeface="+mn-cs"/>
              </a:rPr>
              <a:t>cases where there is no requirement to conduct a </a:t>
            </a:r>
            <a:r>
              <a:rPr lang="en-US" sz="1200" b="0" i="0" u="none" strike="noStrike" kern="1200" baseline="0" dirty="0" err="1" smtClean="0">
                <a:solidFill>
                  <a:schemeClr val="tx1"/>
                </a:solidFill>
                <a:latin typeface="+mn-lt"/>
                <a:ea typeface="+mn-ea"/>
                <a:cs typeface="+mn-cs"/>
              </a:rPr>
              <a:t>transboundary</a:t>
            </a:r>
            <a:r>
              <a:rPr lang="en-US" sz="1200" b="0" i="0" u="none" strike="noStrike" kern="1200" baseline="0" dirty="0" smtClean="0">
                <a:solidFill>
                  <a:schemeClr val="tx1"/>
                </a:solidFill>
                <a:latin typeface="+mn-lt"/>
                <a:ea typeface="+mn-ea"/>
                <a:cs typeface="+mn-cs"/>
              </a:rPr>
              <a:t> EIA and the</a:t>
            </a:r>
          </a:p>
          <a:p>
            <a:r>
              <a:rPr lang="en-US" sz="1200" b="0" i="0" u="none" strike="noStrike" kern="1200" baseline="0" dirty="0" smtClean="0">
                <a:solidFill>
                  <a:schemeClr val="tx1"/>
                </a:solidFill>
                <a:latin typeface="+mn-lt"/>
                <a:ea typeface="+mn-ea"/>
                <a:cs typeface="+mn-cs"/>
              </a:rPr>
              <a:t>matter is therefore outside the scope of the Espoo Convention’</a:t>
            </a:r>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11</a:t>
            </a:fld>
            <a:endParaRPr lang="pl-PL"/>
          </a:p>
        </p:txBody>
      </p:sp>
    </p:spTree>
    <p:extLst>
      <p:ext uri="{BB962C8B-B14F-4D97-AF65-F5344CB8AC3E}">
        <p14:creationId xmlns:p14="http://schemas.microsoft.com/office/powerpoint/2010/main" val="1855082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sz="1200" b="0" i="1" u="none" strike="noStrike" kern="1200" baseline="0" dirty="0" err="1" smtClean="0">
                <a:solidFill>
                  <a:schemeClr val="tx1"/>
                </a:solidFill>
                <a:latin typeface="+mn-lt"/>
                <a:ea typeface="+mn-ea"/>
                <a:cs typeface="+mn-cs"/>
              </a:rPr>
              <a:t>Article</a:t>
            </a:r>
            <a:r>
              <a:rPr lang="pl-PL" sz="1200" b="0" i="1" u="none" strike="noStrike" kern="1200" baseline="0" dirty="0" smtClean="0">
                <a:solidFill>
                  <a:schemeClr val="tx1"/>
                </a:solidFill>
                <a:latin typeface="+mn-lt"/>
                <a:ea typeface="+mn-ea"/>
                <a:cs typeface="+mn-cs"/>
              </a:rPr>
              <a:t> 4</a:t>
            </a:r>
          </a:p>
          <a:p>
            <a:r>
              <a:rPr lang="pl-PL" sz="1200" b="1" i="0" u="none" strike="noStrike" kern="1200" baseline="0" dirty="0" err="1" smtClean="0">
                <a:solidFill>
                  <a:schemeClr val="tx1"/>
                </a:solidFill>
                <a:latin typeface="+mn-lt"/>
                <a:ea typeface="+mn-ea"/>
                <a:cs typeface="+mn-cs"/>
              </a:rPr>
              <a:t>Exceptions</a:t>
            </a:r>
            <a:endParaRPr lang="pl-PL"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1. Member States may provide for a request for environmental</a:t>
            </a:r>
          </a:p>
          <a:p>
            <a:r>
              <a:rPr lang="en-US" sz="1200" b="0" i="0" u="none" strike="noStrike" kern="1200" baseline="0" dirty="0" smtClean="0">
                <a:solidFill>
                  <a:schemeClr val="tx1"/>
                </a:solidFill>
                <a:latin typeface="+mn-lt"/>
                <a:ea typeface="+mn-ea"/>
                <a:cs typeface="+mn-cs"/>
              </a:rPr>
              <a:t>information to be refused if:</a:t>
            </a:r>
          </a:p>
          <a:p>
            <a:r>
              <a:rPr lang="en-US" sz="1200" b="0" i="0" u="none" strike="noStrike" kern="1200" baseline="0" dirty="0" smtClean="0">
                <a:solidFill>
                  <a:schemeClr val="tx1"/>
                </a:solidFill>
                <a:latin typeface="+mn-lt"/>
                <a:ea typeface="+mn-ea"/>
                <a:cs typeface="+mn-cs"/>
              </a:rPr>
              <a:t>(a) the information requested is not held by or for the public</a:t>
            </a:r>
          </a:p>
          <a:p>
            <a:r>
              <a:rPr lang="en-US" sz="1200" b="0" i="0" u="none" strike="noStrike" kern="1200" baseline="0" dirty="0" smtClean="0">
                <a:solidFill>
                  <a:schemeClr val="tx1"/>
                </a:solidFill>
                <a:latin typeface="+mn-lt"/>
                <a:ea typeface="+mn-ea"/>
                <a:cs typeface="+mn-cs"/>
              </a:rPr>
              <a:t>authority to which the request is addressed. In such a case,</a:t>
            </a:r>
          </a:p>
          <a:p>
            <a:r>
              <a:rPr lang="en-US" sz="1200" b="0" i="0" u="none" strike="noStrike" kern="1200" baseline="0" dirty="0" smtClean="0">
                <a:solidFill>
                  <a:schemeClr val="tx1"/>
                </a:solidFill>
                <a:latin typeface="+mn-lt"/>
                <a:ea typeface="+mn-ea"/>
                <a:cs typeface="+mn-cs"/>
              </a:rPr>
              <a:t>where that public authority is aware that the information is</a:t>
            </a:r>
          </a:p>
          <a:p>
            <a:r>
              <a:rPr lang="en-US" sz="1200" b="0" i="0" u="none" strike="noStrike" kern="1200" baseline="0" dirty="0" smtClean="0">
                <a:solidFill>
                  <a:schemeClr val="tx1"/>
                </a:solidFill>
                <a:latin typeface="+mn-lt"/>
                <a:ea typeface="+mn-ea"/>
                <a:cs typeface="+mn-cs"/>
              </a:rPr>
              <a:t>held by or for another public authority, it shall, as soon as</a:t>
            </a:r>
          </a:p>
          <a:p>
            <a:r>
              <a:rPr lang="en-US" sz="1200" b="0" i="0" u="none" strike="noStrike" kern="1200" baseline="0" dirty="0" smtClean="0">
                <a:solidFill>
                  <a:schemeClr val="tx1"/>
                </a:solidFill>
                <a:latin typeface="+mn-lt"/>
                <a:ea typeface="+mn-ea"/>
                <a:cs typeface="+mn-cs"/>
              </a:rPr>
              <a:t>possible, transfer the request to that other authority and</a:t>
            </a:r>
          </a:p>
          <a:p>
            <a:r>
              <a:rPr lang="en-US" sz="1200" b="0" i="0" u="none" strike="noStrike" kern="1200" baseline="0" dirty="0" smtClean="0">
                <a:solidFill>
                  <a:schemeClr val="tx1"/>
                </a:solidFill>
                <a:latin typeface="+mn-lt"/>
                <a:ea typeface="+mn-ea"/>
                <a:cs typeface="+mn-cs"/>
              </a:rPr>
              <a:t>inform the applicant accordingly or inform the applicant of</a:t>
            </a:r>
          </a:p>
          <a:p>
            <a:r>
              <a:rPr lang="en-US" sz="1200" b="0" i="0" u="none" strike="noStrike" kern="1200" baseline="0" dirty="0" smtClean="0">
                <a:solidFill>
                  <a:schemeClr val="tx1"/>
                </a:solidFill>
                <a:latin typeface="+mn-lt"/>
                <a:ea typeface="+mn-ea"/>
                <a:cs typeface="+mn-cs"/>
              </a:rPr>
              <a:t>the public authority to which it believes it is possible to</a:t>
            </a:r>
          </a:p>
          <a:p>
            <a:r>
              <a:rPr lang="en-US" sz="1200" b="0" i="0" u="none" strike="noStrike" kern="1200" baseline="0" dirty="0" smtClean="0">
                <a:solidFill>
                  <a:schemeClr val="tx1"/>
                </a:solidFill>
                <a:latin typeface="+mn-lt"/>
                <a:ea typeface="+mn-ea"/>
                <a:cs typeface="+mn-cs"/>
              </a:rPr>
              <a:t>apply for the information requested;</a:t>
            </a:r>
          </a:p>
          <a:p>
            <a:r>
              <a:rPr lang="en-US" sz="1200" b="0" i="0" u="none" strike="noStrike" kern="1200" baseline="0" dirty="0" smtClean="0">
                <a:solidFill>
                  <a:schemeClr val="tx1"/>
                </a:solidFill>
                <a:latin typeface="+mn-lt"/>
                <a:ea typeface="+mn-ea"/>
                <a:cs typeface="+mn-cs"/>
              </a:rPr>
              <a:t>(b) the request is manifestly unreasonable;</a:t>
            </a:r>
          </a:p>
          <a:p>
            <a:r>
              <a:rPr lang="en-US" sz="1200" b="0" i="0" u="none" strike="noStrike" kern="1200" baseline="0" dirty="0" smtClean="0">
                <a:solidFill>
                  <a:schemeClr val="tx1"/>
                </a:solidFill>
                <a:latin typeface="+mn-lt"/>
                <a:ea typeface="+mn-ea"/>
                <a:cs typeface="+mn-cs"/>
              </a:rPr>
              <a:t>(c) the request is formulated in too general a manner, taking</a:t>
            </a:r>
          </a:p>
          <a:p>
            <a:r>
              <a:rPr lang="pl-PL" sz="1200" b="0" i="0" u="none" strike="noStrike" kern="1200" baseline="0" dirty="0" err="1" smtClean="0">
                <a:solidFill>
                  <a:schemeClr val="tx1"/>
                </a:solidFill>
                <a:latin typeface="+mn-lt"/>
                <a:ea typeface="+mn-ea"/>
                <a:cs typeface="+mn-cs"/>
              </a:rPr>
              <a:t>into</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account</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Article</a:t>
            </a:r>
            <a:r>
              <a:rPr lang="pl-PL" sz="1200" b="0" i="0" u="none" strike="noStrike" kern="1200" baseline="0" dirty="0" smtClean="0">
                <a:solidFill>
                  <a:schemeClr val="tx1"/>
                </a:solidFill>
                <a:latin typeface="+mn-lt"/>
                <a:ea typeface="+mn-ea"/>
                <a:cs typeface="+mn-cs"/>
              </a:rPr>
              <a:t> 3(3);</a:t>
            </a:r>
          </a:p>
          <a:p>
            <a:r>
              <a:rPr lang="en-US" sz="1200" b="0" i="0" u="none" strike="noStrike" kern="1200" baseline="0" dirty="0" smtClean="0">
                <a:solidFill>
                  <a:schemeClr val="tx1"/>
                </a:solidFill>
                <a:latin typeface="+mn-lt"/>
                <a:ea typeface="+mn-ea"/>
                <a:cs typeface="+mn-cs"/>
              </a:rPr>
              <a:t>(d) the request concerns material in the course of completion</a:t>
            </a:r>
          </a:p>
          <a:p>
            <a:r>
              <a:rPr lang="en-US" sz="1200" b="0" i="0" u="none" strike="noStrike" kern="1200" baseline="0" dirty="0" smtClean="0">
                <a:solidFill>
                  <a:schemeClr val="tx1"/>
                </a:solidFill>
                <a:latin typeface="+mn-lt"/>
                <a:ea typeface="+mn-ea"/>
                <a:cs typeface="+mn-cs"/>
              </a:rPr>
              <a:t>or unfinished documents or data;</a:t>
            </a:r>
          </a:p>
          <a:p>
            <a:r>
              <a:rPr lang="en-US" sz="1200" b="0" i="0" u="none" strike="noStrike" kern="1200" baseline="0" dirty="0" smtClean="0">
                <a:solidFill>
                  <a:schemeClr val="tx1"/>
                </a:solidFill>
                <a:latin typeface="+mn-lt"/>
                <a:ea typeface="+mn-ea"/>
                <a:cs typeface="+mn-cs"/>
              </a:rPr>
              <a:t>(e) the request concerns internal communications, taking into</a:t>
            </a:r>
          </a:p>
          <a:p>
            <a:r>
              <a:rPr lang="en-US" sz="1200" b="0" i="0" u="none" strike="noStrike" kern="1200" baseline="0" dirty="0" smtClean="0">
                <a:solidFill>
                  <a:schemeClr val="tx1"/>
                </a:solidFill>
                <a:latin typeface="+mn-lt"/>
                <a:ea typeface="+mn-ea"/>
                <a:cs typeface="+mn-cs"/>
              </a:rPr>
              <a:t>account the public interest served by disclosure.</a:t>
            </a:r>
            <a:endParaRPr lang="pl-PL"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Where a request is refused on the basis that it concerns material</a:t>
            </a:r>
          </a:p>
          <a:p>
            <a:r>
              <a:rPr lang="en-US" sz="1200" b="0" i="0" u="none" strike="noStrike" kern="1200" baseline="0" dirty="0" smtClean="0">
                <a:solidFill>
                  <a:schemeClr val="tx1"/>
                </a:solidFill>
                <a:latin typeface="+mn-lt"/>
                <a:ea typeface="+mn-ea"/>
                <a:cs typeface="+mn-cs"/>
              </a:rPr>
              <a:t>in the course of completion, the public authority shall state</a:t>
            </a:r>
          </a:p>
          <a:p>
            <a:r>
              <a:rPr lang="en-US" sz="1200" b="0" i="0" u="none" strike="noStrike" kern="1200" baseline="0" dirty="0" smtClean="0">
                <a:solidFill>
                  <a:schemeClr val="tx1"/>
                </a:solidFill>
                <a:latin typeface="+mn-lt"/>
                <a:ea typeface="+mn-ea"/>
                <a:cs typeface="+mn-cs"/>
              </a:rPr>
              <a:t>the name of the authority preparing the material and the estimated</a:t>
            </a:r>
          </a:p>
          <a:p>
            <a:r>
              <a:rPr lang="pl-PL" sz="1200" b="0" i="0" u="none" strike="noStrike" kern="1200" baseline="0" dirty="0" err="1" smtClean="0">
                <a:solidFill>
                  <a:schemeClr val="tx1"/>
                </a:solidFill>
                <a:latin typeface="+mn-lt"/>
                <a:ea typeface="+mn-ea"/>
                <a:cs typeface="+mn-cs"/>
              </a:rPr>
              <a:t>time</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needed</a:t>
            </a:r>
            <a:r>
              <a:rPr lang="pl-PL" sz="1200" b="0" i="0" u="none" strike="noStrike" kern="1200" baseline="0" dirty="0" smtClean="0">
                <a:solidFill>
                  <a:schemeClr val="tx1"/>
                </a:solidFill>
                <a:latin typeface="+mn-lt"/>
                <a:ea typeface="+mn-ea"/>
                <a:cs typeface="+mn-cs"/>
              </a:rPr>
              <a:t> for </a:t>
            </a:r>
            <a:r>
              <a:rPr lang="pl-PL" sz="1200" b="0" i="0" u="none" strike="noStrike" kern="1200" baseline="0" dirty="0" err="1" smtClean="0">
                <a:solidFill>
                  <a:schemeClr val="tx1"/>
                </a:solidFill>
                <a:latin typeface="+mn-lt"/>
                <a:ea typeface="+mn-ea"/>
                <a:cs typeface="+mn-cs"/>
              </a:rPr>
              <a:t>completion</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2. Member States may provide for a request for environmental</a:t>
            </a:r>
          </a:p>
          <a:p>
            <a:r>
              <a:rPr lang="en-US" sz="1200" b="0" i="0" u="none" strike="noStrike" kern="1200" baseline="0" dirty="0" smtClean="0">
                <a:solidFill>
                  <a:schemeClr val="tx1"/>
                </a:solidFill>
                <a:latin typeface="+mn-lt"/>
                <a:ea typeface="+mn-ea"/>
                <a:cs typeface="+mn-cs"/>
              </a:rPr>
              <a:t>information to be refused if disclosure of the information</a:t>
            </a:r>
          </a:p>
          <a:p>
            <a:r>
              <a:rPr lang="pl-PL" sz="1200" b="0" i="0" u="none" strike="noStrike" kern="1200" baseline="0" dirty="0" err="1" smtClean="0">
                <a:solidFill>
                  <a:schemeClr val="tx1"/>
                </a:solidFill>
                <a:latin typeface="+mn-lt"/>
                <a:ea typeface="+mn-ea"/>
                <a:cs typeface="+mn-cs"/>
              </a:rPr>
              <a:t>would</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adversely</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affect</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(a) the confidentiality of the proceedings of public authorities,</a:t>
            </a:r>
          </a:p>
          <a:p>
            <a:r>
              <a:rPr lang="en-US" sz="1200" b="0" i="0" u="none" strike="noStrike" kern="1200" baseline="0" dirty="0" smtClean="0">
                <a:solidFill>
                  <a:schemeClr val="tx1"/>
                </a:solidFill>
                <a:latin typeface="+mn-lt"/>
                <a:ea typeface="+mn-ea"/>
                <a:cs typeface="+mn-cs"/>
              </a:rPr>
              <a:t>where such confidentiality is provided for by law;</a:t>
            </a:r>
          </a:p>
          <a:p>
            <a:r>
              <a:rPr lang="en-US" sz="1200" b="0" i="0" u="none" strike="noStrike" kern="1200" baseline="0" dirty="0" smtClean="0">
                <a:solidFill>
                  <a:schemeClr val="tx1"/>
                </a:solidFill>
                <a:latin typeface="+mn-lt"/>
                <a:ea typeface="+mn-ea"/>
                <a:cs typeface="+mn-cs"/>
              </a:rPr>
              <a:t>(b) international relations, public security or national </a:t>
            </a:r>
            <a:r>
              <a:rPr lang="en-US" sz="1200" b="0" i="0" u="none" strike="noStrike" kern="1200" baseline="0" dirty="0" err="1" smtClean="0">
                <a:solidFill>
                  <a:schemeClr val="tx1"/>
                </a:solidFill>
                <a:latin typeface="+mn-lt"/>
                <a:ea typeface="+mn-ea"/>
                <a:cs typeface="+mn-cs"/>
              </a:rPr>
              <a:t>defence</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(c) the course of justice, the ability of any person to receive a</a:t>
            </a:r>
          </a:p>
          <a:p>
            <a:r>
              <a:rPr lang="en-US" sz="1200" b="0" i="0" u="none" strike="noStrike" kern="1200" baseline="0" dirty="0" smtClean="0">
                <a:solidFill>
                  <a:schemeClr val="tx1"/>
                </a:solidFill>
                <a:latin typeface="+mn-lt"/>
                <a:ea typeface="+mn-ea"/>
                <a:cs typeface="+mn-cs"/>
              </a:rPr>
              <a:t>fair trial or the ability of a public authority to conduct an</a:t>
            </a:r>
          </a:p>
          <a:p>
            <a:r>
              <a:rPr lang="en-US" sz="1200" b="0" i="0" u="none" strike="noStrike" kern="1200" baseline="0" dirty="0" smtClean="0">
                <a:solidFill>
                  <a:schemeClr val="tx1"/>
                </a:solidFill>
                <a:latin typeface="+mn-lt"/>
                <a:ea typeface="+mn-ea"/>
                <a:cs typeface="+mn-cs"/>
              </a:rPr>
              <a:t>enquiry of a criminal or disciplinary nature;</a:t>
            </a:r>
          </a:p>
          <a:p>
            <a:r>
              <a:rPr lang="en-US" sz="1200" b="0" i="0" u="none" strike="noStrike" kern="1200" baseline="0" dirty="0" smtClean="0">
                <a:solidFill>
                  <a:schemeClr val="tx1"/>
                </a:solidFill>
                <a:latin typeface="+mn-lt"/>
                <a:ea typeface="+mn-ea"/>
                <a:cs typeface="+mn-cs"/>
              </a:rPr>
              <a:t>(d) the confidentiality of commercial or industrial information</a:t>
            </a:r>
          </a:p>
          <a:p>
            <a:r>
              <a:rPr lang="en-US" sz="1200" b="0" i="0" u="none" strike="noStrike" kern="1200" baseline="0" dirty="0" smtClean="0">
                <a:solidFill>
                  <a:schemeClr val="tx1"/>
                </a:solidFill>
                <a:latin typeface="+mn-lt"/>
                <a:ea typeface="+mn-ea"/>
                <a:cs typeface="+mn-cs"/>
              </a:rPr>
              <a:t>where such confidentiality is provided for by national or</a:t>
            </a:r>
          </a:p>
          <a:p>
            <a:r>
              <a:rPr lang="en-US" sz="1200" b="0" i="0" u="none" strike="noStrike" kern="1200" baseline="0" dirty="0" smtClean="0">
                <a:solidFill>
                  <a:schemeClr val="tx1"/>
                </a:solidFill>
                <a:latin typeface="+mn-lt"/>
                <a:ea typeface="+mn-ea"/>
                <a:cs typeface="+mn-cs"/>
              </a:rPr>
              <a:t>Community law to protect a legitimate economic interest,</a:t>
            </a:r>
          </a:p>
          <a:p>
            <a:r>
              <a:rPr lang="en-US" sz="1200" b="0" i="0" u="none" strike="noStrike" kern="1200" baseline="0" dirty="0" smtClean="0">
                <a:solidFill>
                  <a:schemeClr val="tx1"/>
                </a:solidFill>
                <a:latin typeface="+mn-lt"/>
                <a:ea typeface="+mn-ea"/>
                <a:cs typeface="+mn-cs"/>
              </a:rPr>
              <a:t>including the public interest in maintaining statistical confidentiality</a:t>
            </a:r>
          </a:p>
          <a:p>
            <a:r>
              <a:rPr lang="pl-PL" sz="1200" b="0" i="0" u="none" strike="noStrike" kern="1200" baseline="0" dirty="0" smtClean="0">
                <a:solidFill>
                  <a:schemeClr val="tx1"/>
                </a:solidFill>
                <a:latin typeface="+mn-lt"/>
                <a:ea typeface="+mn-ea"/>
                <a:cs typeface="+mn-cs"/>
              </a:rPr>
              <a:t>and </a:t>
            </a:r>
            <a:r>
              <a:rPr lang="pl-PL" sz="1200" b="0" i="0" u="none" strike="noStrike" kern="1200" baseline="0" dirty="0" err="1" smtClean="0">
                <a:solidFill>
                  <a:schemeClr val="tx1"/>
                </a:solidFill>
                <a:latin typeface="+mn-lt"/>
                <a:ea typeface="+mn-ea"/>
                <a:cs typeface="+mn-cs"/>
              </a:rPr>
              <a:t>tax</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secrecy</a:t>
            </a:r>
            <a:r>
              <a:rPr lang="pl-PL" sz="1200" b="0" i="0" u="none" strike="noStrike" kern="1200" baseline="0" dirty="0" smtClean="0">
                <a:solidFill>
                  <a:schemeClr val="tx1"/>
                </a:solidFill>
                <a:latin typeface="+mn-lt"/>
                <a:ea typeface="+mn-ea"/>
                <a:cs typeface="+mn-cs"/>
              </a:rPr>
              <a:t>;</a:t>
            </a:r>
          </a:p>
          <a:p>
            <a:r>
              <a:rPr lang="pl-PL" sz="1200" b="0" i="0" u="none" strike="noStrike" kern="1200" baseline="0" dirty="0" smtClean="0">
                <a:solidFill>
                  <a:schemeClr val="tx1"/>
                </a:solidFill>
                <a:latin typeface="+mn-lt"/>
                <a:ea typeface="+mn-ea"/>
                <a:cs typeface="+mn-cs"/>
              </a:rPr>
              <a:t>(e) </a:t>
            </a:r>
            <a:r>
              <a:rPr lang="pl-PL" sz="1200" b="0" i="0" u="none" strike="noStrike" kern="1200" baseline="0" dirty="0" err="1" smtClean="0">
                <a:solidFill>
                  <a:schemeClr val="tx1"/>
                </a:solidFill>
                <a:latin typeface="+mn-lt"/>
                <a:ea typeface="+mn-ea"/>
                <a:cs typeface="+mn-cs"/>
              </a:rPr>
              <a:t>intellectual</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property</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rights</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(f) the confidentiality of personal data and/or files relating to a</a:t>
            </a:r>
          </a:p>
          <a:p>
            <a:r>
              <a:rPr lang="en-US" sz="1200" b="0" i="0" u="none" strike="noStrike" kern="1200" baseline="0" dirty="0" smtClean="0">
                <a:solidFill>
                  <a:schemeClr val="tx1"/>
                </a:solidFill>
                <a:latin typeface="+mn-lt"/>
                <a:ea typeface="+mn-ea"/>
                <a:cs typeface="+mn-cs"/>
              </a:rPr>
              <a:t>natural person where that person has not consented to the</a:t>
            </a:r>
          </a:p>
          <a:p>
            <a:r>
              <a:rPr lang="en-US" sz="1200" b="0" i="0" u="none" strike="noStrike" kern="1200" baseline="0" dirty="0" smtClean="0">
                <a:solidFill>
                  <a:schemeClr val="tx1"/>
                </a:solidFill>
                <a:latin typeface="+mn-lt"/>
                <a:ea typeface="+mn-ea"/>
                <a:cs typeface="+mn-cs"/>
              </a:rPr>
              <a:t>disclosure of the information to the public, where such</a:t>
            </a:r>
          </a:p>
          <a:p>
            <a:r>
              <a:rPr lang="en-US" sz="1200" b="0" i="0" u="none" strike="noStrike" kern="1200" baseline="0" dirty="0" smtClean="0">
                <a:solidFill>
                  <a:schemeClr val="tx1"/>
                </a:solidFill>
                <a:latin typeface="+mn-lt"/>
                <a:ea typeface="+mn-ea"/>
                <a:cs typeface="+mn-cs"/>
              </a:rPr>
              <a:t>confidentiality is provided for by national or Community</a:t>
            </a:r>
          </a:p>
          <a:p>
            <a:r>
              <a:rPr lang="pl-PL" sz="1200" b="0" i="0" u="none" strike="noStrike" kern="1200" baseline="0" dirty="0" smtClean="0">
                <a:solidFill>
                  <a:schemeClr val="tx1"/>
                </a:solidFill>
                <a:latin typeface="+mn-lt"/>
                <a:ea typeface="+mn-ea"/>
                <a:cs typeface="+mn-cs"/>
              </a:rPr>
              <a:t>law;</a:t>
            </a:r>
          </a:p>
          <a:p>
            <a:r>
              <a:rPr lang="en-US" sz="1200" b="0" i="0" u="none" strike="noStrike" kern="1200" baseline="0" dirty="0" smtClean="0">
                <a:solidFill>
                  <a:schemeClr val="tx1"/>
                </a:solidFill>
                <a:latin typeface="+mn-lt"/>
                <a:ea typeface="+mn-ea"/>
                <a:cs typeface="+mn-cs"/>
              </a:rPr>
              <a:t>(g) the interests or protection of any person who supplied the</a:t>
            </a:r>
          </a:p>
          <a:p>
            <a:r>
              <a:rPr lang="en-US" sz="1200" b="0" i="0" u="none" strike="noStrike" kern="1200" baseline="0" dirty="0" smtClean="0">
                <a:solidFill>
                  <a:schemeClr val="tx1"/>
                </a:solidFill>
                <a:latin typeface="+mn-lt"/>
                <a:ea typeface="+mn-ea"/>
                <a:cs typeface="+mn-cs"/>
              </a:rPr>
              <a:t>information requested on a voluntary basis without being</a:t>
            </a:r>
          </a:p>
          <a:p>
            <a:r>
              <a:rPr lang="en-US" sz="1200" b="0" i="0" u="none" strike="noStrike" kern="1200" baseline="0" dirty="0" smtClean="0">
                <a:solidFill>
                  <a:schemeClr val="tx1"/>
                </a:solidFill>
                <a:latin typeface="+mn-lt"/>
                <a:ea typeface="+mn-ea"/>
                <a:cs typeface="+mn-cs"/>
              </a:rPr>
              <a:t>under, or capable of being put under, a legal obligation to</a:t>
            </a:r>
          </a:p>
          <a:p>
            <a:r>
              <a:rPr lang="en-US" sz="1200" b="0" i="0" u="none" strike="noStrike" kern="1200" baseline="0" dirty="0" smtClean="0">
                <a:solidFill>
                  <a:schemeClr val="tx1"/>
                </a:solidFill>
                <a:latin typeface="+mn-lt"/>
                <a:ea typeface="+mn-ea"/>
                <a:cs typeface="+mn-cs"/>
              </a:rPr>
              <a:t>do so, unless that person has consented to the release of</a:t>
            </a:r>
          </a:p>
          <a:p>
            <a:r>
              <a:rPr lang="pl-PL" sz="1200" b="0" i="0" u="none" strike="noStrike" kern="1200" baseline="0" dirty="0" smtClean="0">
                <a:solidFill>
                  <a:schemeClr val="tx1"/>
                </a:solidFill>
                <a:latin typeface="+mn-lt"/>
                <a:ea typeface="+mn-ea"/>
                <a:cs typeface="+mn-cs"/>
              </a:rPr>
              <a:t>the </a:t>
            </a:r>
            <a:r>
              <a:rPr lang="pl-PL" sz="1200" b="0" i="0" u="none" strike="noStrike" kern="1200" baseline="0" dirty="0" err="1" smtClean="0">
                <a:solidFill>
                  <a:schemeClr val="tx1"/>
                </a:solidFill>
                <a:latin typeface="+mn-lt"/>
                <a:ea typeface="+mn-ea"/>
                <a:cs typeface="+mn-cs"/>
              </a:rPr>
              <a:t>information</a:t>
            </a:r>
            <a:r>
              <a:rPr lang="pl-PL" sz="1200" b="0" i="0" u="none" strike="noStrike" kern="1200" baseline="0" dirty="0" smtClean="0">
                <a:solidFill>
                  <a:schemeClr val="tx1"/>
                </a:solidFill>
                <a:latin typeface="+mn-lt"/>
                <a:ea typeface="+mn-ea"/>
                <a:cs typeface="+mn-cs"/>
              </a:rPr>
              <a:t> </a:t>
            </a:r>
            <a:r>
              <a:rPr lang="pl-PL" sz="1200" b="0" i="0" u="none" strike="noStrike" kern="1200" baseline="0" dirty="0" err="1" smtClean="0">
                <a:solidFill>
                  <a:schemeClr val="tx1"/>
                </a:solidFill>
                <a:latin typeface="+mn-lt"/>
                <a:ea typeface="+mn-ea"/>
                <a:cs typeface="+mn-cs"/>
              </a:rPr>
              <a:t>concerned</a:t>
            </a:r>
            <a:r>
              <a:rPr lang="pl-PL"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(h) the protection of the environment to which such information</a:t>
            </a:r>
          </a:p>
          <a:p>
            <a:r>
              <a:rPr lang="en-US" sz="1200" b="0" i="0" u="none" strike="noStrike" kern="1200" baseline="0" dirty="0" smtClean="0">
                <a:solidFill>
                  <a:schemeClr val="tx1"/>
                </a:solidFill>
                <a:latin typeface="+mn-lt"/>
                <a:ea typeface="+mn-ea"/>
                <a:cs typeface="+mn-cs"/>
              </a:rPr>
              <a:t>relates, such as the location of rare species.</a:t>
            </a:r>
          </a:p>
          <a:p>
            <a:r>
              <a:rPr lang="en-US" sz="1200" b="0" i="0" u="none" strike="noStrike" kern="1200" baseline="0" dirty="0" smtClean="0">
                <a:solidFill>
                  <a:schemeClr val="tx1"/>
                </a:solidFill>
                <a:latin typeface="+mn-lt"/>
                <a:ea typeface="+mn-ea"/>
                <a:cs typeface="+mn-cs"/>
              </a:rPr>
              <a:t>The grounds for refusal mentioned in paragraphs 1 and 2 shall</a:t>
            </a:r>
          </a:p>
          <a:p>
            <a:r>
              <a:rPr lang="en-US" sz="1200" b="0" i="0" u="none" strike="noStrike" kern="1200" baseline="0" dirty="0" smtClean="0">
                <a:solidFill>
                  <a:schemeClr val="tx1"/>
                </a:solidFill>
                <a:latin typeface="+mn-lt"/>
                <a:ea typeface="+mn-ea"/>
                <a:cs typeface="+mn-cs"/>
              </a:rPr>
              <a:t>be interpreted in a restrictive way, taking into account for the</a:t>
            </a:r>
          </a:p>
          <a:p>
            <a:r>
              <a:rPr lang="en-US" sz="1200" b="0" i="0" u="none" strike="noStrike" kern="1200" baseline="0" dirty="0" smtClean="0">
                <a:solidFill>
                  <a:schemeClr val="tx1"/>
                </a:solidFill>
                <a:latin typeface="+mn-lt"/>
                <a:ea typeface="+mn-ea"/>
                <a:cs typeface="+mn-cs"/>
              </a:rPr>
              <a:t>particular case the public interest served by disclosure. In every</a:t>
            </a:r>
          </a:p>
          <a:p>
            <a:r>
              <a:rPr lang="en-US" sz="1200" b="0" i="0" u="none" strike="noStrike" kern="1200" baseline="0" dirty="0" smtClean="0">
                <a:solidFill>
                  <a:schemeClr val="tx1"/>
                </a:solidFill>
                <a:latin typeface="+mn-lt"/>
                <a:ea typeface="+mn-ea"/>
                <a:cs typeface="+mn-cs"/>
              </a:rPr>
              <a:t>particular case, the public interest served by disclosure shall be</a:t>
            </a:r>
          </a:p>
          <a:p>
            <a:r>
              <a:rPr lang="en-US" sz="1200" b="0" i="0" u="none" strike="noStrike" kern="1200" baseline="0" dirty="0" smtClean="0">
                <a:solidFill>
                  <a:schemeClr val="tx1"/>
                </a:solidFill>
                <a:latin typeface="+mn-lt"/>
                <a:ea typeface="+mn-ea"/>
                <a:cs typeface="+mn-cs"/>
              </a:rPr>
              <a:t>weighed against the interest served by the refusal. Member</a:t>
            </a:r>
          </a:p>
          <a:p>
            <a:r>
              <a:rPr lang="en-US" sz="1200" b="0" i="0" u="none" strike="noStrike" kern="1200" baseline="0" dirty="0" smtClean="0">
                <a:solidFill>
                  <a:schemeClr val="tx1"/>
                </a:solidFill>
                <a:latin typeface="+mn-lt"/>
                <a:ea typeface="+mn-ea"/>
                <a:cs typeface="+mn-cs"/>
              </a:rPr>
              <a:t>States may not, by virtue of paragraph 2(a), (d), (f), (g) and (h),</a:t>
            </a:r>
          </a:p>
          <a:p>
            <a:r>
              <a:rPr lang="en-US" sz="1200" b="0" i="0" u="none" strike="noStrike" kern="1200" baseline="0" dirty="0" smtClean="0">
                <a:solidFill>
                  <a:schemeClr val="tx1"/>
                </a:solidFill>
                <a:latin typeface="+mn-lt"/>
                <a:ea typeface="+mn-ea"/>
                <a:cs typeface="+mn-cs"/>
              </a:rPr>
              <a:t>provide for a request to be refused where the request relates to</a:t>
            </a:r>
          </a:p>
          <a:p>
            <a:r>
              <a:rPr lang="en-US" sz="1200" b="0" i="0" u="none" strike="noStrike" kern="1200" baseline="0" dirty="0" smtClean="0">
                <a:solidFill>
                  <a:schemeClr val="tx1"/>
                </a:solidFill>
                <a:latin typeface="+mn-lt"/>
                <a:ea typeface="+mn-ea"/>
                <a:cs typeface="+mn-cs"/>
              </a:rPr>
              <a:t>information on emissions into the environment.</a:t>
            </a:r>
            <a:endParaRPr lang="pl-PL" sz="1200" b="0" i="0" u="none" strike="noStrike" kern="1200" baseline="0" dirty="0" smtClean="0">
              <a:solidFill>
                <a:schemeClr val="tx1"/>
              </a:solidFill>
              <a:latin typeface="+mn-lt"/>
              <a:ea typeface="+mn-ea"/>
              <a:cs typeface="+mn-cs"/>
            </a:endParaRPr>
          </a:p>
          <a:p>
            <a:endParaRPr lang="pl-PL" dirty="0"/>
          </a:p>
        </p:txBody>
      </p:sp>
      <p:sp>
        <p:nvSpPr>
          <p:cNvPr id="4" name="Symbol zastępczy numeru slajdu 3"/>
          <p:cNvSpPr>
            <a:spLocks noGrp="1"/>
          </p:cNvSpPr>
          <p:nvPr>
            <p:ph type="sldNum" sz="quarter" idx="10"/>
          </p:nvPr>
        </p:nvSpPr>
        <p:spPr/>
        <p:txBody>
          <a:bodyPr/>
          <a:lstStyle/>
          <a:p>
            <a:fld id="{7AA697AB-57D4-4630-A376-F980DAB63A03}" type="slidenum">
              <a:rPr lang="pl-PL" smtClean="0"/>
              <a:t>12</a:t>
            </a:fld>
            <a:endParaRPr lang="pl-PL"/>
          </a:p>
        </p:txBody>
      </p:sp>
    </p:spTree>
    <p:extLst>
      <p:ext uri="{BB962C8B-B14F-4D97-AF65-F5344CB8AC3E}">
        <p14:creationId xmlns:p14="http://schemas.microsoft.com/office/powerpoint/2010/main" val="2884092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D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744538"/>
            <a:ext cx="1909762" cy="5351462"/>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15975" y="744538"/>
            <a:ext cx="5580063" cy="53514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15975" y="744538"/>
            <a:ext cx="6702425" cy="838200"/>
          </a:xfrm>
        </p:spPr>
        <p:txBody>
          <a:bodyPr/>
          <a:lstStyle/>
          <a:p>
            <a:r>
              <a:rPr lang="en-US" smtClean="0"/>
              <a:t>Click to edit Master title style</a:t>
            </a:r>
            <a:endParaRPr lang="de-DE"/>
          </a:p>
        </p:txBody>
      </p:sp>
      <p:sp>
        <p:nvSpPr>
          <p:cNvPr id="3" name="Chart Placeholder 2"/>
          <p:cNvSpPr>
            <a:spLocks noGrp="1"/>
          </p:cNvSpPr>
          <p:nvPr>
            <p:ph type="chart" sz="half" idx="1"/>
          </p:nvPr>
        </p:nvSpPr>
        <p:spPr>
          <a:xfrm>
            <a:off x="835025" y="1981200"/>
            <a:ext cx="3735388" cy="4114800"/>
          </a:xfrm>
        </p:spPr>
        <p:txBody>
          <a:bodyPr/>
          <a:lstStyle/>
          <a:p>
            <a:pPr lvl="0"/>
            <a:r>
              <a:rPr lang="en-US" noProof="0" smtClean="0"/>
              <a:t>Click icon to add chart</a:t>
            </a:r>
            <a:endParaRPr lang="de-DE" noProof="0" smtClean="0"/>
          </a:p>
        </p:txBody>
      </p:sp>
      <p:sp>
        <p:nvSpPr>
          <p:cNvPr id="4" name="Text Placeholder 3"/>
          <p:cNvSpPr>
            <a:spLocks noGrp="1"/>
          </p:cNvSpPr>
          <p:nvPr>
            <p:ph type="body" sz="half" idx="2"/>
          </p:nvPr>
        </p:nvSpPr>
        <p:spPr>
          <a:xfrm>
            <a:off x="4722813" y="1981200"/>
            <a:ext cx="373538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endParaRPr lang="de-DE"/>
          </a:p>
        </p:txBody>
      </p:sp>
      <p:sp>
        <p:nvSpPr>
          <p:cNvPr id="5"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5025" y="1981200"/>
            <a:ext cx="37353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4722813" y="1981200"/>
            <a:ext cx="373538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5"/>
          <p:cNvSpPr>
            <a:spLocks noGrp="1" noChangeArrowheads="1"/>
          </p:cNvSpPr>
          <p:nvPr>
            <p:ph type="ftr" sz="quarter" idx="10"/>
          </p:nvPr>
        </p:nvSpPr>
        <p:spPr>
          <a:ln/>
        </p:spPr>
        <p:txBody>
          <a:bodyPr/>
          <a:lstStyle>
            <a:lvl1pPr>
              <a:defRPr/>
            </a:lvl1pPr>
          </a:lstStyle>
          <a:p>
            <a:endParaRPr lang="de-DE"/>
          </a:p>
        </p:txBody>
      </p:sp>
      <p:sp>
        <p:nvSpPr>
          <p:cNvPr id="8"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5"/>
          <p:cNvSpPr>
            <a:spLocks noGrp="1" noChangeArrowheads="1"/>
          </p:cNvSpPr>
          <p:nvPr>
            <p:ph type="ftr" sz="quarter" idx="10"/>
          </p:nvPr>
        </p:nvSpPr>
        <p:spPr>
          <a:ln/>
        </p:spPr>
        <p:txBody>
          <a:bodyPr/>
          <a:lstStyle>
            <a:lvl1pPr>
              <a:defRPr/>
            </a:lvl1pPr>
          </a:lstStyle>
          <a:p>
            <a:endParaRPr lang="de-DE"/>
          </a:p>
        </p:txBody>
      </p:sp>
      <p:sp>
        <p:nvSpPr>
          <p:cNvPr id="4"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de-DE"/>
          </a:p>
        </p:txBody>
      </p:sp>
      <p:sp>
        <p:nvSpPr>
          <p:cNvPr id="3"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endParaRPr lang="de-DE"/>
          </a:p>
        </p:txBody>
      </p:sp>
      <p:sp>
        <p:nvSpPr>
          <p:cNvPr id="6" name="Rectangle 6"/>
          <p:cNvSpPr>
            <a:spLocks noGrp="1" noChangeArrowheads="1"/>
          </p:cNvSpPr>
          <p:nvPr>
            <p:ph type="sldNum" sz="quarter" idx="11"/>
          </p:nvPr>
        </p:nvSpPr>
        <p:spPr>
          <a:ln/>
        </p:spPr>
        <p:txBody>
          <a:bodyPr/>
          <a:lstStyle>
            <a:lvl1pPr>
              <a:defRPr/>
            </a:lvl1pPr>
          </a:lstStyle>
          <a:p>
            <a:fld id="{EFD8EC98-65D3-4D00-B804-19A1A1B70309}" type="slidenum">
              <a:rPr lang="de-DE" smtClean="0"/>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27584" y="764704"/>
            <a:ext cx="670242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Klicken Sie, um das Titelformat</a:t>
            </a:r>
          </a:p>
        </p:txBody>
      </p:sp>
      <p:sp>
        <p:nvSpPr>
          <p:cNvPr id="1027" name="Rectangle 3"/>
          <p:cNvSpPr>
            <a:spLocks noGrp="1" noChangeArrowheads="1"/>
          </p:cNvSpPr>
          <p:nvPr>
            <p:ph type="body" idx="1"/>
          </p:nvPr>
        </p:nvSpPr>
        <p:spPr bwMode="auto">
          <a:xfrm>
            <a:off x="835025" y="1981200"/>
            <a:ext cx="7623175"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133C8B"/>
                </a:solidFill>
                <a:latin typeface="+mn-lt"/>
              </a:defRPr>
            </a:lvl1pPr>
          </a:lstStyle>
          <a:p>
            <a:endParaRPr lang="de-DE"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133C8B"/>
                </a:solidFill>
                <a:latin typeface="+mn-lt"/>
              </a:defRPr>
            </a:lvl1pPr>
          </a:lstStyle>
          <a:p>
            <a:fld id="{EFD8EC98-65D3-4D00-B804-19A1A1B70309}" type="slidenum">
              <a:rPr lang="de-DE" smtClean="0"/>
              <a:pPr/>
              <a:t>‹#›</a:t>
            </a:fld>
            <a:endParaRPr lang="de-DE" dirty="0"/>
          </a:p>
        </p:txBody>
      </p:sp>
      <p:sp>
        <p:nvSpPr>
          <p:cNvPr id="1032" name="Rectangle 8"/>
          <p:cNvSpPr>
            <a:spLocks noChangeArrowheads="1"/>
          </p:cNvSpPr>
          <p:nvPr/>
        </p:nvSpPr>
        <p:spPr bwMode="auto">
          <a:xfrm>
            <a:off x="0" y="2060848"/>
            <a:ext cx="685800" cy="4797152"/>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3" name="Rectangle 9"/>
          <p:cNvSpPr>
            <a:spLocks noChangeArrowheads="1"/>
          </p:cNvSpPr>
          <p:nvPr/>
        </p:nvSpPr>
        <p:spPr bwMode="auto">
          <a:xfrm>
            <a:off x="0" y="0"/>
            <a:ext cx="685800" cy="228600"/>
          </a:xfrm>
          <a:prstGeom prst="rect">
            <a:avLst/>
          </a:prstGeom>
          <a:solidFill>
            <a:srgbClr val="88827E"/>
          </a:solidFill>
          <a:ln w="9525">
            <a:noFill/>
            <a:miter lim="800000"/>
            <a:headEnd/>
            <a:tailEnd/>
          </a:ln>
          <a:effectLst/>
        </p:spPr>
        <p:txBody>
          <a:bodyPr wrap="none" anchor="ctr"/>
          <a:lstStyle/>
          <a:p>
            <a:pPr>
              <a:defRPr/>
            </a:pPr>
            <a:endParaRPr lang="de-DE">
              <a:latin typeface="Times New Roman" pitchFamily="18" charset="0"/>
            </a:endParaRPr>
          </a:p>
        </p:txBody>
      </p:sp>
      <p:sp>
        <p:nvSpPr>
          <p:cNvPr id="1034" name="Rectangle 10"/>
          <p:cNvSpPr>
            <a:spLocks noChangeArrowheads="1"/>
          </p:cNvSpPr>
          <p:nvPr/>
        </p:nvSpPr>
        <p:spPr bwMode="auto">
          <a:xfrm>
            <a:off x="685800" y="0"/>
            <a:ext cx="8458200" cy="228600"/>
          </a:xfrm>
          <a:prstGeom prst="rect">
            <a:avLst/>
          </a:prstGeom>
          <a:solidFill>
            <a:srgbClr val="133C8B"/>
          </a:solidFill>
          <a:ln w="9525">
            <a:noFill/>
            <a:miter lim="800000"/>
            <a:headEnd/>
            <a:tailEnd/>
          </a:ln>
          <a:effectLst/>
        </p:spPr>
        <p:txBody>
          <a:bodyPr wrap="none" anchor="ctr"/>
          <a:lstStyle/>
          <a:p>
            <a:pPr>
              <a:defRPr/>
            </a:pPr>
            <a:endParaRPr lang="de-DE">
              <a:latin typeface="Times New Roman" pitchFamily="18" charset="0"/>
            </a:endParaRPr>
          </a:p>
        </p:txBody>
      </p:sp>
      <p:sp>
        <p:nvSpPr>
          <p:cNvPr id="1043" name="Line 19"/>
          <p:cNvSpPr>
            <a:spLocks noChangeShapeType="1"/>
          </p:cNvSpPr>
          <p:nvPr/>
        </p:nvSpPr>
        <p:spPr bwMode="auto">
          <a:xfrm>
            <a:off x="687388" y="1811338"/>
            <a:ext cx="8456612" cy="0"/>
          </a:xfrm>
          <a:prstGeom prst="line">
            <a:avLst/>
          </a:prstGeom>
          <a:noFill/>
          <a:ln w="38100">
            <a:solidFill>
              <a:srgbClr val="133C8B"/>
            </a:solidFill>
            <a:round/>
            <a:headEnd/>
            <a:tailEnd/>
          </a:ln>
          <a:effectLst/>
        </p:spPr>
        <p:txBody>
          <a:bodyPr/>
          <a:lstStyle/>
          <a:p>
            <a:pPr>
              <a:defRPr/>
            </a:pPr>
            <a:endParaRPr lang="de-DE">
              <a:latin typeface="Times New Roman" pitchFamily="18" charset="0"/>
            </a:endParaRPr>
          </a:p>
        </p:txBody>
      </p:sp>
      <p:pic>
        <p:nvPicPr>
          <p:cNvPr id="2" name="Grafik 1"/>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99592" y="6276511"/>
            <a:ext cx="562331" cy="464857"/>
          </a:xfrm>
          <a:prstGeom prst="rect">
            <a:avLst/>
          </a:prstGeom>
        </p:spPr>
      </p:pic>
      <p:pic>
        <p:nvPicPr>
          <p:cNvPr id="3" name="Grafik 2"/>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691680" y="6309368"/>
            <a:ext cx="623743" cy="432000"/>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rtl="0" eaLnBrk="1" fontAlgn="base" hangingPunct="1">
        <a:spcBef>
          <a:spcPct val="0"/>
        </a:spcBef>
        <a:spcAft>
          <a:spcPct val="0"/>
        </a:spcAft>
        <a:defRPr sz="2800">
          <a:solidFill>
            <a:srgbClr val="133C8B"/>
          </a:solidFill>
          <a:latin typeface="+mj-lt"/>
          <a:ea typeface="+mj-ea"/>
          <a:cs typeface="+mj-cs"/>
        </a:defRPr>
      </a:lvl1pPr>
      <a:lvl2pPr algn="l" rtl="0" eaLnBrk="1" fontAlgn="base" hangingPunct="1">
        <a:spcBef>
          <a:spcPct val="0"/>
        </a:spcBef>
        <a:spcAft>
          <a:spcPct val="0"/>
        </a:spcAft>
        <a:defRPr sz="2800">
          <a:solidFill>
            <a:srgbClr val="214077"/>
          </a:solidFill>
          <a:latin typeface="Trebuchet MS" pitchFamily="34" charset="0"/>
        </a:defRPr>
      </a:lvl2pPr>
      <a:lvl3pPr algn="l" rtl="0" eaLnBrk="1" fontAlgn="base" hangingPunct="1">
        <a:spcBef>
          <a:spcPct val="0"/>
        </a:spcBef>
        <a:spcAft>
          <a:spcPct val="0"/>
        </a:spcAft>
        <a:defRPr sz="2800">
          <a:solidFill>
            <a:srgbClr val="214077"/>
          </a:solidFill>
          <a:latin typeface="Trebuchet MS" pitchFamily="34" charset="0"/>
        </a:defRPr>
      </a:lvl3pPr>
      <a:lvl4pPr algn="l" rtl="0" eaLnBrk="1" fontAlgn="base" hangingPunct="1">
        <a:spcBef>
          <a:spcPct val="0"/>
        </a:spcBef>
        <a:spcAft>
          <a:spcPct val="0"/>
        </a:spcAft>
        <a:defRPr sz="2800">
          <a:solidFill>
            <a:srgbClr val="214077"/>
          </a:solidFill>
          <a:latin typeface="Trebuchet MS" pitchFamily="34" charset="0"/>
        </a:defRPr>
      </a:lvl4pPr>
      <a:lvl5pPr algn="l" rtl="0" eaLnBrk="1" fontAlgn="base" hangingPunct="1">
        <a:spcBef>
          <a:spcPct val="0"/>
        </a:spcBef>
        <a:spcAft>
          <a:spcPct val="0"/>
        </a:spcAft>
        <a:defRPr sz="2800">
          <a:solidFill>
            <a:srgbClr val="214077"/>
          </a:solidFill>
          <a:latin typeface="Trebuchet MS" pitchFamily="34" charset="0"/>
        </a:defRPr>
      </a:lvl5pPr>
      <a:lvl6pPr marL="457200" algn="l" rtl="0" eaLnBrk="1" fontAlgn="base" hangingPunct="1">
        <a:spcBef>
          <a:spcPct val="0"/>
        </a:spcBef>
        <a:spcAft>
          <a:spcPct val="0"/>
        </a:spcAft>
        <a:defRPr sz="2800">
          <a:solidFill>
            <a:srgbClr val="214077"/>
          </a:solidFill>
          <a:latin typeface="Trebuchet MS" pitchFamily="34" charset="0"/>
        </a:defRPr>
      </a:lvl6pPr>
      <a:lvl7pPr marL="914400" algn="l" rtl="0" eaLnBrk="1" fontAlgn="base" hangingPunct="1">
        <a:spcBef>
          <a:spcPct val="0"/>
        </a:spcBef>
        <a:spcAft>
          <a:spcPct val="0"/>
        </a:spcAft>
        <a:defRPr sz="2800">
          <a:solidFill>
            <a:srgbClr val="214077"/>
          </a:solidFill>
          <a:latin typeface="Trebuchet MS" pitchFamily="34" charset="0"/>
        </a:defRPr>
      </a:lvl7pPr>
      <a:lvl8pPr marL="1371600" algn="l" rtl="0" eaLnBrk="1" fontAlgn="base" hangingPunct="1">
        <a:spcBef>
          <a:spcPct val="0"/>
        </a:spcBef>
        <a:spcAft>
          <a:spcPct val="0"/>
        </a:spcAft>
        <a:defRPr sz="2800">
          <a:solidFill>
            <a:srgbClr val="214077"/>
          </a:solidFill>
          <a:latin typeface="Trebuchet MS" pitchFamily="34" charset="0"/>
        </a:defRPr>
      </a:lvl8pPr>
      <a:lvl9pPr marL="1828800" algn="l" rtl="0" eaLnBrk="1" fontAlgn="base" hangingPunct="1">
        <a:spcBef>
          <a:spcPct val="0"/>
        </a:spcBef>
        <a:spcAft>
          <a:spcPct val="0"/>
        </a:spcAft>
        <a:defRPr sz="2800">
          <a:solidFill>
            <a:srgbClr val="214077"/>
          </a:solidFill>
          <a:latin typeface="Trebuchet MS" pitchFamily="34" charset="0"/>
        </a:defRPr>
      </a:lvl9pPr>
    </p:titleStyle>
    <p:bodyStyle>
      <a:lvl1pPr marL="342900" indent="-342900" algn="l" rtl="0" eaLnBrk="1" fontAlgn="base" hangingPunct="1">
        <a:spcBef>
          <a:spcPct val="20000"/>
        </a:spcBef>
        <a:spcAft>
          <a:spcPct val="0"/>
        </a:spcAft>
        <a:buFont typeface="Wingdings" pitchFamily="2" charset="2"/>
        <a:buChar char="§"/>
        <a:defRPr sz="2000">
          <a:solidFill>
            <a:srgbClr val="133C8B"/>
          </a:solidFill>
          <a:latin typeface="+mn-lt"/>
          <a:ea typeface="+mn-ea"/>
          <a:cs typeface="+mn-cs"/>
        </a:defRPr>
      </a:lvl1pPr>
      <a:lvl2pPr marL="742950" indent="-285750" algn="l" rtl="0" eaLnBrk="1" fontAlgn="base" hangingPunct="1">
        <a:spcBef>
          <a:spcPct val="20000"/>
        </a:spcBef>
        <a:spcAft>
          <a:spcPct val="0"/>
        </a:spcAft>
        <a:buChar char="–"/>
        <a:defRPr>
          <a:solidFill>
            <a:srgbClr val="133C8B"/>
          </a:solidFill>
          <a:latin typeface="+mn-lt"/>
        </a:defRPr>
      </a:lvl2pPr>
      <a:lvl3pPr marL="1143000" indent="-228600" algn="l" rtl="0" eaLnBrk="1" fontAlgn="base" hangingPunct="1">
        <a:spcBef>
          <a:spcPct val="20000"/>
        </a:spcBef>
        <a:spcAft>
          <a:spcPct val="0"/>
        </a:spcAft>
        <a:buChar char="•"/>
        <a:defRPr>
          <a:solidFill>
            <a:srgbClr val="133C8B"/>
          </a:solidFill>
          <a:latin typeface="+mn-lt"/>
        </a:defRPr>
      </a:lvl3pPr>
      <a:lvl4pPr marL="1600200" indent="-228600" algn="l" rtl="0" eaLnBrk="1" fontAlgn="base" hangingPunct="1">
        <a:spcBef>
          <a:spcPct val="20000"/>
        </a:spcBef>
        <a:spcAft>
          <a:spcPct val="0"/>
        </a:spcAft>
        <a:buChar char="–"/>
        <a:defRPr sz="2000">
          <a:solidFill>
            <a:srgbClr val="214077"/>
          </a:solidFill>
          <a:latin typeface="+mn-lt"/>
        </a:defRPr>
      </a:lvl4pPr>
      <a:lvl5pPr marL="2057400" indent="-228600" algn="l" rtl="0" eaLnBrk="1" fontAlgn="base" hangingPunct="1">
        <a:spcBef>
          <a:spcPct val="20000"/>
        </a:spcBef>
        <a:spcAft>
          <a:spcPct val="0"/>
        </a:spcAft>
        <a:buChar char="»"/>
        <a:defRPr sz="2000">
          <a:solidFill>
            <a:srgbClr val="214077"/>
          </a:solidFill>
          <a:latin typeface="+mn-lt"/>
        </a:defRPr>
      </a:lvl5pPr>
      <a:lvl6pPr marL="2514600" indent="-228600" algn="l" rtl="0" eaLnBrk="1" fontAlgn="base" hangingPunct="1">
        <a:spcBef>
          <a:spcPct val="20000"/>
        </a:spcBef>
        <a:spcAft>
          <a:spcPct val="0"/>
        </a:spcAft>
        <a:buChar char="»"/>
        <a:defRPr sz="2000">
          <a:solidFill>
            <a:srgbClr val="214077"/>
          </a:solidFill>
          <a:latin typeface="+mn-lt"/>
        </a:defRPr>
      </a:lvl6pPr>
      <a:lvl7pPr marL="2971800" indent="-228600" algn="l" rtl="0" eaLnBrk="1" fontAlgn="base" hangingPunct="1">
        <a:spcBef>
          <a:spcPct val="20000"/>
        </a:spcBef>
        <a:spcAft>
          <a:spcPct val="0"/>
        </a:spcAft>
        <a:buChar char="»"/>
        <a:defRPr sz="2000">
          <a:solidFill>
            <a:srgbClr val="214077"/>
          </a:solidFill>
          <a:latin typeface="+mn-lt"/>
        </a:defRPr>
      </a:lvl7pPr>
      <a:lvl8pPr marL="3429000" indent="-228600" algn="l" rtl="0" eaLnBrk="1" fontAlgn="base" hangingPunct="1">
        <a:spcBef>
          <a:spcPct val="20000"/>
        </a:spcBef>
        <a:spcAft>
          <a:spcPct val="0"/>
        </a:spcAft>
        <a:buChar char="»"/>
        <a:defRPr sz="2000">
          <a:solidFill>
            <a:srgbClr val="214077"/>
          </a:solidFill>
          <a:latin typeface="+mn-lt"/>
        </a:defRPr>
      </a:lvl8pPr>
      <a:lvl9pPr marL="3886200" indent="-228600" algn="l" rtl="0" eaLnBrk="1" fontAlgn="base" hangingPunct="1">
        <a:spcBef>
          <a:spcPct val="20000"/>
        </a:spcBef>
        <a:spcAft>
          <a:spcPct val="0"/>
        </a:spcAft>
        <a:buChar char="»"/>
        <a:defRPr sz="2000">
          <a:solidFill>
            <a:srgbClr val="214077"/>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r>
              <a:rPr lang="pl-PL" sz="3200" dirty="0" smtClean="0"/>
              <a:t>Jerzy </a:t>
            </a:r>
            <a:r>
              <a:rPr lang="pl-PL" sz="3200" dirty="0" err="1" smtClean="0"/>
              <a:t>Jendrośka</a:t>
            </a:r>
            <a:r>
              <a:rPr lang="pl-PL" dirty="0" smtClean="0"/>
              <a:t/>
            </a:r>
            <a:br>
              <a:rPr lang="pl-PL" dirty="0" smtClean="0"/>
            </a:br>
            <a:r>
              <a:rPr lang="pl-PL" dirty="0" smtClean="0"/>
              <a:t>Public </a:t>
            </a:r>
            <a:r>
              <a:rPr lang="pl-PL" dirty="0" err="1" smtClean="0"/>
              <a:t>participation</a:t>
            </a:r>
            <a:r>
              <a:rPr lang="pl-PL" dirty="0" smtClean="0"/>
              <a:t> in </a:t>
            </a:r>
            <a:r>
              <a:rPr lang="pl-PL" dirty="0" smtClean="0"/>
              <a:t>the </a:t>
            </a:r>
            <a:r>
              <a:rPr lang="pl-PL" dirty="0" err="1" smtClean="0"/>
              <a:t>framework</a:t>
            </a:r>
            <a:r>
              <a:rPr lang="pl-PL" dirty="0" smtClean="0"/>
              <a:t> of  </a:t>
            </a:r>
            <a:r>
              <a:rPr lang="pl-PL" dirty="0" err="1" smtClean="0"/>
              <a:t>Industrial</a:t>
            </a:r>
            <a:r>
              <a:rPr lang="pl-PL" dirty="0" smtClean="0"/>
              <a:t> </a:t>
            </a:r>
            <a:r>
              <a:rPr lang="pl-PL" dirty="0" err="1" smtClean="0"/>
              <a:t>Emissions</a:t>
            </a:r>
            <a:r>
              <a:rPr lang="pl-PL" dirty="0" smtClean="0"/>
              <a:t> Directive</a:t>
            </a:r>
            <a:endParaRPr lang="de-D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The public and public </a:t>
            </a:r>
            <a:r>
              <a:rPr lang="pl-PL" dirty="0" err="1"/>
              <a:t>concerned</a:t>
            </a:r>
            <a:r>
              <a:rPr lang="pl-PL" dirty="0"/>
              <a:t> </a:t>
            </a:r>
            <a:r>
              <a:rPr lang="pl-PL" dirty="0" smtClean="0"/>
              <a:t> - non-</a:t>
            </a:r>
            <a:r>
              <a:rPr lang="pl-PL" dirty="0" err="1" smtClean="0"/>
              <a:t>discrimination</a:t>
            </a:r>
            <a:r>
              <a:rPr lang="pl-PL" dirty="0" smtClean="0"/>
              <a:t> </a:t>
            </a:r>
            <a:r>
              <a:rPr lang="pl-PL" dirty="0" err="1" smtClean="0"/>
              <a:t>clause</a:t>
            </a:r>
            <a:endParaRPr lang="pl-PL" dirty="0"/>
          </a:p>
        </p:txBody>
      </p:sp>
      <p:sp>
        <p:nvSpPr>
          <p:cNvPr id="3" name="Symbol zastępczy zawartości 2"/>
          <p:cNvSpPr>
            <a:spLocks noGrp="1"/>
          </p:cNvSpPr>
          <p:nvPr>
            <p:ph idx="1"/>
          </p:nvPr>
        </p:nvSpPr>
        <p:spPr/>
        <p:txBody>
          <a:bodyPr/>
          <a:lstStyle/>
          <a:p>
            <a:r>
              <a:rPr lang="pl-PL" dirty="0" smtClean="0"/>
              <a:t>Art</a:t>
            </a:r>
            <a:r>
              <a:rPr lang="pl-PL" dirty="0"/>
              <a:t>. 3.9</a:t>
            </a:r>
          </a:p>
          <a:p>
            <a:pPr lvl="1"/>
            <a:r>
              <a:rPr lang="pl-PL" sz="2400" dirty="0"/>
              <a:t> </a:t>
            </a:r>
            <a:r>
              <a:rPr lang="pl-PL" sz="2400" dirty="0" err="1"/>
              <a:t>Within</a:t>
            </a:r>
            <a:r>
              <a:rPr lang="pl-PL" sz="2400" dirty="0"/>
              <a:t> .. </a:t>
            </a:r>
            <a:r>
              <a:rPr lang="pl-PL" sz="2400" dirty="0" err="1"/>
              <a:t>this</a:t>
            </a:r>
            <a:r>
              <a:rPr lang="pl-PL" sz="2400" dirty="0"/>
              <a:t> </a:t>
            </a:r>
            <a:r>
              <a:rPr lang="pl-PL" sz="2400" dirty="0" err="1"/>
              <a:t>Convention</a:t>
            </a:r>
            <a:r>
              <a:rPr lang="pl-PL" sz="2400" dirty="0"/>
              <a:t>, the public </a:t>
            </a:r>
            <a:r>
              <a:rPr lang="pl-PL" sz="2400" dirty="0" err="1"/>
              <a:t>shall</a:t>
            </a:r>
            <a:r>
              <a:rPr lang="pl-PL" sz="2400" dirty="0"/>
              <a:t> </a:t>
            </a:r>
            <a:r>
              <a:rPr lang="pl-PL" sz="2400" dirty="0" err="1"/>
              <a:t>have</a:t>
            </a:r>
            <a:r>
              <a:rPr lang="pl-PL" sz="2400" dirty="0"/>
              <a:t> </a:t>
            </a:r>
            <a:r>
              <a:rPr lang="pl-PL" sz="2400" dirty="0" err="1"/>
              <a:t>access</a:t>
            </a:r>
            <a:r>
              <a:rPr lang="pl-PL" sz="2400" dirty="0"/>
              <a:t> to </a:t>
            </a:r>
            <a:r>
              <a:rPr lang="pl-PL" sz="2400" dirty="0" err="1"/>
              <a:t>information</a:t>
            </a:r>
            <a:r>
              <a:rPr lang="pl-PL" sz="2400" dirty="0"/>
              <a:t>, </a:t>
            </a:r>
            <a:r>
              <a:rPr lang="pl-PL" sz="2400" dirty="0" err="1"/>
              <a:t>have</a:t>
            </a:r>
            <a:r>
              <a:rPr lang="pl-PL" sz="2400" dirty="0"/>
              <a:t> the </a:t>
            </a:r>
            <a:r>
              <a:rPr lang="pl-PL" sz="2400" dirty="0" err="1"/>
              <a:t>possibility</a:t>
            </a:r>
            <a:r>
              <a:rPr lang="pl-PL" sz="2400" dirty="0"/>
              <a:t> to </a:t>
            </a:r>
            <a:r>
              <a:rPr lang="pl-PL" sz="2400" dirty="0" err="1"/>
              <a:t>participate</a:t>
            </a:r>
            <a:r>
              <a:rPr lang="pl-PL" sz="2400" dirty="0"/>
              <a:t> in </a:t>
            </a:r>
            <a:r>
              <a:rPr lang="pl-PL" sz="2400" dirty="0" err="1"/>
              <a:t>decision-making</a:t>
            </a:r>
            <a:r>
              <a:rPr lang="pl-PL" sz="2400" dirty="0"/>
              <a:t> and </a:t>
            </a:r>
            <a:r>
              <a:rPr lang="pl-PL" sz="2400" dirty="0" err="1"/>
              <a:t>have</a:t>
            </a:r>
            <a:r>
              <a:rPr lang="pl-PL" sz="2400" dirty="0"/>
              <a:t> </a:t>
            </a:r>
            <a:r>
              <a:rPr lang="pl-PL" sz="2400" dirty="0" err="1"/>
              <a:t>access</a:t>
            </a:r>
            <a:r>
              <a:rPr lang="pl-PL" sz="2400" dirty="0"/>
              <a:t> to </a:t>
            </a:r>
            <a:r>
              <a:rPr lang="pl-PL" sz="2400" dirty="0" err="1"/>
              <a:t>justice</a:t>
            </a:r>
            <a:r>
              <a:rPr lang="pl-PL" sz="2400" dirty="0"/>
              <a:t> in </a:t>
            </a:r>
            <a:r>
              <a:rPr lang="pl-PL" sz="2400" dirty="0" err="1"/>
              <a:t>environmental</a:t>
            </a:r>
            <a:r>
              <a:rPr lang="pl-PL" sz="2400" dirty="0"/>
              <a:t> </a:t>
            </a:r>
            <a:r>
              <a:rPr lang="pl-PL" sz="2400" dirty="0" err="1"/>
              <a:t>matters</a:t>
            </a:r>
            <a:r>
              <a:rPr lang="pl-PL" sz="2400" dirty="0"/>
              <a:t> </a:t>
            </a:r>
            <a:r>
              <a:rPr lang="pl-PL" sz="2400" dirty="0" err="1"/>
              <a:t>without</a:t>
            </a:r>
            <a:r>
              <a:rPr lang="pl-PL" sz="2400" dirty="0"/>
              <a:t> </a:t>
            </a:r>
            <a:r>
              <a:rPr lang="pl-PL" sz="2400" dirty="0" err="1"/>
              <a:t>discrimination</a:t>
            </a:r>
            <a:r>
              <a:rPr lang="pl-PL" sz="2400" dirty="0"/>
              <a:t> as to </a:t>
            </a:r>
            <a:r>
              <a:rPr lang="pl-PL" sz="2400" dirty="0" err="1"/>
              <a:t>citizenship</a:t>
            </a:r>
            <a:r>
              <a:rPr lang="pl-PL" sz="2400" dirty="0"/>
              <a:t>, </a:t>
            </a:r>
            <a:r>
              <a:rPr lang="pl-PL" sz="2400" dirty="0" err="1"/>
              <a:t>nationality</a:t>
            </a:r>
            <a:r>
              <a:rPr lang="pl-PL" sz="2400" dirty="0"/>
              <a:t> </a:t>
            </a:r>
            <a:r>
              <a:rPr lang="pl-PL" sz="2400" dirty="0" err="1"/>
              <a:t>or</a:t>
            </a:r>
            <a:r>
              <a:rPr lang="pl-PL" sz="2400" dirty="0"/>
              <a:t> </a:t>
            </a:r>
            <a:r>
              <a:rPr lang="pl-PL" sz="2400" dirty="0" err="1"/>
              <a:t>domicile</a:t>
            </a:r>
            <a:r>
              <a:rPr lang="pl-PL" sz="2400" dirty="0"/>
              <a:t> and, in the </a:t>
            </a:r>
            <a:r>
              <a:rPr lang="pl-PL" sz="2400" dirty="0" err="1"/>
              <a:t>case</a:t>
            </a:r>
            <a:r>
              <a:rPr lang="pl-PL" sz="2400" dirty="0"/>
              <a:t> of a </a:t>
            </a:r>
            <a:r>
              <a:rPr lang="pl-PL" sz="2400" dirty="0" err="1"/>
              <a:t>legal</a:t>
            </a:r>
            <a:r>
              <a:rPr lang="pl-PL" sz="2400" dirty="0"/>
              <a:t> person, </a:t>
            </a:r>
            <a:r>
              <a:rPr lang="pl-PL" sz="2400" dirty="0" err="1"/>
              <a:t>without</a:t>
            </a:r>
            <a:r>
              <a:rPr lang="pl-PL" sz="2400" dirty="0"/>
              <a:t> </a:t>
            </a:r>
            <a:r>
              <a:rPr lang="pl-PL" sz="2400" dirty="0" err="1"/>
              <a:t>discrimination</a:t>
            </a:r>
            <a:r>
              <a:rPr lang="pl-PL" sz="2400" dirty="0"/>
              <a:t> as to </a:t>
            </a:r>
            <a:r>
              <a:rPr lang="pl-PL" sz="2400" dirty="0" err="1"/>
              <a:t>where</a:t>
            </a:r>
            <a:r>
              <a:rPr lang="pl-PL" sz="2400" dirty="0"/>
              <a:t> </a:t>
            </a:r>
            <a:r>
              <a:rPr lang="pl-PL" sz="2400" dirty="0" err="1"/>
              <a:t>it</a:t>
            </a:r>
            <a:r>
              <a:rPr lang="pl-PL" sz="2400" dirty="0"/>
              <a:t> </a:t>
            </a:r>
            <a:r>
              <a:rPr lang="pl-PL" sz="2400" dirty="0" err="1"/>
              <a:t>has</a:t>
            </a:r>
            <a:r>
              <a:rPr lang="pl-PL" sz="2400" dirty="0"/>
              <a:t> </a:t>
            </a:r>
            <a:r>
              <a:rPr lang="pl-PL" sz="2400" dirty="0" err="1"/>
              <a:t>its</a:t>
            </a:r>
            <a:r>
              <a:rPr lang="pl-PL" sz="2400" dirty="0"/>
              <a:t> </a:t>
            </a:r>
            <a:r>
              <a:rPr lang="pl-PL" sz="2400" dirty="0" err="1"/>
              <a:t>registered</a:t>
            </a:r>
            <a:r>
              <a:rPr lang="pl-PL" sz="2400" dirty="0"/>
              <a:t> seat </a:t>
            </a:r>
            <a:r>
              <a:rPr lang="pl-PL" sz="2400" dirty="0" err="1"/>
              <a:t>or</a:t>
            </a:r>
            <a:r>
              <a:rPr lang="pl-PL" sz="2400" dirty="0"/>
              <a:t> </a:t>
            </a:r>
            <a:r>
              <a:rPr lang="pl-PL" sz="2400" dirty="0" err="1"/>
              <a:t>an</a:t>
            </a:r>
            <a:r>
              <a:rPr lang="pl-PL" sz="2400" dirty="0"/>
              <a:t> </a:t>
            </a:r>
            <a:r>
              <a:rPr lang="pl-PL" sz="2400" dirty="0" err="1"/>
              <a:t>effective</a:t>
            </a:r>
            <a:r>
              <a:rPr lang="pl-PL" sz="2400" dirty="0"/>
              <a:t> </a:t>
            </a:r>
            <a:r>
              <a:rPr lang="pl-PL" sz="2400" dirty="0" err="1"/>
              <a:t>centre</a:t>
            </a:r>
            <a:r>
              <a:rPr lang="pl-PL" sz="2400" dirty="0"/>
              <a:t> of </a:t>
            </a:r>
            <a:r>
              <a:rPr lang="pl-PL" sz="2400" dirty="0" err="1"/>
              <a:t>its</a:t>
            </a:r>
            <a:r>
              <a:rPr lang="pl-PL" sz="2400" dirty="0"/>
              <a:t> </a:t>
            </a:r>
            <a:r>
              <a:rPr lang="pl-PL" sz="2400" dirty="0" err="1"/>
              <a:t>activities</a:t>
            </a:r>
            <a:r>
              <a:rPr lang="pl-PL" sz="2400" dirty="0"/>
              <a:t>.</a:t>
            </a:r>
          </a:p>
          <a:p>
            <a:pPr marL="0" indent="0">
              <a:buNone/>
            </a:pPr>
            <a:endParaRPr lang="pl-PL" dirty="0"/>
          </a:p>
        </p:txBody>
      </p:sp>
    </p:spTree>
    <p:extLst>
      <p:ext uri="{BB962C8B-B14F-4D97-AF65-F5344CB8AC3E}">
        <p14:creationId xmlns:p14="http://schemas.microsoft.com/office/powerpoint/2010/main" val="164805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a:t>
            </a:r>
            <a:r>
              <a:rPr lang="pl-PL" dirty="0"/>
              <a:t>public and public </a:t>
            </a:r>
            <a:r>
              <a:rPr lang="pl-PL" dirty="0" err="1" smtClean="0"/>
              <a:t>concerned</a:t>
            </a:r>
            <a:r>
              <a:rPr lang="pl-PL" dirty="0" smtClean="0"/>
              <a:t> – </a:t>
            </a:r>
            <a:r>
              <a:rPr lang="pl-PL" dirty="0" err="1" smtClean="0"/>
              <a:t>foreign</a:t>
            </a:r>
            <a:r>
              <a:rPr lang="pl-PL" dirty="0" smtClean="0"/>
              <a:t> public</a:t>
            </a:r>
            <a:endParaRPr lang="pl-PL" dirty="0"/>
          </a:p>
        </p:txBody>
      </p:sp>
      <p:sp>
        <p:nvSpPr>
          <p:cNvPr id="3" name="Symbol zastępczy zawartości 2"/>
          <p:cNvSpPr>
            <a:spLocks noGrp="1"/>
          </p:cNvSpPr>
          <p:nvPr>
            <p:ph idx="1"/>
          </p:nvPr>
        </p:nvSpPr>
        <p:spPr/>
        <p:txBody>
          <a:bodyPr/>
          <a:lstStyle/>
          <a:p>
            <a:r>
              <a:rPr lang="pl-PL" sz="1400" dirty="0" smtClean="0"/>
              <a:t>No </a:t>
            </a:r>
            <a:r>
              <a:rPr lang="pl-PL" sz="1400" dirty="0" err="1" smtClean="0"/>
              <a:t>obligation</a:t>
            </a:r>
            <a:r>
              <a:rPr lang="pl-PL" sz="1400" dirty="0" smtClean="0"/>
              <a:t> </a:t>
            </a:r>
            <a:r>
              <a:rPr lang="pl-PL" sz="1400" dirty="0"/>
              <a:t>to </a:t>
            </a:r>
            <a:r>
              <a:rPr lang="pl-PL" sz="1400" dirty="0" err="1"/>
              <a:t>translate</a:t>
            </a:r>
            <a:r>
              <a:rPr lang="pl-PL" sz="1400" dirty="0"/>
              <a:t> the </a:t>
            </a:r>
            <a:r>
              <a:rPr lang="pl-PL" sz="1400" dirty="0" err="1"/>
              <a:t>notification</a:t>
            </a:r>
            <a:r>
              <a:rPr lang="pl-PL" sz="1400" dirty="0"/>
              <a:t> and </a:t>
            </a:r>
            <a:r>
              <a:rPr lang="pl-PL" sz="1400" dirty="0" err="1"/>
              <a:t>other</a:t>
            </a:r>
            <a:r>
              <a:rPr lang="pl-PL" sz="1400" dirty="0"/>
              <a:t> </a:t>
            </a:r>
            <a:r>
              <a:rPr lang="pl-PL" sz="1400" dirty="0" err="1"/>
              <a:t>documents</a:t>
            </a:r>
            <a:r>
              <a:rPr lang="pl-PL" sz="1400" dirty="0"/>
              <a:t> </a:t>
            </a:r>
            <a:r>
              <a:rPr lang="pl-PL" sz="1400" dirty="0" err="1"/>
              <a:t>into</a:t>
            </a:r>
            <a:r>
              <a:rPr lang="pl-PL" sz="1400" dirty="0"/>
              <a:t> </a:t>
            </a:r>
            <a:r>
              <a:rPr lang="pl-PL" sz="1400" dirty="0" smtClean="0"/>
              <a:t>English </a:t>
            </a:r>
            <a:r>
              <a:rPr lang="pl-PL" sz="1400" dirty="0"/>
              <a:t>– (</a:t>
            </a:r>
            <a:r>
              <a:rPr lang="pl-PL" sz="1400" dirty="0" smtClean="0"/>
              <a:t>ACC/51/Romania)</a:t>
            </a:r>
          </a:p>
          <a:p>
            <a:r>
              <a:rPr lang="pl-PL" sz="1400" dirty="0" smtClean="0"/>
              <a:t>Draft </a:t>
            </a:r>
            <a:r>
              <a:rPr lang="en-GB" sz="1400" dirty="0"/>
              <a:t>Recommendations on Public Participation</a:t>
            </a:r>
            <a:endParaRPr lang="pl-PL" sz="1400" dirty="0" smtClean="0"/>
          </a:p>
          <a:p>
            <a:pPr lvl="1"/>
            <a:r>
              <a:rPr lang="en-GB" sz="1400" dirty="0"/>
              <a:t>The environmental impacts of activities subject to the Convention may occur across national borders. In accordance with the requirement in article 3, </a:t>
            </a:r>
            <a:r>
              <a:rPr lang="en-GB" sz="1400" dirty="0" err="1"/>
              <a:t>para</a:t>
            </a:r>
            <a:r>
              <a:rPr lang="en-GB" sz="1400" dirty="0"/>
              <a:t>. 9, of the Convention, the public must have the possibility to participate in decision-making under the Convention without discrimination as to citizenship, nationality or domicile</a:t>
            </a:r>
            <a:r>
              <a:rPr lang="en-GB" sz="1400" dirty="0" smtClean="0"/>
              <a:t>.</a:t>
            </a:r>
            <a:r>
              <a:rPr lang="pl-PL" sz="1400" dirty="0" smtClean="0"/>
              <a:t>.</a:t>
            </a:r>
          </a:p>
          <a:p>
            <a:pPr lvl="1"/>
            <a:r>
              <a:rPr lang="pl-PL" sz="1400" dirty="0" smtClean="0"/>
              <a:t>T</a:t>
            </a:r>
            <a:r>
              <a:rPr lang="en-GB" sz="1400" dirty="0" smtClean="0"/>
              <a:t>o </a:t>
            </a:r>
            <a:r>
              <a:rPr lang="en-GB" sz="1400" dirty="0"/>
              <a:t>this end:</a:t>
            </a:r>
            <a:endParaRPr lang="pl-PL" sz="1400" dirty="0"/>
          </a:p>
          <a:p>
            <a:pPr lvl="2"/>
            <a:r>
              <a:rPr lang="en-GB" sz="1400" dirty="0"/>
              <a:t>The legal framework should not contain anything that discriminates against the public from other countries participating in decision-making in the country of origin that may affect them; </a:t>
            </a:r>
            <a:endParaRPr lang="pl-PL" sz="1400" dirty="0"/>
          </a:p>
          <a:p>
            <a:pPr lvl="2"/>
            <a:r>
              <a:rPr lang="en-GB" sz="1400" dirty="0" smtClean="0"/>
              <a:t>Steps </a:t>
            </a:r>
            <a:r>
              <a:rPr lang="en-GB" sz="1400" dirty="0"/>
              <a:t>should be taken to put in place arrangements with other countries, in particular with neighbouring or downstream countries or those with shared natural resources (whether within existing agreements on </a:t>
            </a:r>
            <a:r>
              <a:rPr lang="en-GB" sz="1400" dirty="0" err="1"/>
              <a:t>transboundary</a:t>
            </a:r>
            <a:r>
              <a:rPr lang="en-GB" sz="1400" dirty="0"/>
              <a:t> cooperation or on </a:t>
            </a:r>
            <a:r>
              <a:rPr lang="en-GB" sz="1400" dirty="0" err="1"/>
              <a:t>transboundary</a:t>
            </a:r>
            <a:r>
              <a:rPr lang="en-GB" sz="1400" dirty="0"/>
              <a:t> impact </a:t>
            </a:r>
            <a:r>
              <a:rPr lang="en-GB" sz="1400" dirty="0" err="1"/>
              <a:t>assesment</a:t>
            </a:r>
            <a:r>
              <a:rPr lang="en-GB" sz="1400" dirty="0"/>
              <a:t> or otherwise) to facilitate the reciprocal participation of those countries’ public in decision-making under the Convention that may affect them. </a:t>
            </a:r>
            <a:endParaRPr lang="pl-PL" sz="1400" dirty="0"/>
          </a:p>
          <a:p>
            <a:endParaRPr lang="pl-PL" dirty="0"/>
          </a:p>
          <a:p>
            <a:endParaRPr lang="pl-PL" dirty="0"/>
          </a:p>
        </p:txBody>
      </p:sp>
    </p:spTree>
    <p:extLst>
      <p:ext uri="{BB962C8B-B14F-4D97-AF65-F5344CB8AC3E}">
        <p14:creationId xmlns:p14="http://schemas.microsoft.com/office/powerpoint/2010/main" val="37662745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Access to </a:t>
            </a:r>
            <a:r>
              <a:rPr lang="pl-PL" dirty="0" err="1" smtClean="0"/>
              <a:t>information</a:t>
            </a:r>
            <a:r>
              <a:rPr lang="pl-PL" dirty="0" smtClean="0"/>
              <a:t> – art. 24 IED</a:t>
            </a:r>
            <a:endParaRPr lang="de-DE" dirty="0"/>
          </a:p>
        </p:txBody>
      </p:sp>
      <p:sp>
        <p:nvSpPr>
          <p:cNvPr id="5" name="Inhaltsplatzhalter 4"/>
          <p:cNvSpPr>
            <a:spLocks noGrp="1"/>
          </p:cNvSpPr>
          <p:nvPr>
            <p:ph idx="1"/>
          </p:nvPr>
        </p:nvSpPr>
        <p:spPr/>
        <p:txBody>
          <a:bodyPr/>
          <a:lstStyle/>
          <a:p>
            <a:r>
              <a:rPr lang="pl-PL" dirty="0" err="1" smtClean="0"/>
              <a:t>Obligation</a:t>
            </a:r>
            <a:r>
              <a:rPr lang="pl-PL" dirty="0" smtClean="0"/>
              <a:t> to „</a:t>
            </a:r>
            <a:r>
              <a:rPr lang="pl-PL" dirty="0" err="1" smtClean="0"/>
              <a:t>make</a:t>
            </a:r>
            <a:r>
              <a:rPr lang="pl-PL" dirty="0" smtClean="0"/>
              <a:t> </a:t>
            </a:r>
            <a:r>
              <a:rPr lang="pl-PL" dirty="0" err="1" smtClean="0"/>
              <a:t>available</a:t>
            </a:r>
            <a:r>
              <a:rPr lang="pl-PL" dirty="0" smtClean="0"/>
              <a:t> to the public”:</a:t>
            </a:r>
          </a:p>
          <a:p>
            <a:pPr lvl="1"/>
            <a:r>
              <a:rPr lang="pl-PL" dirty="0" err="1" smtClean="0"/>
              <a:t>information</a:t>
            </a:r>
            <a:r>
              <a:rPr lang="pl-PL" dirty="0" smtClean="0"/>
              <a:t> </a:t>
            </a:r>
            <a:r>
              <a:rPr lang="pl-PL" dirty="0" err="1" smtClean="0"/>
              <a:t>regarding</a:t>
            </a:r>
            <a:r>
              <a:rPr lang="pl-PL" dirty="0" smtClean="0"/>
              <a:t> the </a:t>
            </a:r>
            <a:r>
              <a:rPr lang="pl-PL" dirty="0" err="1" smtClean="0"/>
              <a:t>permit</a:t>
            </a:r>
            <a:r>
              <a:rPr lang="pl-PL" dirty="0" smtClean="0"/>
              <a:t>, </a:t>
            </a:r>
            <a:r>
              <a:rPr lang="pl-PL" dirty="0" err="1" smtClean="0"/>
              <a:t>its</a:t>
            </a:r>
            <a:r>
              <a:rPr lang="pl-PL" dirty="0" smtClean="0"/>
              <a:t> </a:t>
            </a:r>
            <a:r>
              <a:rPr lang="pl-PL" dirty="0" err="1" smtClean="0"/>
              <a:t>conditions</a:t>
            </a:r>
            <a:r>
              <a:rPr lang="pl-PL" dirty="0" smtClean="0"/>
              <a:t> </a:t>
            </a:r>
            <a:r>
              <a:rPr lang="pl-PL" dirty="0" err="1" smtClean="0"/>
              <a:t>etc</a:t>
            </a:r>
            <a:endParaRPr lang="pl-PL" dirty="0" smtClean="0"/>
          </a:p>
          <a:p>
            <a:pPr lvl="1"/>
            <a:r>
              <a:rPr lang="pl-PL" dirty="0" smtClean="0"/>
              <a:t>Information </a:t>
            </a:r>
            <a:r>
              <a:rPr lang="pl-PL" dirty="0" err="1" smtClean="0"/>
              <a:t>regarding</a:t>
            </a:r>
            <a:r>
              <a:rPr lang="pl-PL" dirty="0" smtClean="0"/>
              <a:t> </a:t>
            </a:r>
          </a:p>
          <a:p>
            <a:pPr lvl="2"/>
            <a:r>
              <a:rPr lang="pl-PL" dirty="0" smtClean="0"/>
              <a:t>Post-</a:t>
            </a:r>
            <a:r>
              <a:rPr lang="pl-PL" dirty="0" err="1" smtClean="0"/>
              <a:t>closure</a:t>
            </a:r>
            <a:r>
              <a:rPr lang="pl-PL" dirty="0" smtClean="0"/>
              <a:t> </a:t>
            </a:r>
            <a:r>
              <a:rPr lang="pl-PL" dirty="0" err="1" smtClean="0"/>
              <a:t>measures</a:t>
            </a:r>
            <a:endParaRPr lang="pl-PL" dirty="0" smtClean="0"/>
          </a:p>
          <a:p>
            <a:pPr lvl="2"/>
            <a:r>
              <a:rPr lang="pl-PL" dirty="0" err="1" smtClean="0"/>
              <a:t>Results</a:t>
            </a:r>
            <a:r>
              <a:rPr lang="pl-PL" dirty="0" smtClean="0"/>
              <a:t> of monitoring</a:t>
            </a:r>
          </a:p>
          <a:p>
            <a:r>
              <a:rPr lang="pl-PL" dirty="0" err="1" smtClean="0"/>
              <a:t>Obligation</a:t>
            </a:r>
            <a:r>
              <a:rPr lang="pl-PL" dirty="0" smtClean="0"/>
              <a:t> to </a:t>
            </a:r>
            <a:r>
              <a:rPr lang="pl-PL" dirty="0" err="1" smtClean="0"/>
              <a:t>make</a:t>
            </a:r>
            <a:r>
              <a:rPr lang="pl-PL" dirty="0" smtClean="0"/>
              <a:t> </a:t>
            </a:r>
            <a:r>
              <a:rPr lang="pl-PL" dirty="0" err="1" smtClean="0"/>
              <a:t>certain</a:t>
            </a:r>
            <a:r>
              <a:rPr lang="pl-PL" dirty="0" smtClean="0"/>
              <a:t> </a:t>
            </a:r>
            <a:r>
              <a:rPr lang="pl-PL" dirty="0" err="1" smtClean="0"/>
              <a:t>information</a:t>
            </a:r>
            <a:r>
              <a:rPr lang="pl-PL" dirty="0" smtClean="0"/>
              <a:t> </a:t>
            </a:r>
            <a:r>
              <a:rPr lang="pl-PL" dirty="0" err="1" smtClean="0"/>
              <a:t>available</a:t>
            </a:r>
            <a:r>
              <a:rPr lang="pl-PL" dirty="0" smtClean="0"/>
              <a:t> via Internet</a:t>
            </a:r>
          </a:p>
          <a:p>
            <a:r>
              <a:rPr lang="pl-PL" dirty="0" err="1" smtClean="0"/>
              <a:t>Subject</a:t>
            </a:r>
            <a:r>
              <a:rPr lang="pl-PL" dirty="0" smtClean="0"/>
              <a:t> to </a:t>
            </a:r>
            <a:r>
              <a:rPr lang="pl-PL" dirty="0" err="1" smtClean="0"/>
              <a:t>restrictions</a:t>
            </a:r>
            <a:r>
              <a:rPr lang="pl-PL" dirty="0" smtClean="0"/>
              <a:t> in Art.4.1 and 2  of Directive 2003/4 on </a:t>
            </a:r>
            <a:r>
              <a:rPr lang="pl-PL" dirty="0" err="1" smtClean="0"/>
              <a:t>access</a:t>
            </a:r>
            <a:r>
              <a:rPr lang="pl-PL" dirty="0" smtClean="0"/>
              <a:t> to </a:t>
            </a:r>
            <a:r>
              <a:rPr lang="pl-PL" dirty="0" err="1" smtClean="0"/>
              <a:t>environmental</a:t>
            </a:r>
            <a:r>
              <a:rPr lang="pl-PL" dirty="0" smtClean="0"/>
              <a:t> </a:t>
            </a:r>
            <a:r>
              <a:rPr lang="pl-PL" dirty="0" err="1" smtClean="0"/>
              <a:t>information</a:t>
            </a:r>
            <a:r>
              <a:rPr lang="pl-PL" dirty="0" smtClean="0"/>
              <a:t>, </a:t>
            </a:r>
            <a:r>
              <a:rPr lang="pl-PL" dirty="0" err="1" smtClean="0"/>
              <a:t>including</a:t>
            </a:r>
            <a:endParaRPr lang="pl-PL" dirty="0" smtClean="0"/>
          </a:p>
          <a:p>
            <a:pPr lvl="1"/>
            <a:r>
              <a:rPr lang="pl-PL" dirty="0" err="1" smtClean="0"/>
              <a:t>Restrictive</a:t>
            </a:r>
            <a:r>
              <a:rPr lang="pl-PL" dirty="0" smtClean="0"/>
              <a:t> </a:t>
            </a:r>
            <a:r>
              <a:rPr lang="pl-PL" dirty="0" err="1" smtClean="0"/>
              <a:t>interpretation</a:t>
            </a:r>
            <a:r>
              <a:rPr lang="pl-PL" dirty="0" smtClean="0"/>
              <a:t> of </a:t>
            </a:r>
            <a:r>
              <a:rPr lang="pl-PL" dirty="0" err="1" smtClean="0"/>
              <a:t>grounds</a:t>
            </a:r>
            <a:r>
              <a:rPr lang="pl-PL" dirty="0" smtClean="0"/>
              <a:t> for </a:t>
            </a:r>
            <a:r>
              <a:rPr lang="pl-PL" dirty="0" err="1" smtClean="0"/>
              <a:t>refusal</a:t>
            </a:r>
            <a:endParaRPr lang="pl-PL" dirty="0" smtClean="0"/>
          </a:p>
          <a:p>
            <a:pPr lvl="1"/>
            <a:r>
              <a:rPr lang="pl-PL" dirty="0" err="1" smtClean="0"/>
              <a:t>Obligation</a:t>
            </a:r>
            <a:r>
              <a:rPr lang="pl-PL" dirty="0" smtClean="0"/>
              <a:t> of  </a:t>
            </a:r>
            <a:r>
              <a:rPr lang="pl-PL" dirty="0" err="1" smtClean="0"/>
              <a:t>weighing</a:t>
            </a:r>
            <a:r>
              <a:rPr lang="pl-PL" dirty="0" smtClean="0"/>
              <a:t> </a:t>
            </a:r>
            <a:r>
              <a:rPr lang="pl-PL" dirty="0" err="1" smtClean="0"/>
              <a:t>interests</a:t>
            </a:r>
            <a:r>
              <a:rPr lang="pl-PL" dirty="0" smtClean="0"/>
              <a:t> for– and </a:t>
            </a:r>
            <a:r>
              <a:rPr lang="pl-PL" dirty="0" err="1" smtClean="0"/>
              <a:t>against</a:t>
            </a:r>
            <a:r>
              <a:rPr lang="pl-PL" dirty="0" smtClean="0"/>
              <a:t>- the </a:t>
            </a:r>
            <a:r>
              <a:rPr lang="pl-PL" dirty="0" err="1" smtClean="0"/>
              <a:t>disclosure</a:t>
            </a:r>
            <a:endParaRPr lang="pl-PL" dirty="0" smtClean="0"/>
          </a:p>
          <a:p>
            <a:pPr lvl="1"/>
            <a:r>
              <a:rPr lang="pl-PL" dirty="0" err="1" smtClean="0"/>
              <a:t>Exemption</a:t>
            </a:r>
            <a:r>
              <a:rPr lang="pl-PL" dirty="0" smtClean="0"/>
              <a:t> to </a:t>
            </a:r>
            <a:r>
              <a:rPr lang="pl-PL" dirty="0" err="1" smtClean="0"/>
              <a:t>exemptions</a:t>
            </a:r>
            <a:r>
              <a:rPr lang="pl-PL" dirty="0" smtClean="0"/>
              <a:t> – no </a:t>
            </a:r>
            <a:r>
              <a:rPr lang="pl-PL" dirty="0" err="1" smtClean="0"/>
              <a:t>refusal</a:t>
            </a:r>
            <a:r>
              <a:rPr lang="pl-PL" dirty="0" smtClean="0"/>
              <a:t> in </a:t>
            </a:r>
            <a:r>
              <a:rPr lang="pl-PL" dirty="0" err="1" smtClean="0"/>
              <a:t>case</a:t>
            </a:r>
            <a:r>
              <a:rPr lang="pl-PL" dirty="0" smtClean="0"/>
              <a:t> of </a:t>
            </a:r>
            <a:r>
              <a:rPr lang="pl-PL" dirty="0" err="1" smtClean="0"/>
              <a:t>information</a:t>
            </a:r>
            <a:r>
              <a:rPr lang="pl-PL" dirty="0" smtClean="0"/>
              <a:t> on </a:t>
            </a:r>
            <a:r>
              <a:rPr lang="pl-PL" dirty="0" err="1" smtClean="0"/>
              <a:t>emissions</a:t>
            </a:r>
            <a:endParaRPr lang="pl-PL" dirty="0" smtClean="0"/>
          </a:p>
          <a:p>
            <a:pPr lvl="1"/>
            <a:endParaRPr lang="pl-PL" dirty="0" smtClean="0"/>
          </a:p>
          <a:p>
            <a:pPr lvl="1"/>
            <a:endParaRPr lang="de-DE"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Access to </a:t>
            </a:r>
            <a:r>
              <a:rPr lang="pl-PL" dirty="0" err="1" smtClean="0"/>
              <a:t>information</a:t>
            </a:r>
            <a:r>
              <a:rPr lang="pl-PL" dirty="0" smtClean="0"/>
              <a:t> – </a:t>
            </a:r>
            <a:r>
              <a:rPr lang="pl-PL" dirty="0" err="1" smtClean="0"/>
              <a:t>issues</a:t>
            </a:r>
            <a:r>
              <a:rPr lang="pl-PL" dirty="0" smtClean="0"/>
              <a:t> of </a:t>
            </a:r>
            <a:r>
              <a:rPr lang="pl-PL" dirty="0" err="1" smtClean="0"/>
              <a:t>concern</a:t>
            </a:r>
            <a:endParaRPr lang="pl-PL" dirty="0"/>
          </a:p>
        </p:txBody>
      </p:sp>
      <p:sp>
        <p:nvSpPr>
          <p:cNvPr id="3" name="Symbol zastępczy zawartości 2"/>
          <p:cNvSpPr>
            <a:spLocks noGrp="1"/>
          </p:cNvSpPr>
          <p:nvPr>
            <p:ph idx="1"/>
          </p:nvPr>
        </p:nvSpPr>
        <p:spPr/>
        <p:txBody>
          <a:bodyPr/>
          <a:lstStyle/>
          <a:p>
            <a:r>
              <a:rPr lang="pl-PL" dirty="0" err="1" smtClean="0"/>
              <a:t>Clear</a:t>
            </a:r>
            <a:r>
              <a:rPr lang="pl-PL" dirty="0" smtClean="0"/>
              <a:t> </a:t>
            </a:r>
            <a:r>
              <a:rPr lang="pl-PL" dirty="0" err="1"/>
              <a:t>requirement</a:t>
            </a:r>
            <a:r>
              <a:rPr lang="pl-PL" dirty="0"/>
              <a:t> to </a:t>
            </a:r>
            <a:r>
              <a:rPr lang="pl-PL" dirty="0" err="1"/>
              <a:t>make</a:t>
            </a:r>
            <a:r>
              <a:rPr lang="pl-PL" dirty="0"/>
              <a:t>  </a:t>
            </a:r>
            <a:r>
              <a:rPr lang="pl-PL" dirty="0" err="1"/>
              <a:t>information</a:t>
            </a:r>
            <a:r>
              <a:rPr lang="pl-PL" dirty="0"/>
              <a:t> </a:t>
            </a:r>
            <a:r>
              <a:rPr lang="pl-PL" dirty="0" err="1"/>
              <a:t>available</a:t>
            </a:r>
            <a:r>
              <a:rPr lang="pl-PL" dirty="0"/>
              <a:t> via Internet (art.24.2 a), b) and f IED)</a:t>
            </a:r>
          </a:p>
          <a:p>
            <a:r>
              <a:rPr lang="pl-PL" dirty="0"/>
              <a:t>in the </a:t>
            </a:r>
            <a:r>
              <a:rPr lang="pl-PL" dirty="0" err="1"/>
              <a:t>light</a:t>
            </a:r>
            <a:r>
              <a:rPr lang="pl-PL" dirty="0"/>
              <a:t> of art. 5.3 d) </a:t>
            </a:r>
            <a:r>
              <a:rPr lang="pl-PL" dirty="0" err="1"/>
              <a:t>Aarhus</a:t>
            </a:r>
            <a:r>
              <a:rPr lang="pl-PL" dirty="0"/>
              <a:t> as </a:t>
            </a:r>
            <a:r>
              <a:rPr lang="pl-PL" dirty="0" err="1"/>
              <a:t>implemented</a:t>
            </a:r>
            <a:r>
              <a:rPr lang="pl-PL" dirty="0"/>
              <a:t> by  art 7 .2 f) of Directive 2003/4/EC  - </a:t>
            </a:r>
            <a:r>
              <a:rPr lang="pl-PL" dirty="0" err="1"/>
              <a:t>why</a:t>
            </a:r>
            <a:r>
              <a:rPr lang="pl-PL" dirty="0"/>
              <a:t> not </a:t>
            </a:r>
            <a:r>
              <a:rPr lang="pl-PL" dirty="0" err="1"/>
              <a:t>also</a:t>
            </a:r>
            <a:r>
              <a:rPr lang="pl-PL" dirty="0"/>
              <a:t> c),d)and e)?</a:t>
            </a:r>
          </a:p>
          <a:p>
            <a:r>
              <a:rPr lang="pl-PL" dirty="0" err="1"/>
              <a:t>what</a:t>
            </a:r>
            <a:r>
              <a:rPr lang="pl-PL" dirty="0"/>
              <a:t> </a:t>
            </a:r>
            <a:r>
              <a:rPr lang="pl-PL" dirty="0" err="1"/>
              <a:t>it</a:t>
            </a:r>
            <a:r>
              <a:rPr lang="pl-PL" dirty="0"/>
              <a:t> </a:t>
            </a:r>
            <a:r>
              <a:rPr lang="pl-PL" dirty="0" err="1"/>
              <a:t>means</a:t>
            </a:r>
            <a:r>
              <a:rPr lang="pl-PL" dirty="0"/>
              <a:t> via </a:t>
            </a:r>
            <a:r>
              <a:rPr lang="pl-PL" dirty="0" err="1"/>
              <a:t>internet</a:t>
            </a:r>
            <a:r>
              <a:rPr lang="pl-PL" dirty="0"/>
              <a:t> - </a:t>
            </a:r>
            <a:r>
              <a:rPr lang="pl-PL" dirty="0" err="1"/>
              <a:t>through</a:t>
            </a:r>
            <a:r>
              <a:rPr lang="pl-PL" dirty="0"/>
              <a:t> „</a:t>
            </a:r>
            <a:r>
              <a:rPr lang="pl-PL" dirty="0" err="1"/>
              <a:t>electronic</a:t>
            </a:r>
            <a:r>
              <a:rPr lang="pl-PL" dirty="0"/>
              <a:t> data </a:t>
            </a:r>
            <a:r>
              <a:rPr lang="pl-PL" dirty="0" err="1"/>
              <a:t>bases</a:t>
            </a:r>
            <a:r>
              <a:rPr lang="pl-PL" dirty="0"/>
              <a:t>” </a:t>
            </a:r>
            <a:r>
              <a:rPr lang="pl-PL" dirty="0" err="1"/>
              <a:t>or</a:t>
            </a:r>
            <a:r>
              <a:rPr lang="pl-PL" dirty="0"/>
              <a:t> „upon (</a:t>
            </a:r>
            <a:r>
              <a:rPr lang="pl-PL" dirty="0" err="1"/>
              <a:t>electronic</a:t>
            </a:r>
            <a:r>
              <a:rPr lang="pl-PL" dirty="0"/>
              <a:t>) </a:t>
            </a:r>
            <a:r>
              <a:rPr lang="pl-PL" dirty="0" err="1"/>
              <a:t>request</a:t>
            </a:r>
            <a:r>
              <a:rPr lang="pl-PL" dirty="0"/>
              <a:t> </a:t>
            </a:r>
            <a:r>
              <a:rPr lang="pl-PL" dirty="0" smtClean="0"/>
              <a:t>??</a:t>
            </a:r>
          </a:p>
          <a:p>
            <a:r>
              <a:rPr lang="pl-PL" dirty="0"/>
              <a:t>Art 19 IED - </a:t>
            </a:r>
            <a:r>
              <a:rPr lang="pl-PL" dirty="0" err="1"/>
              <a:t>information</a:t>
            </a:r>
            <a:r>
              <a:rPr lang="pl-PL" dirty="0"/>
              <a:t> </a:t>
            </a:r>
            <a:r>
              <a:rPr lang="pl-PL" dirty="0" err="1"/>
              <a:t>about</a:t>
            </a:r>
            <a:r>
              <a:rPr lang="pl-PL" dirty="0"/>
              <a:t> development in BAT  </a:t>
            </a:r>
          </a:p>
          <a:p>
            <a:pPr lvl="1"/>
            <a:r>
              <a:rPr lang="pl-PL" dirty="0"/>
              <a:t>„</a:t>
            </a:r>
            <a:r>
              <a:rPr lang="pl-PL" dirty="0" err="1"/>
              <a:t>make</a:t>
            </a:r>
            <a:r>
              <a:rPr lang="pl-PL" dirty="0"/>
              <a:t> </a:t>
            </a:r>
            <a:r>
              <a:rPr lang="pl-PL" dirty="0" err="1"/>
              <a:t>available</a:t>
            </a:r>
            <a:r>
              <a:rPr lang="pl-PL" dirty="0"/>
              <a:t>” - </a:t>
            </a:r>
            <a:r>
              <a:rPr lang="pl-PL" dirty="0" err="1"/>
              <a:t>language</a:t>
            </a:r>
            <a:r>
              <a:rPr lang="pl-PL" dirty="0"/>
              <a:t> to </a:t>
            </a:r>
            <a:r>
              <a:rPr lang="pl-PL" dirty="0" err="1"/>
              <a:t>address</a:t>
            </a:r>
            <a:r>
              <a:rPr lang="pl-PL" dirty="0"/>
              <a:t> „</a:t>
            </a:r>
            <a:r>
              <a:rPr lang="pl-PL" dirty="0" err="1"/>
              <a:t>passive</a:t>
            </a:r>
            <a:r>
              <a:rPr lang="pl-PL" dirty="0"/>
              <a:t> </a:t>
            </a:r>
            <a:r>
              <a:rPr lang="pl-PL" dirty="0" err="1"/>
              <a:t>acces</a:t>
            </a:r>
            <a:r>
              <a:rPr lang="pl-PL" dirty="0"/>
              <a:t>” (</a:t>
            </a:r>
            <a:r>
              <a:rPr lang="pl-PL" dirty="0" err="1"/>
              <a:t>ie</a:t>
            </a:r>
            <a:r>
              <a:rPr lang="pl-PL" dirty="0"/>
              <a:t> upon </a:t>
            </a:r>
            <a:r>
              <a:rPr lang="pl-PL" dirty="0" err="1"/>
              <a:t>request</a:t>
            </a:r>
            <a:r>
              <a:rPr lang="pl-PL" dirty="0"/>
              <a:t>) </a:t>
            </a:r>
          </a:p>
          <a:p>
            <a:pPr lvl="1"/>
            <a:r>
              <a:rPr lang="pl-PL" dirty="0"/>
              <a:t>to „public </a:t>
            </a:r>
            <a:r>
              <a:rPr lang="pl-PL" dirty="0" err="1"/>
              <a:t>concerned</a:t>
            </a:r>
            <a:r>
              <a:rPr lang="pl-PL" dirty="0"/>
              <a:t>” </a:t>
            </a:r>
          </a:p>
          <a:p>
            <a:r>
              <a:rPr lang="pl-PL" dirty="0"/>
              <a:t> </a:t>
            </a:r>
            <a:r>
              <a:rPr lang="pl-PL" dirty="0" err="1"/>
              <a:t>limatation</a:t>
            </a:r>
            <a:r>
              <a:rPr lang="pl-PL" dirty="0"/>
              <a:t> of </a:t>
            </a:r>
            <a:r>
              <a:rPr lang="pl-PL" dirty="0" err="1"/>
              <a:t>general</a:t>
            </a:r>
            <a:r>
              <a:rPr lang="pl-PL" dirty="0"/>
              <a:t> </a:t>
            </a:r>
            <a:r>
              <a:rPr lang="pl-PL" dirty="0" err="1"/>
              <a:t>right</a:t>
            </a:r>
            <a:r>
              <a:rPr lang="pl-PL" dirty="0"/>
              <a:t> </a:t>
            </a:r>
            <a:r>
              <a:rPr lang="pl-PL" dirty="0" err="1"/>
              <a:t>under</a:t>
            </a:r>
            <a:r>
              <a:rPr lang="pl-PL" dirty="0"/>
              <a:t> Directive 2003/4/EC  </a:t>
            </a:r>
            <a:r>
              <a:rPr lang="pl-PL" dirty="0" err="1"/>
              <a:t>which</a:t>
            </a:r>
            <a:r>
              <a:rPr lang="pl-PL" dirty="0"/>
              <a:t> </a:t>
            </a:r>
            <a:r>
              <a:rPr lang="pl-PL" dirty="0" err="1"/>
              <a:t>gives</a:t>
            </a:r>
            <a:r>
              <a:rPr lang="pl-PL" dirty="0"/>
              <a:t> </a:t>
            </a:r>
            <a:r>
              <a:rPr lang="pl-PL" dirty="0" err="1"/>
              <a:t>acces</a:t>
            </a:r>
            <a:r>
              <a:rPr lang="pl-PL" dirty="0"/>
              <a:t> to „the public”!!!</a:t>
            </a:r>
          </a:p>
          <a:p>
            <a:endParaRPr lang="pl-PL" dirty="0"/>
          </a:p>
          <a:p>
            <a:endParaRPr lang="pl-PL" dirty="0"/>
          </a:p>
        </p:txBody>
      </p:sp>
    </p:spTree>
    <p:extLst>
      <p:ext uri="{BB962C8B-B14F-4D97-AF65-F5344CB8AC3E}">
        <p14:creationId xmlns:p14="http://schemas.microsoft.com/office/powerpoint/2010/main" val="2246863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pl-PL" dirty="0" smtClean="0"/>
              <a:t>Public </a:t>
            </a:r>
            <a:r>
              <a:rPr lang="pl-PL" dirty="0" err="1" smtClean="0"/>
              <a:t>participation</a:t>
            </a:r>
            <a:r>
              <a:rPr lang="pl-PL" dirty="0" smtClean="0"/>
              <a:t> – </a:t>
            </a:r>
            <a:r>
              <a:rPr lang="pl-PL" dirty="0" err="1" smtClean="0"/>
              <a:t>general</a:t>
            </a:r>
            <a:r>
              <a:rPr lang="pl-PL" dirty="0" smtClean="0"/>
              <a:t> </a:t>
            </a:r>
            <a:r>
              <a:rPr lang="pl-PL" dirty="0" err="1" smtClean="0"/>
              <a:t>rules</a:t>
            </a:r>
            <a:r>
              <a:rPr lang="pl-PL" dirty="0" smtClean="0"/>
              <a:t> and </a:t>
            </a:r>
            <a:r>
              <a:rPr lang="pl-PL" dirty="0" err="1" smtClean="0"/>
              <a:t>steps</a:t>
            </a:r>
            <a:r>
              <a:rPr lang="pl-PL" dirty="0" smtClean="0"/>
              <a:t> in the </a:t>
            </a:r>
            <a:r>
              <a:rPr lang="pl-PL" dirty="0" err="1" smtClean="0"/>
              <a:t>procedure</a:t>
            </a:r>
            <a:endParaRPr lang="de-DE" dirty="0"/>
          </a:p>
        </p:txBody>
      </p:sp>
      <p:sp>
        <p:nvSpPr>
          <p:cNvPr id="8" name="Inhaltsplatzhalter 7"/>
          <p:cNvSpPr>
            <a:spLocks noGrp="1"/>
          </p:cNvSpPr>
          <p:nvPr>
            <p:ph idx="1"/>
          </p:nvPr>
        </p:nvSpPr>
        <p:spPr/>
        <p:txBody>
          <a:bodyPr/>
          <a:lstStyle/>
          <a:p>
            <a:r>
              <a:rPr lang="pl-PL" dirty="0" smtClean="0"/>
              <a:t>General </a:t>
            </a:r>
            <a:r>
              <a:rPr lang="pl-PL" dirty="0" err="1" smtClean="0"/>
              <a:t>rules</a:t>
            </a:r>
            <a:endParaRPr lang="pl-PL" dirty="0" smtClean="0"/>
          </a:p>
          <a:p>
            <a:pPr lvl="1"/>
            <a:r>
              <a:rPr lang="pl-PL" dirty="0" err="1" smtClean="0"/>
              <a:t>Early</a:t>
            </a:r>
            <a:r>
              <a:rPr lang="pl-PL" dirty="0" smtClean="0"/>
              <a:t> public </a:t>
            </a:r>
            <a:r>
              <a:rPr lang="pl-PL" dirty="0" err="1" smtClean="0"/>
              <a:t>participation</a:t>
            </a:r>
            <a:r>
              <a:rPr lang="pl-PL" dirty="0" smtClean="0"/>
              <a:t> (art.6.4)</a:t>
            </a:r>
          </a:p>
          <a:p>
            <a:pPr lvl="1"/>
            <a:r>
              <a:rPr lang="pl-PL" dirty="0" err="1" smtClean="0"/>
              <a:t>Reasonable</a:t>
            </a:r>
            <a:r>
              <a:rPr lang="pl-PL" dirty="0" smtClean="0"/>
              <a:t> </a:t>
            </a:r>
            <a:r>
              <a:rPr lang="pl-PL" dirty="0" err="1" smtClean="0"/>
              <a:t>time-frames</a:t>
            </a:r>
            <a:r>
              <a:rPr lang="pl-PL" dirty="0" smtClean="0"/>
              <a:t> (art.6.3)</a:t>
            </a:r>
          </a:p>
          <a:p>
            <a:r>
              <a:rPr lang="pl-PL" dirty="0" err="1" smtClean="0"/>
              <a:t>Steps</a:t>
            </a:r>
            <a:r>
              <a:rPr lang="pl-PL" dirty="0" smtClean="0"/>
              <a:t> in the </a:t>
            </a:r>
            <a:r>
              <a:rPr lang="pl-PL" dirty="0" err="1" smtClean="0"/>
              <a:t>procedure</a:t>
            </a:r>
            <a:endParaRPr lang="pl-PL" dirty="0" smtClean="0"/>
          </a:p>
          <a:p>
            <a:pPr lvl="1"/>
            <a:r>
              <a:rPr lang="pl-PL" dirty="0" smtClean="0"/>
              <a:t>Notification </a:t>
            </a:r>
            <a:r>
              <a:rPr lang="pl-PL" dirty="0"/>
              <a:t>–art </a:t>
            </a:r>
            <a:r>
              <a:rPr lang="pl-PL" dirty="0" smtClean="0"/>
              <a:t>6.2</a:t>
            </a:r>
          </a:p>
          <a:p>
            <a:pPr lvl="1"/>
            <a:r>
              <a:rPr lang="pl-PL" dirty="0" smtClean="0"/>
              <a:t>Access </a:t>
            </a:r>
            <a:r>
              <a:rPr lang="pl-PL" dirty="0"/>
              <a:t>to </a:t>
            </a:r>
            <a:r>
              <a:rPr lang="pl-PL" dirty="0" err="1" smtClean="0"/>
              <a:t>relevant</a:t>
            </a:r>
            <a:r>
              <a:rPr lang="pl-PL" dirty="0" smtClean="0"/>
              <a:t> </a:t>
            </a:r>
            <a:r>
              <a:rPr lang="pl-PL" dirty="0" err="1" smtClean="0"/>
              <a:t>information</a:t>
            </a:r>
            <a:r>
              <a:rPr lang="pl-PL" dirty="0" smtClean="0"/>
              <a:t> </a:t>
            </a:r>
            <a:r>
              <a:rPr lang="pl-PL" dirty="0"/>
              <a:t>– </a:t>
            </a:r>
            <a:r>
              <a:rPr lang="pl-PL" dirty="0" smtClean="0"/>
              <a:t>art.6.6</a:t>
            </a:r>
          </a:p>
          <a:p>
            <a:pPr lvl="1"/>
            <a:r>
              <a:rPr lang="pl-PL" dirty="0" err="1" smtClean="0"/>
              <a:t>Possibility</a:t>
            </a:r>
            <a:r>
              <a:rPr lang="pl-PL" dirty="0" smtClean="0"/>
              <a:t> </a:t>
            </a:r>
            <a:r>
              <a:rPr lang="pl-PL" dirty="0"/>
              <a:t>to </a:t>
            </a:r>
            <a:r>
              <a:rPr lang="pl-PL" dirty="0" err="1"/>
              <a:t>submit</a:t>
            </a:r>
            <a:r>
              <a:rPr lang="pl-PL" dirty="0"/>
              <a:t> </a:t>
            </a:r>
            <a:r>
              <a:rPr lang="pl-PL" dirty="0" err="1"/>
              <a:t>comments</a:t>
            </a:r>
            <a:r>
              <a:rPr lang="pl-PL" dirty="0"/>
              <a:t> – </a:t>
            </a:r>
            <a:r>
              <a:rPr lang="pl-PL" dirty="0" smtClean="0"/>
              <a:t>art.6.7</a:t>
            </a:r>
          </a:p>
          <a:p>
            <a:pPr lvl="1"/>
            <a:r>
              <a:rPr lang="pl-PL" dirty="0" err="1" smtClean="0"/>
              <a:t>Due</a:t>
            </a:r>
            <a:r>
              <a:rPr lang="pl-PL" dirty="0" smtClean="0"/>
              <a:t> </a:t>
            </a:r>
            <a:r>
              <a:rPr lang="pl-PL" dirty="0" err="1"/>
              <a:t>account</a:t>
            </a:r>
            <a:r>
              <a:rPr lang="pl-PL" dirty="0"/>
              <a:t> </a:t>
            </a:r>
            <a:r>
              <a:rPr lang="pl-PL" dirty="0" err="1"/>
              <a:t>taken</a:t>
            </a:r>
            <a:r>
              <a:rPr lang="pl-PL" dirty="0"/>
              <a:t> of public </a:t>
            </a:r>
            <a:r>
              <a:rPr lang="pl-PL" dirty="0" err="1"/>
              <a:t>comments</a:t>
            </a:r>
            <a:r>
              <a:rPr lang="pl-PL" dirty="0"/>
              <a:t> – </a:t>
            </a:r>
            <a:r>
              <a:rPr lang="pl-PL" dirty="0" smtClean="0"/>
              <a:t>art.6.8</a:t>
            </a:r>
          </a:p>
          <a:p>
            <a:pPr lvl="1"/>
            <a:r>
              <a:rPr lang="pl-PL" dirty="0" err="1" smtClean="0"/>
              <a:t>Decision</a:t>
            </a:r>
            <a:r>
              <a:rPr lang="pl-PL" dirty="0" smtClean="0"/>
              <a:t> </a:t>
            </a:r>
            <a:r>
              <a:rPr lang="pl-PL" dirty="0" err="1"/>
              <a:t>taken</a:t>
            </a:r>
            <a:r>
              <a:rPr lang="pl-PL" dirty="0"/>
              <a:t> </a:t>
            </a:r>
            <a:r>
              <a:rPr lang="pl-PL" dirty="0" err="1"/>
              <a:t>notified</a:t>
            </a:r>
            <a:r>
              <a:rPr lang="pl-PL" dirty="0"/>
              <a:t> and </a:t>
            </a:r>
            <a:r>
              <a:rPr lang="pl-PL" dirty="0" err="1"/>
              <a:t>accesible</a:t>
            </a:r>
            <a:r>
              <a:rPr lang="pl-PL" dirty="0"/>
              <a:t> to the public- art.6.9</a:t>
            </a:r>
          </a:p>
          <a:p>
            <a:pPr lvl="1"/>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lstStyle/>
          <a:p>
            <a:r>
              <a:rPr lang="pl-PL" sz="1600" dirty="0" err="1" smtClean="0"/>
              <a:t>Aarhus</a:t>
            </a:r>
            <a:r>
              <a:rPr lang="pl-PL" sz="1600" dirty="0" smtClean="0"/>
              <a:t> </a:t>
            </a:r>
            <a:r>
              <a:rPr lang="pl-PL" sz="1600" dirty="0" err="1" smtClean="0"/>
              <a:t>Convention</a:t>
            </a:r>
            <a:r>
              <a:rPr lang="pl-PL" sz="1600" dirty="0"/>
              <a:t> (Art.6.4)</a:t>
            </a:r>
            <a:endParaRPr lang="pl-PL" sz="1600" dirty="0" smtClean="0"/>
          </a:p>
          <a:p>
            <a:pPr lvl="1"/>
            <a:r>
              <a:rPr lang="en-US" sz="1600" dirty="0" smtClean="0"/>
              <a:t>Each </a:t>
            </a:r>
            <a:r>
              <a:rPr lang="en-US" sz="1600" dirty="0"/>
              <a:t>Party shall provide for early public participation, </a:t>
            </a:r>
            <a:endParaRPr lang="pl-PL" sz="1600" dirty="0"/>
          </a:p>
          <a:p>
            <a:pPr lvl="1"/>
            <a:r>
              <a:rPr lang="en-US" sz="1600" dirty="0"/>
              <a:t>when all</a:t>
            </a:r>
            <a:r>
              <a:rPr lang="pl-PL" sz="1600" dirty="0"/>
              <a:t> </a:t>
            </a:r>
            <a:r>
              <a:rPr lang="en-US" sz="1600" dirty="0"/>
              <a:t>options are open </a:t>
            </a:r>
            <a:endParaRPr lang="pl-PL" sz="1600" dirty="0"/>
          </a:p>
          <a:p>
            <a:pPr lvl="1"/>
            <a:r>
              <a:rPr lang="en-US" sz="1600" dirty="0"/>
              <a:t>and effective public participation can take </a:t>
            </a:r>
            <a:r>
              <a:rPr lang="en-US" sz="1600" dirty="0" smtClean="0"/>
              <a:t>place</a:t>
            </a:r>
            <a:endParaRPr lang="pl-PL" sz="1600" dirty="0" smtClean="0"/>
          </a:p>
          <a:p>
            <a:r>
              <a:rPr lang="pl-PL" sz="1600" dirty="0" smtClean="0"/>
              <a:t>IED </a:t>
            </a:r>
            <a:r>
              <a:rPr lang="pl-PL" sz="1600" dirty="0"/>
              <a:t>–art. </a:t>
            </a:r>
            <a:r>
              <a:rPr lang="pl-PL" sz="1600" dirty="0" smtClean="0"/>
              <a:t>24</a:t>
            </a:r>
            <a:endParaRPr lang="pl-PL" sz="1600" dirty="0"/>
          </a:p>
          <a:p>
            <a:pPr lvl="1"/>
            <a:r>
              <a:rPr lang="pl-PL" sz="1600" dirty="0"/>
              <a:t>1. </a:t>
            </a:r>
            <a:r>
              <a:rPr lang="en-US" sz="1600" dirty="0"/>
              <a:t>Member States shall ensure that the public concerned </a:t>
            </a:r>
            <a:r>
              <a:rPr lang="en-US" sz="1600" dirty="0" err="1"/>
              <a:t>aregiven</a:t>
            </a:r>
            <a:r>
              <a:rPr lang="en-US" sz="1600" dirty="0"/>
              <a:t> early and effective opportunities to participate in the following procedure </a:t>
            </a:r>
            <a:r>
              <a:rPr lang="pl-PL" sz="1600" dirty="0" smtClean="0"/>
              <a:t>..</a:t>
            </a:r>
          </a:p>
          <a:p>
            <a:r>
              <a:rPr lang="pl-PL" sz="1600" dirty="0" smtClean="0"/>
              <a:t>Basic </a:t>
            </a:r>
            <a:r>
              <a:rPr lang="pl-PL" sz="1600" dirty="0" err="1" smtClean="0"/>
              <a:t>issues</a:t>
            </a:r>
            <a:endParaRPr lang="pl-PL" sz="1600" dirty="0" smtClean="0"/>
          </a:p>
          <a:p>
            <a:pPr lvl="1"/>
            <a:r>
              <a:rPr lang="pl-PL" sz="1600" dirty="0" err="1"/>
              <a:t>Does</a:t>
            </a:r>
            <a:r>
              <a:rPr lang="pl-PL" sz="1600" dirty="0"/>
              <a:t> „</a:t>
            </a:r>
            <a:r>
              <a:rPr lang="pl-PL" sz="1600" dirty="0" err="1"/>
              <a:t>early</a:t>
            </a:r>
            <a:r>
              <a:rPr lang="pl-PL" sz="1600" dirty="0"/>
              <a:t>…</a:t>
            </a:r>
            <a:r>
              <a:rPr lang="pl-PL" sz="1600" dirty="0" err="1"/>
              <a:t>when</a:t>
            </a:r>
            <a:r>
              <a:rPr lang="pl-PL" sz="1600" dirty="0"/>
              <a:t> </a:t>
            </a:r>
            <a:r>
              <a:rPr lang="pl-PL" sz="1600" dirty="0" err="1"/>
              <a:t>all</a:t>
            </a:r>
            <a:r>
              <a:rPr lang="pl-PL" sz="1600" dirty="0"/>
              <a:t> </a:t>
            </a:r>
            <a:r>
              <a:rPr lang="pl-PL" sz="1600" dirty="0" err="1"/>
              <a:t>options</a:t>
            </a:r>
            <a:r>
              <a:rPr lang="pl-PL" sz="1600" dirty="0"/>
              <a:t> </a:t>
            </a:r>
            <a:r>
              <a:rPr lang="pl-PL" sz="1600" dirty="0" err="1"/>
              <a:t>are</a:t>
            </a:r>
            <a:r>
              <a:rPr lang="pl-PL" sz="1600" dirty="0"/>
              <a:t> open”</a:t>
            </a:r>
          </a:p>
          <a:p>
            <a:pPr lvl="2"/>
            <a:r>
              <a:rPr lang="pl-PL" sz="1600" dirty="0" err="1"/>
              <a:t>relates</a:t>
            </a:r>
            <a:r>
              <a:rPr lang="pl-PL" sz="1600" dirty="0"/>
              <a:t> to </a:t>
            </a:r>
            <a:r>
              <a:rPr lang="pl-PL" sz="1600" dirty="0" err="1"/>
              <a:t>sequence</a:t>
            </a:r>
            <a:r>
              <a:rPr lang="pl-PL" sz="1600" dirty="0"/>
              <a:t> of </a:t>
            </a:r>
            <a:r>
              <a:rPr lang="pl-PL" sz="1600" dirty="0" err="1"/>
              <a:t>decisions</a:t>
            </a:r>
            <a:r>
              <a:rPr lang="pl-PL" sz="1600" dirty="0"/>
              <a:t> (</a:t>
            </a:r>
            <a:r>
              <a:rPr lang="pl-PL" sz="1600" dirty="0" err="1"/>
              <a:t>Delena</a:t>
            </a:r>
            <a:r>
              <a:rPr lang="pl-PL" sz="1600" dirty="0"/>
              <a:t> Wells </a:t>
            </a:r>
            <a:r>
              <a:rPr lang="pl-PL" sz="1600" dirty="0" err="1"/>
              <a:t>case</a:t>
            </a:r>
            <a:r>
              <a:rPr lang="pl-PL" sz="1600" dirty="0"/>
              <a:t>)?</a:t>
            </a:r>
          </a:p>
          <a:p>
            <a:pPr lvl="2"/>
            <a:r>
              <a:rPr lang="pl-PL" sz="1600" dirty="0" err="1"/>
              <a:t>relates</a:t>
            </a:r>
            <a:r>
              <a:rPr lang="pl-PL" sz="1600" dirty="0"/>
              <a:t> to </a:t>
            </a:r>
            <a:r>
              <a:rPr lang="pl-PL" sz="1600" dirty="0" err="1"/>
              <a:t>particular</a:t>
            </a:r>
            <a:r>
              <a:rPr lang="pl-PL" sz="1600" dirty="0"/>
              <a:t> </a:t>
            </a:r>
            <a:r>
              <a:rPr lang="pl-PL" sz="1600" dirty="0" err="1"/>
              <a:t>decision</a:t>
            </a:r>
            <a:r>
              <a:rPr lang="pl-PL" sz="1600" dirty="0"/>
              <a:t> (</a:t>
            </a:r>
            <a:r>
              <a:rPr lang="pl-PL" sz="1600" dirty="0" err="1"/>
              <a:t>scoping</a:t>
            </a:r>
            <a:r>
              <a:rPr lang="pl-PL" sz="1600" dirty="0"/>
              <a:t> in EIA)?</a:t>
            </a:r>
          </a:p>
          <a:p>
            <a:pPr lvl="2"/>
            <a:r>
              <a:rPr lang="pl-PL" sz="1600" dirty="0" err="1"/>
              <a:t>both</a:t>
            </a:r>
            <a:r>
              <a:rPr lang="pl-PL" sz="1600" dirty="0"/>
              <a:t>?</a:t>
            </a:r>
          </a:p>
          <a:p>
            <a:pPr lvl="1"/>
            <a:r>
              <a:rPr lang="pl-PL" sz="1600" dirty="0" err="1"/>
              <a:t>Can</a:t>
            </a:r>
            <a:r>
              <a:rPr lang="pl-PL" sz="1600" dirty="0"/>
              <a:t> public </a:t>
            </a:r>
            <a:r>
              <a:rPr lang="pl-PL" sz="1600" dirty="0" err="1"/>
              <a:t>participation</a:t>
            </a:r>
            <a:r>
              <a:rPr lang="pl-PL" sz="1600" dirty="0"/>
              <a:t> </a:t>
            </a:r>
            <a:r>
              <a:rPr lang="pl-PL" sz="1600" dirty="0" err="1"/>
              <a:t>after</a:t>
            </a:r>
            <a:r>
              <a:rPr lang="pl-PL" sz="1600" dirty="0"/>
              <a:t> </a:t>
            </a:r>
            <a:r>
              <a:rPr lang="pl-PL" sz="1600" dirty="0" err="1"/>
              <a:t>construction</a:t>
            </a:r>
            <a:r>
              <a:rPr lang="pl-PL" sz="1600" dirty="0"/>
              <a:t> </a:t>
            </a:r>
            <a:r>
              <a:rPr lang="pl-PL" sz="1600" dirty="0" err="1"/>
              <a:t>is</a:t>
            </a:r>
            <a:r>
              <a:rPr lang="pl-PL" sz="1600" dirty="0"/>
              <a:t> </a:t>
            </a:r>
            <a:r>
              <a:rPr lang="pl-PL" sz="1600" dirty="0" err="1"/>
              <a:t>finished</a:t>
            </a:r>
            <a:r>
              <a:rPr lang="pl-PL" sz="1600" dirty="0"/>
              <a:t> be </a:t>
            </a:r>
            <a:r>
              <a:rPr lang="pl-PL" sz="1600" dirty="0" err="1"/>
              <a:t>considered</a:t>
            </a:r>
            <a:r>
              <a:rPr lang="pl-PL" sz="1600" dirty="0"/>
              <a:t> „</a:t>
            </a:r>
            <a:r>
              <a:rPr lang="pl-PL" sz="1600" dirty="0" err="1"/>
              <a:t>early</a:t>
            </a:r>
            <a:r>
              <a:rPr lang="pl-PL" sz="1600" dirty="0"/>
              <a:t>” (ACC/C/17 – EC </a:t>
            </a:r>
            <a:r>
              <a:rPr lang="pl-PL" sz="1600" dirty="0" err="1"/>
              <a:t>case</a:t>
            </a:r>
            <a:r>
              <a:rPr lang="pl-PL" sz="1600" dirty="0" smtClean="0"/>
              <a:t>)?</a:t>
            </a:r>
            <a:endParaRPr lang="pl-PL" sz="1600" dirty="0"/>
          </a:p>
          <a:p>
            <a:endParaRPr lang="de-DE" dirty="0"/>
          </a:p>
        </p:txBody>
      </p:sp>
      <p:sp>
        <p:nvSpPr>
          <p:cNvPr id="5" name="Titel 4"/>
          <p:cNvSpPr>
            <a:spLocks noGrp="1"/>
          </p:cNvSpPr>
          <p:nvPr>
            <p:ph type="title"/>
          </p:nvPr>
        </p:nvSpPr>
        <p:spPr/>
        <p:txBody>
          <a:bodyPr/>
          <a:lstStyle/>
          <a:p>
            <a:r>
              <a:rPr lang="pl-PL" dirty="0" err="1" smtClean="0"/>
              <a:t>Early</a:t>
            </a:r>
            <a:r>
              <a:rPr lang="pl-PL" dirty="0" smtClean="0"/>
              <a:t> public </a:t>
            </a:r>
            <a:r>
              <a:rPr lang="pl-PL" dirty="0" err="1" smtClean="0"/>
              <a:t>participation</a:t>
            </a:r>
            <a:endParaRPr lang="de-DE"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Reasonable</a:t>
            </a:r>
            <a:r>
              <a:rPr lang="pl-PL" dirty="0" smtClean="0"/>
              <a:t> </a:t>
            </a:r>
            <a:r>
              <a:rPr lang="pl-PL" dirty="0" err="1" smtClean="0"/>
              <a:t>time-frames</a:t>
            </a:r>
            <a:endParaRPr lang="pl-PL" dirty="0"/>
          </a:p>
        </p:txBody>
      </p:sp>
      <p:sp>
        <p:nvSpPr>
          <p:cNvPr id="3" name="Symbol zastępczy zawartości 2"/>
          <p:cNvSpPr>
            <a:spLocks noGrp="1"/>
          </p:cNvSpPr>
          <p:nvPr>
            <p:ph idx="1"/>
          </p:nvPr>
        </p:nvSpPr>
        <p:spPr/>
        <p:txBody>
          <a:bodyPr/>
          <a:lstStyle/>
          <a:p>
            <a:r>
              <a:rPr lang="pl-PL" dirty="0" err="1" smtClean="0"/>
              <a:t>Aarhus</a:t>
            </a:r>
            <a:r>
              <a:rPr lang="pl-PL" dirty="0" smtClean="0"/>
              <a:t> </a:t>
            </a:r>
            <a:r>
              <a:rPr lang="pl-PL" dirty="0" err="1" smtClean="0"/>
              <a:t>Convention</a:t>
            </a:r>
            <a:r>
              <a:rPr lang="pl-PL" dirty="0" smtClean="0"/>
              <a:t> </a:t>
            </a:r>
            <a:r>
              <a:rPr lang="pl-PL" dirty="0"/>
              <a:t> (Art.6.3)</a:t>
            </a:r>
            <a:endParaRPr lang="pl-PL" dirty="0" smtClean="0"/>
          </a:p>
          <a:p>
            <a:pPr lvl="1"/>
            <a:r>
              <a:rPr lang="en-US" dirty="0" smtClean="0"/>
              <a:t>The </a:t>
            </a:r>
            <a:r>
              <a:rPr lang="en-US" dirty="0"/>
              <a:t>public participation procedures shall include reasonable time-frames</a:t>
            </a:r>
            <a:r>
              <a:rPr lang="pl-PL" dirty="0"/>
              <a:t> </a:t>
            </a:r>
            <a:r>
              <a:rPr lang="en-US" dirty="0"/>
              <a:t>for the different phases, allowing sufficient time for informing the public in</a:t>
            </a:r>
            <a:r>
              <a:rPr lang="pl-PL" dirty="0"/>
              <a:t> </a:t>
            </a:r>
            <a:r>
              <a:rPr lang="en-US" dirty="0"/>
              <a:t>accordance with paragraph 2 above and for the public to prepare and</a:t>
            </a:r>
            <a:r>
              <a:rPr lang="pl-PL" dirty="0"/>
              <a:t> </a:t>
            </a:r>
            <a:r>
              <a:rPr lang="en-US" dirty="0"/>
              <a:t>participate effectively during the environmental decision-making</a:t>
            </a:r>
            <a:r>
              <a:rPr lang="pl-PL" dirty="0" smtClean="0"/>
              <a:t>”</a:t>
            </a:r>
          </a:p>
          <a:p>
            <a:r>
              <a:rPr lang="pl-PL" dirty="0" smtClean="0"/>
              <a:t>IED (</a:t>
            </a:r>
            <a:r>
              <a:rPr lang="pl-PL" dirty="0" err="1" smtClean="0"/>
              <a:t>annex</a:t>
            </a:r>
            <a:r>
              <a:rPr lang="pl-PL" dirty="0" smtClean="0"/>
              <a:t> IV.5)</a:t>
            </a:r>
          </a:p>
          <a:p>
            <a:pPr lvl="1"/>
            <a:r>
              <a:rPr lang="en-US" dirty="0" smtClean="0"/>
              <a:t>Reasonable </a:t>
            </a:r>
            <a:r>
              <a:rPr lang="en-US" dirty="0"/>
              <a:t>time-frames for the different phases shall be provided, allowing sufficient time to inform the public and for the public concerned to prepare and participate effectively in environmental decision-making subject to this Annex. </a:t>
            </a:r>
            <a:endParaRPr lang="pl-PL" dirty="0" smtClean="0"/>
          </a:p>
          <a:p>
            <a:endParaRPr lang="en-US" dirty="0"/>
          </a:p>
          <a:p>
            <a:endParaRPr lang="pl-PL" dirty="0"/>
          </a:p>
        </p:txBody>
      </p:sp>
    </p:spTree>
    <p:extLst>
      <p:ext uri="{BB962C8B-B14F-4D97-AF65-F5344CB8AC3E}">
        <p14:creationId xmlns:p14="http://schemas.microsoft.com/office/powerpoint/2010/main" val="19153541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Time </a:t>
            </a:r>
            <a:r>
              <a:rPr lang="pl-PL" dirty="0" err="1" smtClean="0"/>
              <a:t>frames</a:t>
            </a:r>
            <a:r>
              <a:rPr lang="pl-PL" dirty="0" smtClean="0"/>
              <a:t> – </a:t>
            </a:r>
            <a:r>
              <a:rPr lang="pl-PL" dirty="0" err="1" smtClean="0"/>
              <a:t>issues</a:t>
            </a:r>
            <a:r>
              <a:rPr lang="pl-PL" dirty="0" smtClean="0"/>
              <a:t> for </a:t>
            </a:r>
            <a:r>
              <a:rPr lang="pl-PL" dirty="0" err="1" smtClean="0"/>
              <a:t>consideration</a:t>
            </a:r>
            <a:endParaRPr lang="pl-PL" dirty="0"/>
          </a:p>
        </p:txBody>
      </p:sp>
      <p:sp>
        <p:nvSpPr>
          <p:cNvPr id="3" name="Symbol zastępczy zawartości 2"/>
          <p:cNvSpPr>
            <a:spLocks noGrp="1"/>
          </p:cNvSpPr>
          <p:nvPr>
            <p:ph idx="1"/>
          </p:nvPr>
        </p:nvSpPr>
        <p:spPr/>
        <p:txBody>
          <a:bodyPr/>
          <a:lstStyle/>
          <a:p>
            <a:r>
              <a:rPr lang="pl-PL" sz="2800" dirty="0" err="1" smtClean="0"/>
              <a:t>Phases</a:t>
            </a:r>
            <a:endParaRPr lang="pl-PL" sz="2800" dirty="0"/>
          </a:p>
          <a:p>
            <a:pPr lvl="1"/>
            <a:r>
              <a:rPr lang="pl-PL" sz="2400" dirty="0"/>
              <a:t>Notification </a:t>
            </a:r>
          </a:p>
          <a:p>
            <a:pPr lvl="1"/>
            <a:r>
              <a:rPr lang="pl-PL" sz="2400" dirty="0" err="1"/>
              <a:t>Inspection</a:t>
            </a:r>
            <a:r>
              <a:rPr lang="pl-PL" sz="2400" dirty="0"/>
              <a:t> of </a:t>
            </a:r>
            <a:r>
              <a:rPr lang="pl-PL" sz="2400" dirty="0" err="1"/>
              <a:t>relevant</a:t>
            </a:r>
            <a:r>
              <a:rPr lang="pl-PL" sz="2400" dirty="0"/>
              <a:t> </a:t>
            </a:r>
            <a:r>
              <a:rPr lang="pl-PL" sz="2400" dirty="0" err="1"/>
              <a:t>documents</a:t>
            </a:r>
            <a:endParaRPr lang="pl-PL" sz="2400" dirty="0"/>
          </a:p>
          <a:p>
            <a:pPr lvl="1"/>
            <a:r>
              <a:rPr lang="pl-PL" sz="2400" dirty="0" err="1"/>
              <a:t>Submission</a:t>
            </a:r>
            <a:r>
              <a:rPr lang="pl-PL" sz="2400" dirty="0"/>
              <a:t> of </a:t>
            </a:r>
            <a:r>
              <a:rPr lang="pl-PL" sz="2400" dirty="0" err="1"/>
              <a:t>comments</a:t>
            </a:r>
            <a:endParaRPr lang="pl-PL" sz="2400" dirty="0"/>
          </a:p>
          <a:p>
            <a:pPr lvl="1"/>
            <a:r>
              <a:rPr lang="pl-PL" sz="2400" dirty="0" err="1"/>
              <a:t>Consideration</a:t>
            </a:r>
            <a:r>
              <a:rPr lang="pl-PL" sz="2400" dirty="0"/>
              <a:t> of </a:t>
            </a:r>
            <a:r>
              <a:rPr lang="pl-PL" sz="2400" dirty="0" err="1"/>
              <a:t>comments</a:t>
            </a:r>
            <a:r>
              <a:rPr lang="pl-PL" sz="2400" dirty="0"/>
              <a:t> (ACC/C/3 </a:t>
            </a:r>
            <a:r>
              <a:rPr lang="pl-PL" sz="2400" dirty="0" err="1"/>
              <a:t>Ukraine</a:t>
            </a:r>
            <a:r>
              <a:rPr lang="pl-PL" sz="2400" dirty="0"/>
              <a:t>)</a:t>
            </a:r>
          </a:p>
          <a:p>
            <a:r>
              <a:rPr lang="pl-PL" sz="2800" dirty="0" err="1"/>
              <a:t>Fixed</a:t>
            </a:r>
            <a:r>
              <a:rPr lang="pl-PL" sz="2800" dirty="0"/>
              <a:t> vs </a:t>
            </a:r>
            <a:r>
              <a:rPr lang="pl-PL" sz="2800" dirty="0" err="1"/>
              <a:t>diversified</a:t>
            </a:r>
            <a:r>
              <a:rPr lang="pl-PL" sz="2800" dirty="0"/>
              <a:t> </a:t>
            </a:r>
            <a:r>
              <a:rPr lang="pl-PL" sz="2800" dirty="0" err="1" smtClean="0"/>
              <a:t>time-frames</a:t>
            </a:r>
            <a:endParaRPr lang="pl-PL" sz="2800" dirty="0" smtClean="0"/>
          </a:p>
          <a:p>
            <a:r>
              <a:rPr lang="pl-PL" sz="2800" dirty="0" err="1" smtClean="0"/>
              <a:t>Initial</a:t>
            </a:r>
            <a:r>
              <a:rPr lang="pl-PL" sz="2800" dirty="0" smtClean="0"/>
              <a:t> </a:t>
            </a:r>
            <a:r>
              <a:rPr lang="pl-PL" sz="2800" dirty="0" err="1" smtClean="0"/>
              <a:t>date</a:t>
            </a:r>
            <a:endParaRPr lang="pl-PL" sz="2800" dirty="0"/>
          </a:p>
          <a:p>
            <a:r>
              <a:rPr lang="pl-PL" sz="2800" dirty="0"/>
              <a:t>Timing</a:t>
            </a:r>
          </a:p>
          <a:p>
            <a:pPr lvl="1"/>
            <a:r>
              <a:rPr lang="pl-PL" dirty="0" err="1"/>
              <a:t>traditional</a:t>
            </a:r>
            <a:r>
              <a:rPr lang="pl-PL" dirty="0"/>
              <a:t> </a:t>
            </a:r>
            <a:r>
              <a:rPr lang="pl-PL" dirty="0" err="1"/>
              <a:t>holiday</a:t>
            </a:r>
            <a:r>
              <a:rPr lang="pl-PL" dirty="0"/>
              <a:t> </a:t>
            </a:r>
            <a:r>
              <a:rPr lang="pl-PL" dirty="0" err="1"/>
              <a:t>season</a:t>
            </a:r>
            <a:r>
              <a:rPr lang="pl-PL" dirty="0"/>
              <a:t> (ACC/C/24 </a:t>
            </a:r>
            <a:r>
              <a:rPr lang="pl-PL" dirty="0" err="1"/>
              <a:t>Spain</a:t>
            </a:r>
            <a:r>
              <a:rPr lang="pl-PL" dirty="0"/>
              <a:t>)</a:t>
            </a:r>
          </a:p>
          <a:p>
            <a:endParaRPr lang="pl-PL" dirty="0"/>
          </a:p>
        </p:txBody>
      </p:sp>
    </p:spTree>
    <p:extLst>
      <p:ext uri="{BB962C8B-B14F-4D97-AF65-F5344CB8AC3E}">
        <p14:creationId xmlns:p14="http://schemas.microsoft.com/office/powerpoint/2010/main" val="572053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Time </a:t>
            </a:r>
            <a:r>
              <a:rPr lang="pl-PL" dirty="0" err="1" smtClean="0"/>
              <a:t>frames</a:t>
            </a:r>
            <a:r>
              <a:rPr lang="pl-PL" dirty="0" smtClean="0"/>
              <a:t> - </a:t>
            </a:r>
            <a:r>
              <a:rPr lang="pl-PL" dirty="0" err="1" smtClean="0"/>
              <a:t>examples</a:t>
            </a:r>
            <a:endParaRPr lang="pl-PL" dirty="0"/>
          </a:p>
        </p:txBody>
      </p:sp>
      <p:sp>
        <p:nvSpPr>
          <p:cNvPr id="3" name="Symbol zastępczy zawartości 2"/>
          <p:cNvSpPr>
            <a:spLocks noGrp="1"/>
          </p:cNvSpPr>
          <p:nvPr>
            <p:ph idx="1"/>
          </p:nvPr>
        </p:nvSpPr>
        <p:spPr>
          <a:xfrm>
            <a:off x="835025" y="1981200"/>
            <a:ext cx="7625407" cy="4400128"/>
          </a:xfrm>
        </p:spPr>
        <p:txBody>
          <a:bodyPr/>
          <a:lstStyle/>
          <a:p>
            <a:r>
              <a:rPr lang="pl-PL" sz="1600" dirty="0" smtClean="0"/>
              <a:t>Not </a:t>
            </a:r>
            <a:r>
              <a:rPr lang="pl-PL" sz="1600" dirty="0" err="1" smtClean="0"/>
              <a:t>reasonable</a:t>
            </a:r>
            <a:r>
              <a:rPr lang="pl-PL" sz="1600" dirty="0" smtClean="0"/>
              <a:t> </a:t>
            </a:r>
            <a:r>
              <a:rPr lang="pl-PL" sz="1600" dirty="0"/>
              <a:t> </a:t>
            </a:r>
            <a:r>
              <a:rPr lang="pl-PL" sz="1600" dirty="0" err="1"/>
              <a:t>time-frames</a:t>
            </a:r>
            <a:endParaRPr lang="pl-PL" sz="1600" dirty="0" smtClean="0"/>
          </a:p>
          <a:p>
            <a:pPr lvl="1"/>
            <a:r>
              <a:rPr lang="pl-PL" sz="1600" dirty="0"/>
              <a:t>„</a:t>
            </a:r>
            <a:r>
              <a:rPr lang="en-GB" sz="1600" dirty="0"/>
              <a:t>The time-frame of only ten working days, set out in the Lithuanian EIA Law, for getting acquainted with the documentation, including EIA report, and for preparing to participate in the decision-making process concerning a major landfill does not meet the requirement of </a:t>
            </a:r>
            <a:r>
              <a:rPr lang="pl-PL" sz="1600" dirty="0" err="1"/>
              <a:t>reasonable</a:t>
            </a:r>
            <a:r>
              <a:rPr lang="pl-PL" sz="1600" dirty="0"/>
              <a:t> </a:t>
            </a:r>
            <a:r>
              <a:rPr lang="pl-PL" sz="1600" dirty="0" err="1"/>
              <a:t>time-frames</a:t>
            </a:r>
            <a:r>
              <a:rPr lang="pl-PL" sz="1600" dirty="0"/>
              <a:t>” (Case CCC/C/16 </a:t>
            </a:r>
            <a:r>
              <a:rPr lang="pl-PL" sz="1600" dirty="0" err="1"/>
              <a:t>Lithuania</a:t>
            </a:r>
            <a:r>
              <a:rPr lang="pl-PL" sz="1600" dirty="0" smtClean="0"/>
              <a:t>)</a:t>
            </a:r>
          </a:p>
          <a:p>
            <a:r>
              <a:rPr lang="pl-PL" sz="1600" dirty="0" err="1" smtClean="0"/>
              <a:t>Reasonable</a:t>
            </a:r>
            <a:r>
              <a:rPr lang="pl-PL" sz="1600" dirty="0" smtClean="0"/>
              <a:t> </a:t>
            </a:r>
            <a:r>
              <a:rPr lang="pl-PL" sz="1600" dirty="0" err="1" smtClean="0"/>
              <a:t>time-frames</a:t>
            </a:r>
            <a:endParaRPr lang="pl-PL" sz="1600" dirty="0" smtClean="0"/>
          </a:p>
          <a:p>
            <a:pPr lvl="1"/>
            <a:r>
              <a:rPr lang="pl-PL" sz="1600" dirty="0" smtClean="0"/>
              <a:t>„</a:t>
            </a:r>
            <a:r>
              <a:rPr lang="en-GB" sz="1600" dirty="0" smtClean="0"/>
              <a:t>the </a:t>
            </a:r>
            <a:r>
              <a:rPr lang="en-GB" sz="1600" dirty="0"/>
              <a:t>announcement of the public inquiry</a:t>
            </a:r>
            <a:r>
              <a:rPr lang="pl-PL" sz="1600" dirty="0"/>
              <a:t>...</a:t>
            </a:r>
            <a:r>
              <a:rPr lang="en-GB" sz="1600" dirty="0"/>
              <a:t>provided a period of approximately 6 weeks for the public to inspect the documents and prepare itself for the public inquiry </a:t>
            </a:r>
            <a:r>
              <a:rPr lang="pl-PL" sz="1600" dirty="0"/>
              <a:t>...</a:t>
            </a:r>
            <a:r>
              <a:rPr lang="en-GB" sz="1600" dirty="0"/>
              <a:t>the public inquiry </a:t>
            </a:r>
            <a:r>
              <a:rPr lang="pl-PL" sz="1600" dirty="0"/>
              <a:t>...</a:t>
            </a:r>
            <a:r>
              <a:rPr lang="en-GB" sz="1600" dirty="0"/>
              <a:t>provided 45 days for public participation and for the public to submit comments, information, analyses or opinions relevant to the proposed activity</a:t>
            </a:r>
            <a:r>
              <a:rPr lang="pl-PL" sz="1600" dirty="0"/>
              <a:t>..</a:t>
            </a:r>
            <a:r>
              <a:rPr lang="en-GB" sz="1600" dirty="0"/>
              <a:t>. The </a:t>
            </a:r>
            <a:r>
              <a:rPr lang="pl-PL" sz="1600" dirty="0" smtClean="0"/>
              <a:t>…</a:t>
            </a:r>
            <a:r>
              <a:rPr lang="en-GB" sz="1600" dirty="0" smtClean="0"/>
              <a:t> </a:t>
            </a:r>
            <a:r>
              <a:rPr lang="en-GB" sz="1600" dirty="0"/>
              <a:t>provision of approximately 6 weeks for the public concerned to exercise its rights under article 6, paragraph 6, and approximately the same time relating to the requirements of article 6, paragraph 7</a:t>
            </a:r>
            <a:r>
              <a:rPr lang="pl-PL" sz="1600" dirty="0"/>
              <a:t>.. </a:t>
            </a:r>
            <a:r>
              <a:rPr lang="en-GB" sz="1600" dirty="0"/>
              <a:t>meet the requirements of these provisions in connection with article 6, paragraph 3, of the Convention</a:t>
            </a:r>
            <a:r>
              <a:rPr lang="pl-PL" sz="1600" dirty="0"/>
              <a:t>”(Case CCC/C/22 France)</a:t>
            </a:r>
          </a:p>
        </p:txBody>
      </p:sp>
    </p:spTree>
    <p:extLst>
      <p:ext uri="{BB962C8B-B14F-4D97-AF65-F5344CB8AC3E}">
        <p14:creationId xmlns:p14="http://schemas.microsoft.com/office/powerpoint/2010/main" val="4894879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Notification – </a:t>
            </a:r>
            <a:r>
              <a:rPr lang="pl-PL" dirty="0" err="1" smtClean="0"/>
              <a:t>basic</a:t>
            </a:r>
            <a:r>
              <a:rPr lang="pl-PL" dirty="0" smtClean="0"/>
              <a:t> </a:t>
            </a:r>
            <a:r>
              <a:rPr lang="pl-PL" dirty="0" err="1" smtClean="0"/>
              <a:t>issues</a:t>
            </a:r>
            <a:endParaRPr lang="pl-PL" dirty="0"/>
          </a:p>
        </p:txBody>
      </p:sp>
      <p:sp>
        <p:nvSpPr>
          <p:cNvPr id="3" name="Symbol zastępczy zawartości 2"/>
          <p:cNvSpPr>
            <a:spLocks noGrp="1"/>
          </p:cNvSpPr>
          <p:nvPr>
            <p:ph idx="1"/>
          </p:nvPr>
        </p:nvSpPr>
        <p:spPr/>
        <p:txBody>
          <a:bodyPr/>
          <a:lstStyle/>
          <a:p>
            <a:r>
              <a:rPr lang="pl-PL" sz="1600" dirty="0" err="1" smtClean="0"/>
              <a:t>Aarhus</a:t>
            </a:r>
            <a:r>
              <a:rPr lang="pl-PL" sz="1600" dirty="0" smtClean="0"/>
              <a:t> (art.6.2)</a:t>
            </a:r>
          </a:p>
          <a:p>
            <a:pPr lvl="1"/>
            <a:r>
              <a:rPr lang="pl-PL" sz="1600" dirty="0"/>
              <a:t>Public </a:t>
            </a:r>
            <a:r>
              <a:rPr lang="pl-PL" sz="1600" dirty="0" err="1"/>
              <a:t>notice</a:t>
            </a:r>
            <a:r>
              <a:rPr lang="pl-PL" sz="1600" dirty="0"/>
              <a:t> </a:t>
            </a:r>
            <a:r>
              <a:rPr lang="pl-PL" sz="1600" dirty="0" err="1"/>
              <a:t>or</a:t>
            </a:r>
            <a:r>
              <a:rPr lang="pl-PL" sz="1600" dirty="0"/>
              <a:t> </a:t>
            </a:r>
            <a:r>
              <a:rPr lang="pl-PL" sz="1600" dirty="0" err="1"/>
              <a:t>individually</a:t>
            </a:r>
            <a:r>
              <a:rPr lang="pl-PL" sz="1600" dirty="0"/>
              <a:t> (</a:t>
            </a:r>
            <a:r>
              <a:rPr lang="pl-PL" sz="1600" dirty="0" err="1"/>
              <a:t>case</a:t>
            </a:r>
            <a:r>
              <a:rPr lang="pl-PL" sz="1600" dirty="0"/>
              <a:t> C-15 Romania)</a:t>
            </a:r>
          </a:p>
          <a:p>
            <a:pPr lvl="1"/>
            <a:r>
              <a:rPr lang="pl-PL" sz="1600" dirty="0" err="1" smtClean="0"/>
              <a:t>Manner</a:t>
            </a:r>
            <a:r>
              <a:rPr lang="pl-PL" sz="1600" dirty="0"/>
              <a:t>:</a:t>
            </a:r>
          </a:p>
          <a:p>
            <a:pPr lvl="2"/>
            <a:r>
              <a:rPr lang="pl-PL" sz="1600" dirty="0" err="1"/>
              <a:t>Adequate</a:t>
            </a:r>
            <a:endParaRPr lang="pl-PL" sz="1600" dirty="0"/>
          </a:p>
          <a:p>
            <a:pPr lvl="2"/>
            <a:r>
              <a:rPr lang="pl-PL" sz="1600" dirty="0" err="1"/>
              <a:t>Timely</a:t>
            </a:r>
            <a:endParaRPr lang="pl-PL" sz="1600" dirty="0"/>
          </a:p>
          <a:p>
            <a:pPr lvl="2"/>
            <a:r>
              <a:rPr lang="pl-PL" sz="1600" dirty="0" err="1"/>
              <a:t>Effective</a:t>
            </a:r>
            <a:endParaRPr lang="pl-PL" sz="1600" dirty="0"/>
          </a:p>
          <a:p>
            <a:r>
              <a:rPr lang="pl-PL" sz="1600" dirty="0" smtClean="0"/>
              <a:t>IED</a:t>
            </a:r>
          </a:p>
          <a:p>
            <a:pPr lvl="1"/>
            <a:r>
              <a:rPr lang="pl-PL" sz="1600" dirty="0" err="1"/>
              <a:t>Timely</a:t>
            </a:r>
            <a:r>
              <a:rPr lang="pl-PL" sz="1600" dirty="0"/>
              <a:t> („</a:t>
            </a:r>
            <a:r>
              <a:rPr lang="pl-PL" sz="1600" dirty="0" err="1"/>
              <a:t>sufficient</a:t>
            </a:r>
            <a:r>
              <a:rPr lang="pl-PL" sz="1600" dirty="0"/>
              <a:t> </a:t>
            </a:r>
            <a:r>
              <a:rPr lang="pl-PL" sz="1600" dirty="0" err="1"/>
              <a:t>time</a:t>
            </a:r>
            <a:r>
              <a:rPr lang="pl-PL" sz="1600" dirty="0"/>
              <a:t> </a:t>
            </a:r>
            <a:r>
              <a:rPr lang="pl-PL" sz="1600" dirty="0" smtClean="0"/>
              <a:t>to  </a:t>
            </a:r>
            <a:r>
              <a:rPr lang="pl-PL" sz="1600" dirty="0" err="1" smtClean="0"/>
              <a:t>inform</a:t>
            </a:r>
            <a:r>
              <a:rPr lang="pl-PL" sz="1600" dirty="0" smtClean="0"/>
              <a:t> </a:t>
            </a:r>
            <a:r>
              <a:rPr lang="pl-PL" sz="1600" dirty="0"/>
              <a:t>the public and for the public.. to </a:t>
            </a:r>
            <a:r>
              <a:rPr lang="pl-PL" sz="1600" dirty="0" err="1"/>
              <a:t>prepare</a:t>
            </a:r>
            <a:r>
              <a:rPr lang="pl-PL" sz="1600" dirty="0"/>
              <a:t> and </a:t>
            </a:r>
            <a:r>
              <a:rPr lang="pl-PL" sz="1600" dirty="0" err="1"/>
              <a:t>participate</a:t>
            </a:r>
            <a:r>
              <a:rPr lang="pl-PL" sz="1600" dirty="0"/>
              <a:t> </a:t>
            </a:r>
            <a:r>
              <a:rPr lang="pl-PL" sz="1600" dirty="0" err="1"/>
              <a:t>effectively</a:t>
            </a:r>
            <a:r>
              <a:rPr lang="pl-PL" sz="1600" dirty="0"/>
              <a:t>” – </a:t>
            </a:r>
            <a:r>
              <a:rPr lang="pl-PL" sz="1600" dirty="0" err="1"/>
              <a:t>compare</a:t>
            </a:r>
            <a:r>
              <a:rPr lang="pl-PL" sz="1600" dirty="0"/>
              <a:t> with the </a:t>
            </a:r>
            <a:r>
              <a:rPr lang="pl-PL" sz="1600" dirty="0" err="1"/>
              <a:t>previous</a:t>
            </a:r>
            <a:r>
              <a:rPr lang="pl-PL" sz="1600" dirty="0"/>
              <a:t> version of EIA Directive!)</a:t>
            </a:r>
          </a:p>
          <a:p>
            <a:pPr lvl="1"/>
            <a:r>
              <a:rPr lang="pl-PL" sz="1600" dirty="0" err="1"/>
              <a:t>Adequate</a:t>
            </a:r>
            <a:r>
              <a:rPr lang="pl-PL" sz="1600" dirty="0"/>
              <a:t> („</a:t>
            </a:r>
            <a:r>
              <a:rPr lang="pl-PL" sz="1600" dirty="0" err="1"/>
              <a:t>nature</a:t>
            </a:r>
            <a:r>
              <a:rPr lang="pl-PL" sz="1600" dirty="0"/>
              <a:t> of </a:t>
            </a:r>
            <a:r>
              <a:rPr lang="pl-PL" sz="1600" dirty="0" err="1"/>
              <a:t>possible</a:t>
            </a:r>
            <a:r>
              <a:rPr lang="pl-PL" sz="1600" dirty="0"/>
              <a:t> </a:t>
            </a:r>
            <a:r>
              <a:rPr lang="pl-PL" sz="1600" dirty="0" err="1"/>
              <a:t>decisions</a:t>
            </a:r>
            <a:r>
              <a:rPr lang="pl-PL" sz="1600" dirty="0"/>
              <a:t>”)</a:t>
            </a:r>
          </a:p>
          <a:p>
            <a:pPr lvl="1"/>
            <a:r>
              <a:rPr lang="pl-PL" sz="1600" dirty="0" err="1"/>
              <a:t>Effective</a:t>
            </a:r>
            <a:r>
              <a:rPr lang="pl-PL" sz="1600" dirty="0"/>
              <a:t> („bill </a:t>
            </a:r>
            <a:r>
              <a:rPr lang="pl-PL" sz="1600" dirty="0" err="1"/>
              <a:t>posting</a:t>
            </a:r>
            <a:r>
              <a:rPr lang="pl-PL" sz="1600" dirty="0"/>
              <a:t>…</a:t>
            </a:r>
            <a:r>
              <a:rPr lang="pl-PL" sz="1600" dirty="0" err="1"/>
              <a:t>or</a:t>
            </a:r>
            <a:r>
              <a:rPr lang="pl-PL" sz="1600" dirty="0"/>
              <a:t> </a:t>
            </a:r>
            <a:r>
              <a:rPr lang="pl-PL" sz="1600" dirty="0" err="1"/>
              <a:t>publication</a:t>
            </a:r>
            <a:r>
              <a:rPr lang="pl-PL" sz="1600" dirty="0"/>
              <a:t> in </a:t>
            </a:r>
            <a:r>
              <a:rPr lang="pl-PL" sz="1600" dirty="0" err="1"/>
              <a:t>local</a:t>
            </a:r>
            <a:r>
              <a:rPr lang="pl-PL" sz="1600" dirty="0"/>
              <a:t> </a:t>
            </a:r>
            <a:r>
              <a:rPr lang="pl-PL" sz="1600" dirty="0" err="1"/>
              <a:t>newspapers</a:t>
            </a:r>
            <a:r>
              <a:rPr lang="pl-PL" sz="1600" dirty="0" smtClean="0"/>
              <a:t>”)</a:t>
            </a:r>
          </a:p>
          <a:p>
            <a:pPr lvl="1"/>
            <a:r>
              <a:rPr lang="pl-PL" sz="1600" dirty="0" err="1" smtClean="0"/>
              <a:t>still</a:t>
            </a:r>
            <a:r>
              <a:rPr lang="pl-PL" sz="1600" dirty="0" smtClean="0"/>
              <a:t> </a:t>
            </a:r>
            <a:r>
              <a:rPr lang="pl-PL" sz="1600" dirty="0"/>
              <a:t>no </a:t>
            </a:r>
            <a:r>
              <a:rPr lang="pl-PL" sz="1600" dirty="0" err="1"/>
              <a:t>clear</a:t>
            </a:r>
            <a:r>
              <a:rPr lang="pl-PL" sz="1600" dirty="0"/>
              <a:t> </a:t>
            </a:r>
            <a:r>
              <a:rPr lang="pl-PL" sz="1600" dirty="0" err="1"/>
              <a:t>indication</a:t>
            </a:r>
            <a:r>
              <a:rPr lang="pl-PL" sz="1600" dirty="0"/>
              <a:t> </a:t>
            </a:r>
            <a:r>
              <a:rPr lang="pl-PL" sz="1600" dirty="0" err="1"/>
              <a:t>that</a:t>
            </a:r>
            <a:r>
              <a:rPr lang="pl-PL" sz="1600" dirty="0"/>
              <a:t> the public </a:t>
            </a:r>
            <a:r>
              <a:rPr lang="pl-PL" sz="1600" dirty="0" err="1"/>
              <a:t>notice</a:t>
            </a:r>
            <a:r>
              <a:rPr lang="pl-PL" sz="1600" dirty="0"/>
              <a:t>  </a:t>
            </a:r>
            <a:r>
              <a:rPr lang="pl-PL" sz="1600" dirty="0" err="1"/>
              <a:t>should</a:t>
            </a:r>
            <a:r>
              <a:rPr lang="pl-PL" sz="1600" dirty="0"/>
              <a:t> be  </a:t>
            </a:r>
            <a:r>
              <a:rPr lang="pl-PL" sz="1600" dirty="0" err="1"/>
              <a:t>done</a:t>
            </a:r>
            <a:r>
              <a:rPr lang="pl-PL" sz="1600" dirty="0"/>
              <a:t> in „</a:t>
            </a:r>
            <a:r>
              <a:rPr lang="pl-PL" sz="1600" dirty="0" err="1"/>
              <a:t>adequate</a:t>
            </a:r>
            <a:r>
              <a:rPr lang="pl-PL" sz="1600" dirty="0"/>
              <a:t>, </a:t>
            </a:r>
            <a:r>
              <a:rPr lang="pl-PL" sz="1600" dirty="0" err="1"/>
              <a:t>timely</a:t>
            </a:r>
            <a:r>
              <a:rPr lang="pl-PL" sz="1600" dirty="0"/>
              <a:t> and </a:t>
            </a:r>
            <a:r>
              <a:rPr lang="pl-PL" sz="1600" dirty="0" err="1"/>
              <a:t>effective</a:t>
            </a:r>
            <a:r>
              <a:rPr lang="pl-PL" sz="1600" dirty="0"/>
              <a:t> </a:t>
            </a:r>
            <a:r>
              <a:rPr lang="pl-PL" sz="1600" dirty="0" err="1"/>
              <a:t>manner</a:t>
            </a:r>
            <a:r>
              <a:rPr lang="pl-PL" sz="1600" dirty="0"/>
              <a:t>” as </a:t>
            </a:r>
            <a:r>
              <a:rPr lang="pl-PL" sz="1600" dirty="0" err="1"/>
              <a:t>required</a:t>
            </a:r>
            <a:r>
              <a:rPr lang="pl-PL" sz="1600" dirty="0"/>
              <a:t> in Art.6.2 </a:t>
            </a:r>
            <a:r>
              <a:rPr lang="pl-PL" sz="1600" dirty="0" err="1"/>
              <a:t>Aarhus</a:t>
            </a:r>
            <a:r>
              <a:rPr lang="pl-PL" sz="1600" dirty="0"/>
              <a:t>  </a:t>
            </a:r>
            <a:r>
              <a:rPr lang="pl-PL" sz="1600" dirty="0" smtClean="0"/>
              <a:t>(</a:t>
            </a:r>
            <a:r>
              <a:rPr lang="pl-PL" sz="1600" dirty="0" err="1" smtClean="0"/>
              <a:t>see</a:t>
            </a:r>
            <a:r>
              <a:rPr lang="pl-PL" sz="1600" dirty="0" smtClean="0"/>
              <a:t> </a:t>
            </a:r>
            <a:r>
              <a:rPr lang="pl-PL" sz="1600" dirty="0"/>
              <a:t>ACC/C/17 </a:t>
            </a:r>
            <a:r>
              <a:rPr lang="pl-PL" sz="1600" dirty="0" smtClean="0"/>
              <a:t>EC)</a:t>
            </a:r>
            <a:endParaRPr lang="pl-PL" sz="1600" dirty="0"/>
          </a:p>
          <a:p>
            <a:pPr>
              <a:buFontTx/>
              <a:buNone/>
            </a:pPr>
            <a:r>
              <a:rPr lang="pl-PL" dirty="0"/>
              <a:t> </a:t>
            </a:r>
            <a:endParaRPr lang="pl-PL" sz="1600" dirty="0"/>
          </a:p>
          <a:p>
            <a:endParaRPr lang="pl-PL" dirty="0"/>
          </a:p>
        </p:txBody>
      </p:sp>
    </p:spTree>
    <p:extLst>
      <p:ext uri="{BB962C8B-B14F-4D97-AF65-F5344CB8AC3E}">
        <p14:creationId xmlns:p14="http://schemas.microsoft.com/office/powerpoint/2010/main" val="2743835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Content</a:t>
            </a:r>
            <a:endParaRPr lang="en-US" dirty="0"/>
          </a:p>
        </p:txBody>
      </p:sp>
      <p:sp>
        <p:nvSpPr>
          <p:cNvPr id="3" name="Content Placeholder 2"/>
          <p:cNvSpPr>
            <a:spLocks noGrp="1"/>
          </p:cNvSpPr>
          <p:nvPr>
            <p:ph idx="1"/>
          </p:nvPr>
        </p:nvSpPr>
        <p:spPr>
          <a:xfrm>
            <a:off x="857224" y="2643182"/>
            <a:ext cx="7623175" cy="2947998"/>
          </a:xfrm>
        </p:spPr>
        <p:txBody>
          <a:bodyPr/>
          <a:lstStyle/>
          <a:p>
            <a:r>
              <a:rPr lang="pl-PL" dirty="0" err="1" smtClean="0"/>
              <a:t>Roots</a:t>
            </a:r>
            <a:r>
              <a:rPr lang="pl-PL" dirty="0" smtClean="0"/>
              <a:t> and </a:t>
            </a:r>
            <a:r>
              <a:rPr lang="pl-PL" dirty="0" err="1" smtClean="0"/>
              <a:t>historical</a:t>
            </a:r>
            <a:r>
              <a:rPr lang="pl-PL" dirty="0" smtClean="0"/>
              <a:t> development</a:t>
            </a:r>
          </a:p>
          <a:p>
            <a:r>
              <a:rPr lang="pl-PL" dirty="0" err="1" smtClean="0"/>
              <a:t>Aarhus</a:t>
            </a:r>
            <a:r>
              <a:rPr lang="pl-PL" dirty="0" smtClean="0"/>
              <a:t> </a:t>
            </a:r>
            <a:r>
              <a:rPr lang="pl-PL" dirty="0" err="1" smtClean="0"/>
              <a:t>Convention</a:t>
            </a:r>
            <a:r>
              <a:rPr lang="pl-PL" dirty="0" smtClean="0"/>
              <a:t> and </a:t>
            </a:r>
            <a:r>
              <a:rPr lang="pl-PL" dirty="0" err="1" smtClean="0"/>
              <a:t>its</a:t>
            </a:r>
            <a:r>
              <a:rPr lang="pl-PL" dirty="0" smtClean="0"/>
              <a:t> status in EU law</a:t>
            </a:r>
          </a:p>
          <a:p>
            <a:r>
              <a:rPr lang="pl-PL" dirty="0" smtClean="0"/>
              <a:t>„</a:t>
            </a:r>
            <a:r>
              <a:rPr lang="pl-PL" dirty="0" err="1" smtClean="0"/>
              <a:t>Aarhus</a:t>
            </a:r>
            <a:r>
              <a:rPr lang="pl-PL" dirty="0" smtClean="0"/>
              <a:t>” </a:t>
            </a:r>
            <a:r>
              <a:rPr lang="pl-PL" dirty="0" err="1" smtClean="0"/>
              <a:t>issues</a:t>
            </a:r>
            <a:r>
              <a:rPr lang="pl-PL" dirty="0" smtClean="0"/>
              <a:t>  in IED – </a:t>
            </a:r>
            <a:r>
              <a:rPr lang="pl-PL" dirty="0" err="1" smtClean="0"/>
              <a:t>overview</a:t>
            </a:r>
            <a:endParaRPr lang="pl-PL" dirty="0" smtClean="0"/>
          </a:p>
          <a:p>
            <a:r>
              <a:rPr lang="pl-PL" dirty="0" smtClean="0"/>
              <a:t>Public and public </a:t>
            </a:r>
            <a:r>
              <a:rPr lang="pl-PL" dirty="0" err="1" smtClean="0"/>
              <a:t>concerned</a:t>
            </a:r>
            <a:endParaRPr lang="pl-PL" dirty="0" smtClean="0"/>
          </a:p>
          <a:p>
            <a:r>
              <a:rPr lang="pl-PL" dirty="0" smtClean="0"/>
              <a:t>Access to </a:t>
            </a:r>
            <a:r>
              <a:rPr lang="pl-PL" dirty="0" err="1" smtClean="0"/>
              <a:t>information</a:t>
            </a:r>
            <a:endParaRPr lang="pl-PL" dirty="0" smtClean="0"/>
          </a:p>
          <a:p>
            <a:r>
              <a:rPr lang="pl-PL" dirty="0" smtClean="0"/>
              <a:t>Public </a:t>
            </a:r>
            <a:r>
              <a:rPr lang="pl-PL" dirty="0" err="1" smtClean="0"/>
              <a:t>participation</a:t>
            </a:r>
            <a:r>
              <a:rPr lang="pl-PL" dirty="0" smtClean="0"/>
              <a:t> </a:t>
            </a:r>
          </a:p>
          <a:p>
            <a:r>
              <a:rPr lang="pl-PL" dirty="0" smtClean="0"/>
              <a:t>Access to </a:t>
            </a:r>
            <a:r>
              <a:rPr lang="pl-PL" dirty="0" err="1" smtClean="0"/>
              <a:t>justice</a:t>
            </a:r>
            <a:endParaRPr lang="pl-PL" dirty="0" smtClean="0"/>
          </a:p>
          <a:p>
            <a:r>
              <a:rPr lang="pl-PL" dirty="0" err="1" smtClean="0"/>
              <a:t>Issues</a:t>
            </a:r>
            <a:r>
              <a:rPr lang="pl-PL" dirty="0" smtClean="0"/>
              <a:t> of </a:t>
            </a:r>
            <a:r>
              <a:rPr lang="pl-PL" dirty="0" err="1" smtClean="0"/>
              <a:t>concern</a:t>
            </a:r>
            <a:endParaRPr lang="pl-PL" dirty="0" smtClean="0"/>
          </a:p>
          <a:p>
            <a:endParaRPr lang="pl-PL" dirty="0" smtClean="0"/>
          </a:p>
          <a:p>
            <a:endParaRPr lang="de-D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t>
            </a:r>
            <a:r>
              <a:rPr lang="pl-PL" dirty="0" err="1" smtClean="0"/>
              <a:t>Adequate</a:t>
            </a:r>
            <a:r>
              <a:rPr lang="pl-PL" dirty="0" smtClean="0"/>
              <a:t>” </a:t>
            </a:r>
            <a:r>
              <a:rPr lang="pl-PL" dirty="0" err="1" smtClean="0"/>
              <a:t>notice</a:t>
            </a:r>
            <a:endParaRPr lang="pl-PL" dirty="0"/>
          </a:p>
        </p:txBody>
      </p:sp>
      <p:sp>
        <p:nvSpPr>
          <p:cNvPr id="3" name="Symbol zastępczy zawartości 2"/>
          <p:cNvSpPr>
            <a:spLocks noGrp="1"/>
          </p:cNvSpPr>
          <p:nvPr>
            <p:ph idx="1"/>
          </p:nvPr>
        </p:nvSpPr>
        <p:spPr/>
        <p:txBody>
          <a:bodyPr/>
          <a:lstStyle/>
          <a:p>
            <a:r>
              <a:rPr lang="pl-PL" dirty="0" smtClean="0"/>
              <a:t>„</a:t>
            </a:r>
            <a:r>
              <a:rPr lang="en-GB" dirty="0"/>
              <a:t>it has been clearly shown that what the public concerned was informed about were possibilities to participate in a decision-making process concerning “development possibilities of waste management in the Vilnius region” rather than a process concerning a major landfill to be established in their neighbourhood. Such inaccurate notification cannot be considered as “adequate” and properly describing “the nature of possible decisions” as required by the Convention.</a:t>
            </a:r>
            <a:r>
              <a:rPr lang="pl-PL" dirty="0"/>
              <a:t>” (Case CCC/C/16 </a:t>
            </a:r>
            <a:r>
              <a:rPr lang="pl-PL" dirty="0" err="1"/>
              <a:t>Lithuania</a:t>
            </a:r>
            <a:r>
              <a:rPr lang="pl-PL" dirty="0"/>
              <a:t>)</a:t>
            </a:r>
          </a:p>
          <a:p>
            <a:endParaRPr lang="pl-PL" dirty="0"/>
          </a:p>
        </p:txBody>
      </p:sp>
    </p:spTree>
    <p:extLst>
      <p:ext uri="{BB962C8B-B14F-4D97-AF65-F5344CB8AC3E}">
        <p14:creationId xmlns:p14="http://schemas.microsoft.com/office/powerpoint/2010/main" val="1402926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pl-PL" dirty="0" smtClean="0"/>
              <a:t>„</a:t>
            </a:r>
            <a:r>
              <a:rPr lang="pl-PL" dirty="0" err="1" smtClean="0"/>
              <a:t>Effective</a:t>
            </a:r>
            <a:r>
              <a:rPr lang="pl-PL" dirty="0" smtClean="0"/>
              <a:t>” </a:t>
            </a:r>
            <a:r>
              <a:rPr lang="pl-PL" dirty="0" err="1" smtClean="0"/>
              <a:t>notice</a:t>
            </a:r>
            <a:endParaRPr lang="de-DE" dirty="0"/>
          </a:p>
        </p:txBody>
      </p:sp>
      <p:sp>
        <p:nvSpPr>
          <p:cNvPr id="7" name="Inhaltsplatzhalter 6"/>
          <p:cNvSpPr>
            <a:spLocks noGrp="1"/>
          </p:cNvSpPr>
          <p:nvPr>
            <p:ph idx="1"/>
          </p:nvPr>
        </p:nvSpPr>
        <p:spPr>
          <a:xfrm>
            <a:off x="835025" y="1981200"/>
            <a:ext cx="7636946" cy="4188246"/>
          </a:xfrm>
        </p:spPr>
        <p:txBody>
          <a:bodyPr/>
          <a:lstStyle/>
          <a:p>
            <a:r>
              <a:rPr lang="pl-PL" sz="1800" dirty="0" smtClean="0"/>
              <a:t>„</a:t>
            </a:r>
            <a:r>
              <a:rPr lang="en-GB" sz="1800" dirty="0"/>
              <a:t>The requirement for the public to be informed in an “effective manner” means that public authorities should seek to provide a means of informing the public which ensures that all those who potentially could be concerned would have a reasonable chance to learn about proposed activities and their possibilities to participate</a:t>
            </a:r>
            <a:r>
              <a:rPr lang="pl-PL" sz="1800" dirty="0"/>
              <a:t>” (Case CCC/C/16 </a:t>
            </a:r>
            <a:r>
              <a:rPr lang="pl-PL" sz="1800" dirty="0" err="1"/>
              <a:t>Lithuania</a:t>
            </a:r>
            <a:r>
              <a:rPr lang="pl-PL" sz="1800" dirty="0" smtClean="0"/>
              <a:t>)</a:t>
            </a:r>
          </a:p>
          <a:p>
            <a:r>
              <a:rPr lang="pl-PL" sz="1800" dirty="0" smtClean="0"/>
              <a:t>„</a:t>
            </a:r>
            <a:r>
              <a:rPr lang="en-US" sz="1800" dirty="0" smtClean="0"/>
              <a:t>Therefore</a:t>
            </a:r>
            <a:r>
              <a:rPr lang="en-US" sz="1800" dirty="0"/>
              <a:t>, if the chosen way of informing the public about</a:t>
            </a:r>
            <a:r>
              <a:rPr lang="pl-PL" sz="1800" dirty="0"/>
              <a:t> </a:t>
            </a:r>
            <a:r>
              <a:rPr lang="en-US" sz="1800" dirty="0"/>
              <a:t>possibilities to participate in the EIA procedure is via publishing information in local press,</a:t>
            </a:r>
            <a:r>
              <a:rPr lang="pl-PL" sz="1800" dirty="0"/>
              <a:t> </a:t>
            </a:r>
            <a:r>
              <a:rPr lang="en-US" sz="1800" dirty="0"/>
              <a:t>much more effective would be publishing a notification in a popular daily local newspaper rather</a:t>
            </a:r>
            <a:r>
              <a:rPr lang="pl-PL" sz="1800" dirty="0"/>
              <a:t> </a:t>
            </a:r>
            <a:r>
              <a:rPr lang="en-US" sz="1800" dirty="0"/>
              <a:t>than in a weekly official journal, and if all local newspapers are issued only on a weekly basis,</a:t>
            </a:r>
            <a:r>
              <a:rPr lang="pl-PL" sz="1800" dirty="0"/>
              <a:t> </a:t>
            </a:r>
            <a:r>
              <a:rPr lang="en-US" sz="1800" dirty="0"/>
              <a:t>the requirement of being “effective” established by the Convention would be met by choosing</a:t>
            </a:r>
            <a:r>
              <a:rPr lang="pl-PL" sz="1800" dirty="0"/>
              <a:t> </a:t>
            </a:r>
            <a:r>
              <a:rPr lang="en-US" sz="1800" dirty="0"/>
              <a:t>rather the one with the circulation of 1,500 copies rather than the one with a circulation of 500</a:t>
            </a:r>
            <a:r>
              <a:rPr lang="pl-PL" sz="1800" dirty="0"/>
              <a:t> </a:t>
            </a:r>
            <a:r>
              <a:rPr lang="pl-PL" sz="1800" dirty="0" err="1"/>
              <a:t>copies</a:t>
            </a:r>
            <a:r>
              <a:rPr lang="pl-PL" sz="1800" dirty="0"/>
              <a:t>. ” (Case CCC/C/16 </a:t>
            </a:r>
            <a:r>
              <a:rPr lang="pl-PL" sz="1800" dirty="0" err="1"/>
              <a:t>Lithuania</a:t>
            </a:r>
            <a:r>
              <a:rPr lang="pl-PL" sz="1800" dirty="0"/>
              <a:t>)</a:t>
            </a:r>
          </a:p>
          <a:p>
            <a:endParaRPr lang="pl-PL" dirty="0"/>
          </a:p>
          <a:p>
            <a:endParaRPr lang="de-D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Access to </a:t>
            </a:r>
            <a:r>
              <a:rPr lang="pl-PL" dirty="0" err="1" smtClean="0"/>
              <a:t>relevant</a:t>
            </a:r>
            <a:r>
              <a:rPr lang="pl-PL" dirty="0" smtClean="0"/>
              <a:t> </a:t>
            </a:r>
            <a:r>
              <a:rPr lang="pl-PL" dirty="0" err="1"/>
              <a:t>information</a:t>
            </a:r>
            <a:endParaRPr lang="pl-PL" dirty="0"/>
          </a:p>
        </p:txBody>
      </p:sp>
      <p:sp>
        <p:nvSpPr>
          <p:cNvPr id="3" name="Symbol zastępczy zawartości 2"/>
          <p:cNvSpPr>
            <a:spLocks noGrp="1"/>
          </p:cNvSpPr>
          <p:nvPr>
            <p:ph idx="1"/>
          </p:nvPr>
        </p:nvSpPr>
        <p:spPr/>
        <p:txBody>
          <a:bodyPr/>
          <a:lstStyle/>
          <a:p>
            <a:r>
              <a:rPr lang="pl-PL" dirty="0" err="1" smtClean="0"/>
              <a:t>Aarhus</a:t>
            </a:r>
            <a:r>
              <a:rPr lang="pl-PL" dirty="0" smtClean="0"/>
              <a:t> </a:t>
            </a:r>
            <a:r>
              <a:rPr lang="pl-PL" dirty="0" err="1" smtClean="0"/>
              <a:t>Convention</a:t>
            </a:r>
            <a:r>
              <a:rPr lang="pl-PL" dirty="0" smtClean="0"/>
              <a:t> 9(Art.6.6)</a:t>
            </a:r>
          </a:p>
          <a:p>
            <a:pPr lvl="1"/>
            <a:r>
              <a:rPr lang="pl-PL" dirty="0" err="1" smtClean="0"/>
              <a:t>Free</a:t>
            </a:r>
            <a:r>
              <a:rPr lang="pl-PL" dirty="0" smtClean="0"/>
              <a:t> </a:t>
            </a:r>
            <a:r>
              <a:rPr lang="pl-PL" dirty="0"/>
              <a:t>of </a:t>
            </a:r>
            <a:r>
              <a:rPr lang="pl-PL" dirty="0" err="1" smtClean="0"/>
              <a:t>charge</a:t>
            </a:r>
            <a:endParaRPr lang="pl-PL" dirty="0" smtClean="0"/>
          </a:p>
          <a:p>
            <a:pPr lvl="1"/>
            <a:r>
              <a:rPr lang="pl-PL" dirty="0" err="1" smtClean="0"/>
              <a:t>All</a:t>
            </a:r>
            <a:r>
              <a:rPr lang="pl-PL" dirty="0" smtClean="0"/>
              <a:t> </a:t>
            </a:r>
            <a:r>
              <a:rPr lang="pl-PL" dirty="0" err="1" smtClean="0"/>
              <a:t>information</a:t>
            </a:r>
            <a:r>
              <a:rPr lang="pl-PL" dirty="0" smtClean="0"/>
              <a:t> </a:t>
            </a:r>
            <a:r>
              <a:rPr lang="pl-PL" dirty="0" err="1" smtClean="0"/>
              <a:t>relevant</a:t>
            </a:r>
            <a:r>
              <a:rPr lang="pl-PL" dirty="0" smtClean="0"/>
              <a:t> to </a:t>
            </a:r>
            <a:r>
              <a:rPr lang="pl-PL" dirty="0" err="1" smtClean="0"/>
              <a:t>decision-making</a:t>
            </a:r>
            <a:endParaRPr lang="pl-PL" dirty="0"/>
          </a:p>
          <a:p>
            <a:pPr lvl="1"/>
            <a:r>
              <a:rPr lang="pl-PL" dirty="0"/>
              <a:t>As </a:t>
            </a:r>
            <a:r>
              <a:rPr lang="pl-PL" dirty="0" err="1"/>
              <a:t>soon</a:t>
            </a:r>
            <a:r>
              <a:rPr lang="pl-PL" dirty="0"/>
              <a:t> as </a:t>
            </a:r>
            <a:r>
              <a:rPr lang="pl-PL" dirty="0" err="1"/>
              <a:t>available</a:t>
            </a:r>
            <a:r>
              <a:rPr lang="pl-PL" dirty="0"/>
              <a:t> </a:t>
            </a:r>
          </a:p>
          <a:p>
            <a:pPr lvl="1"/>
            <a:r>
              <a:rPr lang="pl-PL" dirty="0" err="1"/>
              <a:t>Exemption</a:t>
            </a:r>
            <a:r>
              <a:rPr lang="pl-PL" dirty="0"/>
              <a:t> from </a:t>
            </a:r>
            <a:r>
              <a:rPr lang="pl-PL" dirty="0" err="1"/>
              <a:t>general</a:t>
            </a:r>
            <a:r>
              <a:rPr lang="pl-PL" dirty="0"/>
              <a:t> </a:t>
            </a:r>
            <a:r>
              <a:rPr lang="pl-PL" dirty="0" err="1"/>
              <a:t>rules</a:t>
            </a:r>
            <a:r>
              <a:rPr lang="pl-PL" dirty="0"/>
              <a:t> on </a:t>
            </a:r>
            <a:r>
              <a:rPr lang="pl-PL" dirty="0" err="1" smtClean="0"/>
              <a:t>access</a:t>
            </a:r>
            <a:r>
              <a:rPr lang="pl-PL" dirty="0" smtClean="0"/>
              <a:t> </a:t>
            </a:r>
            <a:r>
              <a:rPr lang="pl-PL" dirty="0"/>
              <a:t>to </a:t>
            </a:r>
            <a:r>
              <a:rPr lang="pl-PL" dirty="0" err="1"/>
              <a:t>information</a:t>
            </a:r>
            <a:r>
              <a:rPr lang="pl-PL" dirty="0"/>
              <a:t> </a:t>
            </a:r>
            <a:r>
              <a:rPr lang="pl-PL" dirty="0" err="1"/>
              <a:t>under</a:t>
            </a:r>
            <a:r>
              <a:rPr lang="pl-PL" dirty="0"/>
              <a:t> art.4</a:t>
            </a:r>
          </a:p>
          <a:p>
            <a:pPr lvl="1"/>
            <a:r>
              <a:rPr lang="pl-PL" dirty="0" err="1"/>
              <a:t>Relation</a:t>
            </a:r>
            <a:r>
              <a:rPr lang="pl-PL" dirty="0"/>
              <a:t> to art </a:t>
            </a:r>
            <a:r>
              <a:rPr lang="pl-PL" dirty="0" smtClean="0"/>
              <a:t>6.2</a:t>
            </a:r>
          </a:p>
          <a:p>
            <a:r>
              <a:rPr lang="pl-PL" dirty="0" smtClean="0"/>
              <a:t>IED – </a:t>
            </a:r>
            <a:r>
              <a:rPr lang="pl-PL" dirty="0" err="1" smtClean="0"/>
              <a:t>convoluted</a:t>
            </a:r>
            <a:r>
              <a:rPr lang="pl-PL" dirty="0" smtClean="0"/>
              <a:t> </a:t>
            </a:r>
            <a:r>
              <a:rPr lang="pl-PL" dirty="0" err="1" smtClean="0"/>
              <a:t>scheme</a:t>
            </a:r>
            <a:r>
              <a:rPr lang="pl-PL" dirty="0" smtClean="0"/>
              <a:t> in </a:t>
            </a:r>
            <a:r>
              <a:rPr lang="pl-PL" dirty="0" err="1" smtClean="0"/>
              <a:t>Annex</a:t>
            </a:r>
            <a:r>
              <a:rPr lang="pl-PL" dirty="0" smtClean="0"/>
              <a:t> IV</a:t>
            </a:r>
          </a:p>
          <a:p>
            <a:pPr lvl="1"/>
            <a:r>
              <a:rPr lang="pl-PL" dirty="0" smtClean="0"/>
              <a:t>„</a:t>
            </a:r>
            <a:r>
              <a:rPr lang="pl-PL" dirty="0" err="1" smtClean="0"/>
              <a:t>information</a:t>
            </a:r>
            <a:r>
              <a:rPr lang="pl-PL" dirty="0" smtClean="0"/>
              <a:t> </a:t>
            </a:r>
            <a:r>
              <a:rPr lang="pl-PL" dirty="0" err="1" smtClean="0"/>
              <a:t>other</a:t>
            </a:r>
            <a:r>
              <a:rPr lang="pl-PL" dirty="0" smtClean="0"/>
              <a:t> </a:t>
            </a:r>
            <a:r>
              <a:rPr lang="pl-PL" dirty="0" err="1" smtClean="0"/>
              <a:t>than</a:t>
            </a:r>
            <a:r>
              <a:rPr lang="pl-PL" dirty="0" smtClean="0"/>
              <a:t> </a:t>
            </a:r>
            <a:r>
              <a:rPr lang="pl-PL" dirty="0" err="1" smtClean="0"/>
              <a:t>that</a:t>
            </a:r>
            <a:r>
              <a:rPr lang="pl-PL" dirty="0" smtClean="0"/>
              <a:t> </a:t>
            </a:r>
            <a:r>
              <a:rPr lang="pl-PL" dirty="0" err="1" smtClean="0"/>
              <a:t>referred</a:t>
            </a:r>
            <a:r>
              <a:rPr lang="pl-PL" dirty="0" smtClean="0"/>
              <a:t> to..(point 2 </a:t>
            </a:r>
            <a:r>
              <a:rPr lang="pl-PL" dirty="0" err="1" smtClean="0"/>
              <a:t>referring</a:t>
            </a:r>
            <a:r>
              <a:rPr lang="pl-PL" dirty="0" smtClean="0"/>
              <a:t> to point 1)</a:t>
            </a:r>
            <a:endParaRPr lang="pl-PL" dirty="0"/>
          </a:p>
        </p:txBody>
      </p:sp>
    </p:spTree>
    <p:extLst>
      <p:ext uri="{BB962C8B-B14F-4D97-AF65-F5344CB8AC3E}">
        <p14:creationId xmlns:p14="http://schemas.microsoft.com/office/powerpoint/2010/main" val="974332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err="1"/>
              <a:t>Possibility</a:t>
            </a:r>
            <a:r>
              <a:rPr lang="pl-PL" dirty="0"/>
              <a:t> to </a:t>
            </a:r>
            <a:r>
              <a:rPr lang="pl-PL" dirty="0" err="1"/>
              <a:t>submit</a:t>
            </a:r>
            <a:r>
              <a:rPr lang="pl-PL" dirty="0"/>
              <a:t> </a:t>
            </a:r>
            <a:r>
              <a:rPr lang="pl-PL" dirty="0" err="1"/>
              <a:t>comments</a:t>
            </a:r>
            <a:r>
              <a:rPr lang="pl-PL" dirty="0"/>
              <a:t> –</a:t>
            </a:r>
            <a:endParaRPr lang="de-DE" dirty="0"/>
          </a:p>
        </p:txBody>
      </p:sp>
      <p:sp>
        <p:nvSpPr>
          <p:cNvPr id="6" name="Inhaltsplatzhalter 5"/>
          <p:cNvSpPr>
            <a:spLocks noGrp="1"/>
          </p:cNvSpPr>
          <p:nvPr>
            <p:ph idx="1"/>
          </p:nvPr>
        </p:nvSpPr>
        <p:spPr/>
        <p:txBody>
          <a:bodyPr/>
          <a:lstStyle/>
          <a:p>
            <a:r>
              <a:rPr lang="pl-PL" dirty="0" smtClean="0"/>
              <a:t>Art</a:t>
            </a:r>
            <a:r>
              <a:rPr lang="pl-PL" dirty="0"/>
              <a:t>. 6.7 of </a:t>
            </a:r>
            <a:r>
              <a:rPr lang="pl-PL" dirty="0" err="1" smtClean="0"/>
              <a:t>Aarhus</a:t>
            </a:r>
            <a:r>
              <a:rPr lang="pl-PL" dirty="0" smtClean="0"/>
              <a:t>„</a:t>
            </a:r>
          </a:p>
          <a:p>
            <a:r>
              <a:rPr lang="pl-PL" sz="1600" dirty="0" smtClean="0"/>
              <a:t>7</a:t>
            </a:r>
            <a:r>
              <a:rPr lang="pl-PL" sz="1600" dirty="0"/>
              <a:t>. </a:t>
            </a:r>
            <a:r>
              <a:rPr lang="pl-PL" sz="1600" dirty="0" err="1"/>
              <a:t>Procedures</a:t>
            </a:r>
            <a:r>
              <a:rPr lang="pl-PL" sz="1600" dirty="0"/>
              <a:t> for public </a:t>
            </a:r>
            <a:r>
              <a:rPr lang="pl-PL" sz="1600" dirty="0" err="1"/>
              <a:t>participation</a:t>
            </a:r>
            <a:r>
              <a:rPr lang="pl-PL" sz="1600" dirty="0"/>
              <a:t> </a:t>
            </a:r>
            <a:r>
              <a:rPr lang="pl-PL" sz="1600" dirty="0" err="1" smtClean="0"/>
              <a:t>shall</a:t>
            </a:r>
            <a:r>
              <a:rPr lang="pl-PL" sz="1600" dirty="0" smtClean="0"/>
              <a:t> </a:t>
            </a:r>
            <a:r>
              <a:rPr lang="pl-PL" sz="1600" dirty="0" err="1" smtClean="0"/>
              <a:t>allow</a:t>
            </a:r>
            <a:r>
              <a:rPr lang="pl-PL" sz="1600" dirty="0" smtClean="0"/>
              <a:t> </a:t>
            </a:r>
            <a:r>
              <a:rPr lang="pl-PL" sz="1600" b="1" dirty="0"/>
              <a:t>the public</a:t>
            </a:r>
            <a:r>
              <a:rPr lang="pl-PL" sz="1600" dirty="0"/>
              <a:t> </a:t>
            </a:r>
            <a:r>
              <a:rPr lang="pl-PL" sz="1600" dirty="0" smtClean="0"/>
              <a:t>to </a:t>
            </a:r>
            <a:r>
              <a:rPr lang="pl-PL" sz="1600" dirty="0" err="1" smtClean="0"/>
              <a:t>submit</a:t>
            </a:r>
            <a:r>
              <a:rPr lang="pl-PL" sz="1600" dirty="0" smtClean="0"/>
              <a:t>…</a:t>
            </a:r>
            <a:r>
              <a:rPr lang="pl-PL" sz="1600" dirty="0" err="1" smtClean="0"/>
              <a:t>any</a:t>
            </a:r>
            <a:r>
              <a:rPr lang="pl-PL" sz="1600" dirty="0" smtClean="0"/>
              <a:t> </a:t>
            </a:r>
            <a:r>
              <a:rPr lang="pl-PL" sz="1600" dirty="0" err="1"/>
              <a:t>comments</a:t>
            </a:r>
            <a:r>
              <a:rPr lang="pl-PL" sz="1600" dirty="0"/>
              <a:t>”</a:t>
            </a:r>
          </a:p>
          <a:p>
            <a:endParaRPr lang="pl-PL" sz="1600" dirty="0" smtClean="0"/>
          </a:p>
          <a:p>
            <a:r>
              <a:rPr lang="pl-PL" sz="1800" dirty="0" err="1" smtClean="0"/>
              <a:t>Annex</a:t>
            </a:r>
            <a:r>
              <a:rPr lang="pl-PL" sz="1800" dirty="0" smtClean="0"/>
              <a:t> IV .3 IED</a:t>
            </a:r>
            <a:endParaRPr lang="pl-PL" sz="1800" dirty="0"/>
          </a:p>
          <a:p>
            <a:pPr lvl="1"/>
            <a:r>
              <a:rPr lang="pl-PL" sz="1600" dirty="0" smtClean="0"/>
              <a:t>„3</a:t>
            </a:r>
            <a:r>
              <a:rPr lang="en-US" sz="1600" dirty="0" smtClean="0"/>
              <a:t>. </a:t>
            </a:r>
            <a:r>
              <a:rPr lang="en-US" sz="1600" dirty="0"/>
              <a:t>The </a:t>
            </a:r>
            <a:r>
              <a:rPr lang="en-US" sz="1600" b="1" dirty="0"/>
              <a:t>public concerned </a:t>
            </a:r>
            <a:r>
              <a:rPr lang="en-US" sz="1600" dirty="0" smtClean="0"/>
              <a:t>shall </a:t>
            </a:r>
            <a:r>
              <a:rPr lang="en-US" sz="1600" dirty="0"/>
              <a:t>be entitled to</a:t>
            </a:r>
            <a:r>
              <a:rPr lang="pl-PL" sz="1600" dirty="0"/>
              <a:t> express </a:t>
            </a:r>
            <a:r>
              <a:rPr lang="pl-PL" sz="1600" dirty="0" err="1"/>
              <a:t>comments</a:t>
            </a:r>
            <a:r>
              <a:rPr lang="pl-PL" sz="1600" dirty="0"/>
              <a:t> and </a:t>
            </a:r>
            <a:r>
              <a:rPr lang="pl-PL" sz="1600" dirty="0" err="1" smtClean="0"/>
              <a:t>opinions</a:t>
            </a:r>
            <a:r>
              <a:rPr lang="pl-PL" sz="1600" dirty="0" smtClean="0"/>
              <a:t> to the </a:t>
            </a:r>
            <a:r>
              <a:rPr lang="pl-PL" sz="1600" dirty="0" err="1" smtClean="0"/>
              <a:t>competent</a:t>
            </a:r>
            <a:r>
              <a:rPr lang="pl-PL" sz="1600" dirty="0" smtClean="0"/>
              <a:t> </a:t>
            </a:r>
            <a:r>
              <a:rPr lang="pl-PL" sz="1600" dirty="0" err="1" smtClean="0"/>
              <a:t>authoority</a:t>
            </a:r>
            <a:r>
              <a:rPr lang="pl-PL" sz="1600" dirty="0" smtClean="0"/>
              <a:t> </a:t>
            </a:r>
            <a:r>
              <a:rPr lang="pl-PL" sz="1600" dirty="0" err="1" smtClean="0"/>
              <a:t>before</a:t>
            </a:r>
            <a:r>
              <a:rPr lang="pl-PL" sz="1600" dirty="0" smtClean="0"/>
              <a:t> a </a:t>
            </a:r>
            <a:r>
              <a:rPr lang="pl-PL" sz="1600" dirty="0" err="1" smtClean="0"/>
              <a:t>decision</a:t>
            </a:r>
            <a:r>
              <a:rPr lang="pl-PL" sz="1600" dirty="0" smtClean="0"/>
              <a:t> </a:t>
            </a:r>
            <a:r>
              <a:rPr lang="pl-PL" sz="1600" dirty="0" err="1" smtClean="0"/>
              <a:t>is</a:t>
            </a:r>
            <a:r>
              <a:rPr lang="pl-PL" sz="1600" dirty="0" smtClean="0"/>
              <a:t> </a:t>
            </a:r>
            <a:r>
              <a:rPr lang="pl-PL" sz="1600" dirty="0" err="1" smtClean="0"/>
              <a:t>taken</a:t>
            </a:r>
            <a:r>
              <a:rPr lang="pl-PL" sz="1600" dirty="0" smtClean="0"/>
              <a:t>”</a:t>
            </a:r>
            <a:endParaRPr lang="pl-PL" sz="1600" dirty="0"/>
          </a:p>
          <a:p>
            <a:endParaRPr lang="pl-PL" sz="1600" dirty="0" smtClean="0"/>
          </a:p>
          <a:p>
            <a:r>
              <a:rPr lang="pl-PL" sz="1800" dirty="0" err="1" smtClean="0"/>
              <a:t>Possibility</a:t>
            </a:r>
            <a:r>
              <a:rPr lang="pl-PL" sz="1800" dirty="0" smtClean="0"/>
              <a:t> </a:t>
            </a:r>
            <a:r>
              <a:rPr lang="pl-PL" sz="1800" dirty="0"/>
              <a:t>to </a:t>
            </a:r>
            <a:r>
              <a:rPr lang="pl-PL" sz="1800" dirty="0" err="1"/>
              <a:t>submit</a:t>
            </a:r>
            <a:r>
              <a:rPr lang="pl-PL" sz="1800" dirty="0"/>
              <a:t> </a:t>
            </a:r>
            <a:r>
              <a:rPr lang="pl-PL" sz="1800" dirty="0" err="1"/>
              <a:t>comments</a:t>
            </a:r>
            <a:r>
              <a:rPr lang="pl-PL" sz="1800" dirty="0"/>
              <a:t>  </a:t>
            </a:r>
            <a:r>
              <a:rPr lang="pl-PL" sz="1800" dirty="0" smtClean="0"/>
              <a:t>-</a:t>
            </a:r>
            <a:r>
              <a:rPr lang="pl-PL" sz="1800" dirty="0" err="1" smtClean="0"/>
              <a:t>two</a:t>
            </a:r>
            <a:r>
              <a:rPr lang="pl-PL" sz="1800" dirty="0" smtClean="0"/>
              <a:t> </a:t>
            </a:r>
            <a:r>
              <a:rPr lang="pl-PL" sz="1800" dirty="0" err="1"/>
              <a:t>equal</a:t>
            </a:r>
            <a:r>
              <a:rPr lang="pl-PL" sz="1800" dirty="0"/>
              <a:t> </a:t>
            </a:r>
            <a:r>
              <a:rPr lang="pl-PL" sz="1800" dirty="0" err="1"/>
              <a:t>methods</a:t>
            </a:r>
            <a:endParaRPr lang="pl-PL" sz="1800" dirty="0"/>
          </a:p>
          <a:p>
            <a:pPr lvl="1"/>
            <a:r>
              <a:rPr lang="pl-PL" sz="1600" dirty="0"/>
              <a:t>In </a:t>
            </a:r>
            <a:r>
              <a:rPr lang="pl-PL" sz="1600" dirty="0" err="1"/>
              <a:t>writing</a:t>
            </a:r>
            <a:endParaRPr lang="pl-PL" sz="1600" dirty="0"/>
          </a:p>
          <a:p>
            <a:pPr lvl="1"/>
            <a:r>
              <a:rPr lang="pl-PL" sz="1600" dirty="0"/>
              <a:t>In public </a:t>
            </a:r>
            <a:r>
              <a:rPr lang="pl-PL" sz="1600" dirty="0" err="1"/>
              <a:t>inquiry</a:t>
            </a:r>
            <a:r>
              <a:rPr lang="pl-PL" sz="1600" dirty="0"/>
              <a:t> (</a:t>
            </a:r>
            <a:r>
              <a:rPr lang="pl-PL" sz="1600" dirty="0" err="1"/>
              <a:t>hearing</a:t>
            </a:r>
            <a:r>
              <a:rPr lang="pl-PL" sz="1600" dirty="0" smtClean="0"/>
              <a:t>)</a:t>
            </a:r>
            <a:endParaRPr lang="pl-PL" sz="1600" dirty="0"/>
          </a:p>
          <a:p>
            <a:r>
              <a:rPr lang="pl-PL" sz="1800" dirty="0" err="1"/>
              <a:t>Any</a:t>
            </a:r>
            <a:r>
              <a:rPr lang="pl-PL" sz="1800" dirty="0"/>
              <a:t> </a:t>
            </a:r>
            <a:r>
              <a:rPr lang="pl-PL" sz="1800" dirty="0" err="1"/>
              <a:t>comments</a:t>
            </a:r>
            <a:r>
              <a:rPr lang="pl-PL" sz="1800" dirty="0"/>
              <a:t> - no </a:t>
            </a:r>
            <a:r>
              <a:rPr lang="pl-PL" sz="1800" dirty="0" err="1"/>
              <a:t>need</a:t>
            </a:r>
            <a:r>
              <a:rPr lang="pl-PL" sz="1800" dirty="0"/>
              <a:t> to be </a:t>
            </a:r>
            <a:r>
              <a:rPr lang="pl-PL" sz="1800" dirty="0" err="1"/>
              <a:t>motivated</a:t>
            </a:r>
            <a:r>
              <a:rPr lang="pl-PL" sz="1800" dirty="0"/>
              <a:t>  (ACC/C/16 </a:t>
            </a:r>
            <a:r>
              <a:rPr lang="pl-PL" sz="1800" dirty="0" err="1"/>
              <a:t>Lithuania</a:t>
            </a:r>
            <a:r>
              <a:rPr lang="pl-PL" sz="1800" dirty="0"/>
              <a:t>)</a:t>
            </a:r>
          </a:p>
          <a:p>
            <a:endParaRPr lang="de-DE" dirty="0"/>
          </a:p>
        </p:txBody>
      </p:sp>
    </p:spTree>
    <p:extLst>
      <p:ext uri="{BB962C8B-B14F-4D97-AF65-F5344CB8AC3E}">
        <p14:creationId xmlns:p14="http://schemas.microsoft.com/office/powerpoint/2010/main" val="40755176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pl-PL" dirty="0" err="1"/>
              <a:t>Due</a:t>
            </a:r>
            <a:r>
              <a:rPr lang="pl-PL" dirty="0"/>
              <a:t> </a:t>
            </a:r>
            <a:r>
              <a:rPr lang="pl-PL" dirty="0" err="1"/>
              <a:t>account</a:t>
            </a:r>
            <a:r>
              <a:rPr lang="pl-PL" dirty="0"/>
              <a:t>– art.6.8</a:t>
            </a:r>
            <a:endParaRPr lang="de-DE" dirty="0"/>
          </a:p>
        </p:txBody>
      </p:sp>
      <p:sp>
        <p:nvSpPr>
          <p:cNvPr id="4" name="Inhaltsplatzhalter 3"/>
          <p:cNvSpPr>
            <a:spLocks noGrp="1"/>
          </p:cNvSpPr>
          <p:nvPr>
            <p:ph idx="1"/>
          </p:nvPr>
        </p:nvSpPr>
        <p:spPr/>
        <p:txBody>
          <a:bodyPr/>
          <a:lstStyle/>
          <a:p>
            <a:r>
              <a:rPr lang="pl-PL" dirty="0" err="1" smtClean="0"/>
              <a:t>Due</a:t>
            </a:r>
            <a:r>
              <a:rPr lang="pl-PL" dirty="0" smtClean="0"/>
              <a:t> </a:t>
            </a:r>
            <a:r>
              <a:rPr lang="pl-PL" dirty="0" err="1"/>
              <a:t>account</a:t>
            </a:r>
            <a:r>
              <a:rPr lang="pl-PL" dirty="0"/>
              <a:t> </a:t>
            </a:r>
            <a:r>
              <a:rPr lang="pl-PL" dirty="0" err="1"/>
              <a:t>must</a:t>
            </a:r>
            <a:r>
              <a:rPr lang="pl-PL" dirty="0"/>
              <a:t> be </a:t>
            </a:r>
            <a:r>
              <a:rPr lang="pl-PL" dirty="0" err="1"/>
              <a:t>taken</a:t>
            </a:r>
            <a:r>
              <a:rPr lang="pl-PL" dirty="0"/>
              <a:t> of public </a:t>
            </a:r>
            <a:r>
              <a:rPr lang="pl-PL" dirty="0" err="1"/>
              <a:t>comments</a:t>
            </a:r>
            <a:endParaRPr lang="pl-PL" dirty="0"/>
          </a:p>
          <a:p>
            <a:pPr lvl="1"/>
            <a:r>
              <a:rPr lang="pl-PL" dirty="0" err="1"/>
              <a:t>obligation</a:t>
            </a:r>
            <a:r>
              <a:rPr lang="pl-PL" dirty="0"/>
              <a:t> to </a:t>
            </a:r>
            <a:r>
              <a:rPr lang="pl-PL" dirty="0" err="1"/>
              <a:t>read</a:t>
            </a:r>
            <a:r>
              <a:rPr lang="pl-PL" dirty="0"/>
              <a:t> and </a:t>
            </a:r>
            <a:r>
              <a:rPr lang="pl-PL" dirty="0" err="1"/>
              <a:t>consider</a:t>
            </a:r>
            <a:r>
              <a:rPr lang="pl-PL" dirty="0"/>
              <a:t> </a:t>
            </a:r>
            <a:r>
              <a:rPr lang="pl-PL" dirty="0" err="1"/>
              <a:t>seriously</a:t>
            </a:r>
            <a:r>
              <a:rPr lang="pl-PL" dirty="0"/>
              <a:t> </a:t>
            </a:r>
          </a:p>
          <a:p>
            <a:pPr lvl="1"/>
            <a:r>
              <a:rPr lang="pl-PL" dirty="0"/>
              <a:t>but not </a:t>
            </a:r>
            <a:r>
              <a:rPr lang="pl-PL" dirty="0" err="1"/>
              <a:t>always</a:t>
            </a:r>
            <a:r>
              <a:rPr lang="pl-PL" dirty="0"/>
              <a:t> to </a:t>
            </a:r>
            <a:r>
              <a:rPr lang="pl-PL" dirty="0" err="1"/>
              <a:t>accept</a:t>
            </a:r>
            <a:r>
              <a:rPr lang="pl-PL" dirty="0"/>
              <a:t>  </a:t>
            </a:r>
            <a:r>
              <a:rPr lang="pl-PL" dirty="0" err="1"/>
              <a:t>all</a:t>
            </a:r>
            <a:r>
              <a:rPr lang="pl-PL" dirty="0"/>
              <a:t> </a:t>
            </a:r>
            <a:r>
              <a:rPr lang="pl-PL" dirty="0" err="1"/>
              <a:t>comments</a:t>
            </a:r>
            <a:endParaRPr lang="pl-PL" dirty="0"/>
          </a:p>
          <a:p>
            <a:r>
              <a:rPr lang="pl-PL" dirty="0" err="1"/>
              <a:t>Any</a:t>
            </a:r>
            <a:r>
              <a:rPr lang="pl-PL" dirty="0"/>
              <a:t> </a:t>
            </a:r>
            <a:r>
              <a:rPr lang="pl-PL" dirty="0" err="1"/>
              <a:t>comments</a:t>
            </a:r>
            <a:r>
              <a:rPr lang="pl-PL" dirty="0"/>
              <a:t> vs „</a:t>
            </a:r>
            <a:r>
              <a:rPr lang="pl-PL" dirty="0" err="1"/>
              <a:t>reasoned</a:t>
            </a:r>
            <a:r>
              <a:rPr lang="pl-PL" dirty="0"/>
              <a:t> </a:t>
            </a:r>
            <a:r>
              <a:rPr lang="pl-PL" dirty="0" err="1"/>
              <a:t>or</a:t>
            </a:r>
            <a:r>
              <a:rPr lang="pl-PL" dirty="0"/>
              <a:t> </a:t>
            </a:r>
            <a:r>
              <a:rPr lang="pl-PL" dirty="0" err="1"/>
              <a:t>motivated</a:t>
            </a:r>
            <a:r>
              <a:rPr lang="pl-PL" dirty="0"/>
              <a:t> </a:t>
            </a:r>
            <a:r>
              <a:rPr lang="pl-PL" dirty="0" err="1"/>
              <a:t>comments</a:t>
            </a:r>
            <a:r>
              <a:rPr lang="pl-PL" dirty="0"/>
              <a:t>”</a:t>
            </a:r>
          </a:p>
          <a:p>
            <a:r>
              <a:rPr lang="pl-PL" dirty="0" err="1"/>
              <a:t>Sufficient</a:t>
            </a:r>
            <a:r>
              <a:rPr lang="pl-PL" dirty="0"/>
              <a:t> </a:t>
            </a:r>
            <a:r>
              <a:rPr lang="pl-PL" dirty="0" err="1"/>
              <a:t>time</a:t>
            </a:r>
            <a:r>
              <a:rPr lang="pl-PL" dirty="0"/>
              <a:t> for </a:t>
            </a:r>
            <a:r>
              <a:rPr lang="pl-PL" dirty="0" err="1"/>
              <a:t>authorities</a:t>
            </a:r>
            <a:r>
              <a:rPr lang="pl-PL" dirty="0"/>
              <a:t> to </a:t>
            </a:r>
            <a:r>
              <a:rPr lang="pl-PL" dirty="0" err="1"/>
              <a:t>consider</a:t>
            </a:r>
            <a:r>
              <a:rPr lang="pl-PL" dirty="0"/>
              <a:t> </a:t>
            </a:r>
            <a:r>
              <a:rPr lang="pl-PL" dirty="0" err="1"/>
              <a:t>comments</a:t>
            </a:r>
            <a:r>
              <a:rPr lang="pl-PL" dirty="0"/>
              <a:t> ((ACC/C/3 </a:t>
            </a:r>
            <a:r>
              <a:rPr lang="pl-PL" dirty="0" err="1"/>
              <a:t>Ukraine</a:t>
            </a:r>
            <a:r>
              <a:rPr lang="pl-PL" dirty="0"/>
              <a:t> </a:t>
            </a:r>
            <a:r>
              <a:rPr lang="pl-PL" dirty="0" smtClean="0"/>
              <a:t>)</a:t>
            </a:r>
          </a:p>
          <a:p>
            <a:r>
              <a:rPr lang="pl-PL" dirty="0" err="1" smtClean="0"/>
              <a:t>Annex</a:t>
            </a:r>
            <a:r>
              <a:rPr lang="pl-PL" dirty="0" smtClean="0"/>
              <a:t> IV IED</a:t>
            </a:r>
          </a:p>
          <a:p>
            <a:r>
              <a:rPr lang="pl-PL" dirty="0"/>
              <a:t>4. </a:t>
            </a:r>
            <a:r>
              <a:rPr lang="en-US" dirty="0" smtClean="0"/>
              <a:t>The </a:t>
            </a:r>
            <a:r>
              <a:rPr lang="en-US" dirty="0"/>
              <a:t>results of the consultations held pursuant to this Annex must be taken into due account in the taking of a decision.</a:t>
            </a:r>
            <a:endParaRPr lang="de-DE"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err="1"/>
              <a:t>Publicising</a:t>
            </a:r>
            <a:r>
              <a:rPr lang="pl-PL" dirty="0"/>
              <a:t> the </a:t>
            </a:r>
            <a:r>
              <a:rPr lang="pl-PL" dirty="0" err="1"/>
              <a:t>decision</a:t>
            </a:r>
            <a:r>
              <a:rPr lang="pl-PL" dirty="0"/>
              <a:t>- art.6.9</a:t>
            </a:r>
            <a:br>
              <a:rPr lang="pl-PL" dirty="0"/>
            </a:br>
            <a:endParaRPr lang="de-DE" dirty="0"/>
          </a:p>
        </p:txBody>
      </p:sp>
      <p:sp>
        <p:nvSpPr>
          <p:cNvPr id="6" name="Inhaltsplatzhalter 5"/>
          <p:cNvSpPr>
            <a:spLocks noGrp="1"/>
          </p:cNvSpPr>
          <p:nvPr>
            <p:ph idx="1"/>
          </p:nvPr>
        </p:nvSpPr>
        <p:spPr/>
        <p:txBody>
          <a:bodyPr/>
          <a:lstStyle/>
          <a:p>
            <a:r>
              <a:rPr lang="pl-PL" sz="1800" dirty="0" err="1" smtClean="0"/>
              <a:t>Requirement</a:t>
            </a:r>
            <a:endParaRPr lang="pl-PL" sz="1800" dirty="0"/>
          </a:p>
          <a:p>
            <a:pPr lvl="1"/>
            <a:r>
              <a:rPr lang="pl-PL" dirty="0"/>
              <a:t>to </a:t>
            </a:r>
            <a:r>
              <a:rPr lang="pl-PL" dirty="0" err="1"/>
              <a:t>notify</a:t>
            </a:r>
            <a:r>
              <a:rPr lang="pl-PL" dirty="0"/>
              <a:t>  the public </a:t>
            </a:r>
            <a:r>
              <a:rPr lang="pl-PL" dirty="0" err="1"/>
              <a:t>promptly</a:t>
            </a:r>
            <a:r>
              <a:rPr lang="pl-PL" dirty="0"/>
              <a:t> (ACC/C/8 Armenia)</a:t>
            </a:r>
          </a:p>
          <a:p>
            <a:pPr lvl="2"/>
            <a:r>
              <a:rPr lang="pl-PL" dirty="0"/>
              <a:t> </a:t>
            </a:r>
            <a:r>
              <a:rPr lang="pl-PL" dirty="0" err="1"/>
              <a:t>about</a:t>
            </a:r>
            <a:r>
              <a:rPr lang="pl-PL" dirty="0"/>
              <a:t> the </a:t>
            </a:r>
            <a:r>
              <a:rPr lang="pl-PL" dirty="0" err="1"/>
              <a:t>decision</a:t>
            </a:r>
            <a:r>
              <a:rPr lang="pl-PL" dirty="0"/>
              <a:t>  </a:t>
            </a:r>
          </a:p>
          <a:p>
            <a:pPr lvl="2"/>
            <a:r>
              <a:rPr lang="pl-PL" dirty="0" err="1"/>
              <a:t>where</a:t>
            </a:r>
            <a:r>
              <a:rPr lang="pl-PL" dirty="0"/>
              <a:t> </a:t>
            </a:r>
            <a:r>
              <a:rPr lang="pl-PL" dirty="0" err="1"/>
              <a:t>it</a:t>
            </a:r>
            <a:r>
              <a:rPr lang="pl-PL" dirty="0"/>
              <a:t> </a:t>
            </a:r>
            <a:r>
              <a:rPr lang="pl-PL" dirty="0" err="1"/>
              <a:t>can</a:t>
            </a:r>
            <a:r>
              <a:rPr lang="pl-PL" dirty="0"/>
              <a:t> be </a:t>
            </a:r>
            <a:r>
              <a:rPr lang="pl-PL" dirty="0" err="1"/>
              <a:t>made</a:t>
            </a:r>
            <a:r>
              <a:rPr lang="pl-PL" dirty="0"/>
              <a:t> </a:t>
            </a:r>
            <a:r>
              <a:rPr lang="pl-PL" dirty="0" err="1"/>
              <a:t>available</a:t>
            </a:r>
            <a:r>
              <a:rPr lang="pl-PL" dirty="0"/>
              <a:t> </a:t>
            </a:r>
          </a:p>
          <a:p>
            <a:pPr lvl="1"/>
            <a:r>
              <a:rPr lang="pl-PL" dirty="0"/>
              <a:t>to </a:t>
            </a:r>
            <a:r>
              <a:rPr lang="pl-PL" dirty="0" err="1"/>
              <a:t>make</a:t>
            </a:r>
            <a:r>
              <a:rPr lang="pl-PL" dirty="0"/>
              <a:t> </a:t>
            </a:r>
            <a:r>
              <a:rPr lang="pl-PL" dirty="0" err="1"/>
              <a:t>it</a:t>
            </a:r>
            <a:r>
              <a:rPr lang="pl-PL" dirty="0"/>
              <a:t> </a:t>
            </a:r>
            <a:r>
              <a:rPr lang="pl-PL" dirty="0" err="1"/>
              <a:t>accesible</a:t>
            </a:r>
            <a:r>
              <a:rPr lang="pl-PL" dirty="0"/>
              <a:t> to the public  (ACC/C/3 </a:t>
            </a:r>
            <a:r>
              <a:rPr lang="pl-PL" dirty="0" err="1"/>
              <a:t>Ukraine</a:t>
            </a:r>
            <a:r>
              <a:rPr lang="pl-PL" dirty="0"/>
              <a:t> )</a:t>
            </a:r>
          </a:p>
          <a:p>
            <a:pPr lvl="2"/>
            <a:r>
              <a:rPr lang="pl-PL" dirty="0"/>
              <a:t> </a:t>
            </a:r>
            <a:r>
              <a:rPr lang="pl-PL" dirty="0" err="1"/>
              <a:t>publicly</a:t>
            </a:r>
            <a:r>
              <a:rPr lang="pl-PL" dirty="0"/>
              <a:t> </a:t>
            </a:r>
            <a:r>
              <a:rPr lang="pl-PL" dirty="0" err="1"/>
              <a:t>accesible</a:t>
            </a:r>
            <a:r>
              <a:rPr lang="pl-PL" dirty="0"/>
              <a:t> </a:t>
            </a:r>
            <a:r>
              <a:rPr lang="pl-PL" dirty="0" err="1"/>
              <a:t>registers</a:t>
            </a:r>
            <a:endParaRPr lang="pl-PL" dirty="0"/>
          </a:p>
          <a:p>
            <a:pPr lvl="2"/>
            <a:r>
              <a:rPr lang="pl-PL" dirty="0" err="1"/>
              <a:t>publicly</a:t>
            </a:r>
            <a:r>
              <a:rPr lang="pl-PL" dirty="0"/>
              <a:t> </a:t>
            </a:r>
            <a:r>
              <a:rPr lang="pl-PL" dirty="0" err="1"/>
              <a:t>accessible</a:t>
            </a:r>
            <a:r>
              <a:rPr lang="pl-PL" dirty="0"/>
              <a:t> </a:t>
            </a:r>
            <a:r>
              <a:rPr lang="pl-PL" dirty="0" err="1"/>
              <a:t>records</a:t>
            </a:r>
            <a:r>
              <a:rPr lang="pl-PL" dirty="0"/>
              <a:t> of </a:t>
            </a:r>
            <a:r>
              <a:rPr lang="pl-PL" dirty="0" err="1"/>
              <a:t>decisions</a:t>
            </a:r>
            <a:endParaRPr lang="pl-PL" dirty="0"/>
          </a:p>
          <a:p>
            <a:r>
              <a:rPr lang="pl-PL" sz="1800" dirty="0" err="1"/>
              <a:t>Together</a:t>
            </a:r>
            <a:r>
              <a:rPr lang="pl-PL" sz="1800" dirty="0"/>
              <a:t> with a </a:t>
            </a:r>
            <a:r>
              <a:rPr lang="pl-PL" sz="1800" dirty="0" err="1"/>
              <a:t>statement</a:t>
            </a:r>
            <a:r>
              <a:rPr lang="pl-PL" sz="1800" dirty="0"/>
              <a:t> on:</a:t>
            </a:r>
          </a:p>
          <a:p>
            <a:pPr lvl="1"/>
            <a:r>
              <a:rPr lang="pl-PL" dirty="0" err="1"/>
              <a:t>reasons</a:t>
            </a:r>
            <a:r>
              <a:rPr lang="pl-PL" dirty="0"/>
              <a:t> </a:t>
            </a:r>
          </a:p>
          <a:p>
            <a:pPr lvl="1"/>
            <a:r>
              <a:rPr lang="pl-PL" dirty="0" err="1" smtClean="0"/>
              <a:t>considerations</a:t>
            </a: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Art.24.2 IED  vs art.6.9 </a:t>
            </a:r>
            <a:r>
              <a:rPr lang="pl-PL" dirty="0" err="1"/>
              <a:t>Aarhus</a:t>
            </a:r>
            <a:r>
              <a:rPr lang="pl-PL" dirty="0"/>
              <a:t/>
            </a:r>
            <a:br>
              <a:rPr lang="pl-PL" dirty="0"/>
            </a:br>
            <a:endParaRPr lang="pl-PL" dirty="0"/>
          </a:p>
        </p:txBody>
      </p:sp>
      <p:sp>
        <p:nvSpPr>
          <p:cNvPr id="3" name="Symbol zastępczy zawartości 2"/>
          <p:cNvSpPr>
            <a:spLocks noGrp="1"/>
          </p:cNvSpPr>
          <p:nvPr>
            <p:ph idx="1"/>
          </p:nvPr>
        </p:nvSpPr>
        <p:spPr/>
        <p:txBody>
          <a:bodyPr/>
          <a:lstStyle/>
          <a:p>
            <a:r>
              <a:rPr lang="pl-PL" dirty="0" smtClean="0"/>
              <a:t>N</a:t>
            </a:r>
          </a:p>
          <a:p>
            <a:pPr lvl="1"/>
            <a:r>
              <a:rPr lang="pl-PL" sz="3200" dirty="0" smtClean="0"/>
              <a:t>„</a:t>
            </a:r>
            <a:r>
              <a:rPr lang="pl-PL" sz="3200" dirty="0" err="1"/>
              <a:t>make</a:t>
            </a:r>
            <a:r>
              <a:rPr lang="pl-PL" sz="3200" dirty="0"/>
              <a:t> </a:t>
            </a:r>
            <a:r>
              <a:rPr lang="pl-PL" sz="3200" dirty="0" err="1"/>
              <a:t>available</a:t>
            </a:r>
            <a:r>
              <a:rPr lang="pl-PL" sz="3200" dirty="0"/>
              <a:t>” (</a:t>
            </a:r>
            <a:r>
              <a:rPr lang="pl-PL" sz="3200" dirty="0" err="1"/>
              <a:t>passive</a:t>
            </a:r>
            <a:r>
              <a:rPr lang="pl-PL" sz="3200" dirty="0"/>
              <a:t>) vs „ </a:t>
            </a:r>
            <a:r>
              <a:rPr lang="pl-PL" sz="3200" dirty="0" err="1"/>
              <a:t>inform</a:t>
            </a:r>
            <a:r>
              <a:rPr lang="pl-PL" sz="3200" dirty="0"/>
              <a:t>” (</a:t>
            </a:r>
            <a:r>
              <a:rPr lang="pl-PL" sz="3200" dirty="0" err="1"/>
              <a:t>active</a:t>
            </a:r>
            <a:r>
              <a:rPr lang="pl-PL" sz="3200" dirty="0"/>
              <a:t>) </a:t>
            </a:r>
          </a:p>
          <a:p>
            <a:pPr lvl="1"/>
            <a:r>
              <a:rPr lang="pl-PL" sz="3200" dirty="0"/>
              <a:t>no „</a:t>
            </a:r>
            <a:r>
              <a:rPr lang="pl-PL" sz="3200" dirty="0" err="1"/>
              <a:t>promptly</a:t>
            </a:r>
            <a:r>
              <a:rPr lang="pl-PL" sz="3200" dirty="0"/>
              <a:t>” </a:t>
            </a:r>
          </a:p>
          <a:p>
            <a:pPr lvl="1"/>
            <a:r>
              <a:rPr lang="pl-PL" sz="3200" dirty="0"/>
              <a:t> no „in </a:t>
            </a:r>
            <a:r>
              <a:rPr lang="pl-PL" sz="3200" dirty="0" err="1"/>
              <a:t>acordance</a:t>
            </a:r>
            <a:r>
              <a:rPr lang="pl-PL" sz="3200" dirty="0"/>
              <a:t> with </a:t>
            </a:r>
            <a:r>
              <a:rPr lang="pl-PL" sz="3200" dirty="0" err="1"/>
              <a:t>appropriate</a:t>
            </a:r>
            <a:r>
              <a:rPr lang="pl-PL" sz="3200" dirty="0"/>
              <a:t> </a:t>
            </a:r>
            <a:r>
              <a:rPr lang="pl-PL" sz="3200" dirty="0" err="1"/>
              <a:t>procedures</a:t>
            </a:r>
            <a:r>
              <a:rPr lang="pl-PL" sz="3200" dirty="0"/>
              <a:t>” (as </a:t>
            </a:r>
            <a:r>
              <a:rPr lang="pl-PL" sz="3200" dirty="0" err="1"/>
              <a:t>it</a:t>
            </a:r>
            <a:r>
              <a:rPr lang="pl-PL" sz="3200" dirty="0"/>
              <a:t> was in IPPC)</a:t>
            </a:r>
          </a:p>
          <a:p>
            <a:endParaRPr lang="pl-PL" dirty="0"/>
          </a:p>
        </p:txBody>
      </p:sp>
    </p:spTree>
    <p:extLst>
      <p:ext uri="{BB962C8B-B14F-4D97-AF65-F5344CB8AC3E}">
        <p14:creationId xmlns:p14="http://schemas.microsoft.com/office/powerpoint/2010/main" val="3298969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a:t>Public </a:t>
            </a:r>
            <a:r>
              <a:rPr lang="pl-PL" dirty="0" err="1"/>
              <a:t>participation</a:t>
            </a:r>
            <a:r>
              <a:rPr lang="pl-PL" dirty="0"/>
              <a:t> – in </a:t>
            </a:r>
            <a:r>
              <a:rPr lang="pl-PL" dirty="0" err="1"/>
              <a:t>permitting</a:t>
            </a:r>
            <a:r>
              <a:rPr lang="pl-PL" dirty="0"/>
              <a:t> (art 6 </a:t>
            </a:r>
            <a:r>
              <a:rPr lang="pl-PL" dirty="0" err="1"/>
              <a:t>Aarhus</a:t>
            </a:r>
            <a:r>
              <a:rPr lang="pl-PL" dirty="0"/>
              <a:t>) - </a:t>
            </a:r>
            <a:r>
              <a:rPr lang="pl-PL" dirty="0" err="1"/>
              <a:t>scope</a:t>
            </a:r>
            <a:r>
              <a:rPr lang="pl-PL" dirty="0"/>
              <a:t> of </a:t>
            </a:r>
            <a:r>
              <a:rPr lang="pl-PL" dirty="0" err="1"/>
              <a:t>application</a:t>
            </a:r>
            <a:endParaRPr lang="de-DE" dirty="0"/>
          </a:p>
        </p:txBody>
      </p:sp>
      <p:sp>
        <p:nvSpPr>
          <p:cNvPr id="6" name="Inhaltsplatzhalter 5"/>
          <p:cNvSpPr>
            <a:spLocks noGrp="1"/>
          </p:cNvSpPr>
          <p:nvPr>
            <p:ph idx="1"/>
          </p:nvPr>
        </p:nvSpPr>
        <p:spPr/>
        <p:txBody>
          <a:bodyPr/>
          <a:lstStyle/>
          <a:p>
            <a:r>
              <a:rPr lang="pl-PL" sz="2400" dirty="0" err="1" smtClean="0"/>
              <a:t>Annex</a:t>
            </a:r>
            <a:r>
              <a:rPr lang="pl-PL" sz="2400" dirty="0" smtClean="0"/>
              <a:t> </a:t>
            </a:r>
            <a:r>
              <a:rPr lang="pl-PL" sz="2400" dirty="0"/>
              <a:t>I </a:t>
            </a:r>
            <a:r>
              <a:rPr lang="pl-PL" sz="2400" dirty="0" err="1"/>
              <a:t>revised</a:t>
            </a:r>
            <a:endParaRPr lang="pl-PL" sz="2400" dirty="0"/>
          </a:p>
          <a:p>
            <a:pPr lvl="1"/>
            <a:r>
              <a:rPr lang="pl-PL" sz="2400" dirty="0"/>
              <a:t> </a:t>
            </a:r>
            <a:r>
              <a:rPr lang="pl-PL" sz="2400" dirty="0" err="1"/>
              <a:t>activities</a:t>
            </a:r>
            <a:r>
              <a:rPr lang="pl-PL" sz="2400" dirty="0"/>
              <a:t> </a:t>
            </a:r>
            <a:r>
              <a:rPr lang="pl-PL" sz="2400" dirty="0" err="1"/>
              <a:t>added</a:t>
            </a:r>
            <a:r>
              <a:rPr lang="pl-PL" sz="2400" dirty="0"/>
              <a:t> ( for </a:t>
            </a:r>
            <a:r>
              <a:rPr lang="pl-PL" sz="2400" dirty="0" err="1"/>
              <a:t>example</a:t>
            </a:r>
            <a:r>
              <a:rPr lang="pl-PL" sz="2400" dirty="0"/>
              <a:t> 6.9-6.11 </a:t>
            </a:r>
            <a:r>
              <a:rPr lang="pl-PL" sz="2400" dirty="0" err="1"/>
              <a:t>Annex</a:t>
            </a:r>
            <a:r>
              <a:rPr lang="pl-PL" sz="2400" dirty="0"/>
              <a:t> I IED)</a:t>
            </a:r>
          </a:p>
          <a:p>
            <a:pPr lvl="1"/>
            <a:r>
              <a:rPr lang="pl-PL" sz="2400" dirty="0" err="1"/>
              <a:t>activities</a:t>
            </a:r>
            <a:r>
              <a:rPr lang="pl-PL" sz="2400" dirty="0"/>
              <a:t> </a:t>
            </a:r>
            <a:r>
              <a:rPr lang="pl-PL" sz="2400" dirty="0" err="1"/>
              <a:t>more</a:t>
            </a:r>
            <a:r>
              <a:rPr lang="pl-PL" sz="2400" dirty="0"/>
              <a:t> </a:t>
            </a:r>
            <a:r>
              <a:rPr lang="pl-PL" sz="2400" dirty="0" err="1"/>
              <a:t>precisely</a:t>
            </a:r>
            <a:r>
              <a:rPr lang="pl-PL" sz="2400" dirty="0"/>
              <a:t> </a:t>
            </a:r>
            <a:r>
              <a:rPr lang="pl-PL" sz="2400" dirty="0" err="1"/>
              <a:t>elaborated</a:t>
            </a:r>
            <a:r>
              <a:rPr lang="pl-PL" sz="2400" dirty="0"/>
              <a:t> (for </a:t>
            </a:r>
            <a:r>
              <a:rPr lang="pl-PL" sz="2400" dirty="0" err="1"/>
              <a:t>example</a:t>
            </a:r>
            <a:r>
              <a:rPr lang="pl-PL" sz="2400" dirty="0"/>
              <a:t> point 5 </a:t>
            </a:r>
            <a:r>
              <a:rPr lang="pl-PL" sz="2400" dirty="0" err="1"/>
              <a:t>Annex</a:t>
            </a:r>
            <a:r>
              <a:rPr lang="pl-PL" sz="2400" dirty="0"/>
              <a:t> I IED)</a:t>
            </a:r>
          </a:p>
          <a:p>
            <a:r>
              <a:rPr lang="pl-PL" sz="2400" dirty="0" err="1"/>
              <a:t>Needed</a:t>
            </a:r>
            <a:r>
              <a:rPr lang="pl-PL" sz="2400" dirty="0"/>
              <a:t> </a:t>
            </a:r>
            <a:r>
              <a:rPr lang="pl-PL" sz="2400" dirty="0" err="1"/>
              <a:t>thorough</a:t>
            </a:r>
            <a:r>
              <a:rPr lang="pl-PL" sz="2400" dirty="0"/>
              <a:t> </a:t>
            </a:r>
            <a:r>
              <a:rPr lang="pl-PL" sz="2400" dirty="0" err="1"/>
              <a:t>analysis</a:t>
            </a:r>
            <a:r>
              <a:rPr lang="pl-PL" sz="2400" dirty="0"/>
              <a:t> of </a:t>
            </a:r>
            <a:r>
              <a:rPr lang="pl-PL" sz="2400" dirty="0" err="1"/>
              <a:t>legal</a:t>
            </a:r>
            <a:r>
              <a:rPr lang="pl-PL" sz="2400" dirty="0"/>
              <a:t> </a:t>
            </a:r>
            <a:r>
              <a:rPr lang="pl-PL" sz="2400" dirty="0" err="1"/>
              <a:t>consequences</a:t>
            </a:r>
            <a:r>
              <a:rPr lang="pl-PL" sz="2400" dirty="0"/>
              <a:t> for the </a:t>
            </a:r>
            <a:r>
              <a:rPr lang="pl-PL" sz="2400" dirty="0" err="1"/>
              <a:t>scope</a:t>
            </a:r>
            <a:r>
              <a:rPr lang="pl-PL" sz="2400" dirty="0"/>
              <a:t> of </a:t>
            </a:r>
            <a:r>
              <a:rPr lang="pl-PL" sz="2400" dirty="0" err="1" smtClean="0"/>
              <a:t>application</a:t>
            </a:r>
            <a:endParaRPr lang="pl-PL"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a:t>Public </a:t>
            </a:r>
            <a:r>
              <a:rPr lang="pl-PL" dirty="0" err="1"/>
              <a:t>participation</a:t>
            </a:r>
            <a:r>
              <a:rPr lang="pl-PL" dirty="0"/>
              <a:t> in </a:t>
            </a:r>
            <a:r>
              <a:rPr lang="pl-PL" dirty="0" err="1"/>
              <a:t>permitting</a:t>
            </a:r>
            <a:r>
              <a:rPr lang="pl-PL" dirty="0"/>
              <a:t> (art 6 </a:t>
            </a:r>
            <a:r>
              <a:rPr lang="pl-PL" dirty="0" err="1"/>
              <a:t>Aarhus</a:t>
            </a:r>
            <a:r>
              <a:rPr lang="pl-PL" dirty="0"/>
              <a:t>) - </a:t>
            </a:r>
            <a:r>
              <a:rPr lang="pl-PL" dirty="0" err="1"/>
              <a:t>incinerations</a:t>
            </a:r>
            <a:r>
              <a:rPr lang="de-DE" dirty="0"/>
              <a:t/>
            </a:r>
            <a:br>
              <a:rPr lang="de-DE" dirty="0"/>
            </a:br>
            <a:endParaRPr lang="de-DE" dirty="0"/>
          </a:p>
        </p:txBody>
      </p:sp>
      <p:sp>
        <p:nvSpPr>
          <p:cNvPr id="5" name="Inhaltsplatzhalter 4"/>
          <p:cNvSpPr>
            <a:spLocks noGrp="1"/>
          </p:cNvSpPr>
          <p:nvPr>
            <p:ph idx="1"/>
          </p:nvPr>
        </p:nvSpPr>
        <p:spPr/>
        <p:txBody>
          <a:bodyPr/>
          <a:lstStyle/>
          <a:p>
            <a:r>
              <a:rPr lang="pl-PL" sz="2800" dirty="0" smtClean="0"/>
              <a:t>Special </a:t>
            </a:r>
            <a:r>
              <a:rPr lang="pl-PL" sz="2800" dirty="0" err="1"/>
              <a:t>legal</a:t>
            </a:r>
            <a:r>
              <a:rPr lang="pl-PL" sz="2800" dirty="0"/>
              <a:t> regime for waste </a:t>
            </a:r>
            <a:r>
              <a:rPr lang="pl-PL" sz="2800" dirty="0" err="1"/>
              <a:t>incineration</a:t>
            </a:r>
            <a:endParaRPr lang="pl-PL" sz="2800" dirty="0"/>
          </a:p>
          <a:p>
            <a:pPr lvl="1">
              <a:defRPr/>
            </a:pPr>
            <a:r>
              <a:rPr lang="pl-PL" dirty="0" err="1"/>
              <a:t>article</a:t>
            </a:r>
            <a:r>
              <a:rPr lang="pl-PL" dirty="0"/>
              <a:t> 55 IED - </a:t>
            </a:r>
          </a:p>
          <a:p>
            <a:pPr lvl="2">
              <a:defRPr/>
            </a:pPr>
            <a:r>
              <a:rPr lang="pl-PL" sz="2000" dirty="0" err="1"/>
              <a:t>simplified</a:t>
            </a:r>
            <a:r>
              <a:rPr lang="pl-PL" sz="2000" dirty="0"/>
              <a:t> public </a:t>
            </a:r>
            <a:r>
              <a:rPr lang="pl-PL" sz="2000" dirty="0" err="1"/>
              <a:t>participation</a:t>
            </a:r>
            <a:endParaRPr lang="pl-PL" sz="2000" dirty="0"/>
          </a:p>
          <a:p>
            <a:pPr lvl="2">
              <a:defRPr/>
            </a:pPr>
            <a:r>
              <a:rPr lang="pl-PL" sz="2000" dirty="0" err="1"/>
              <a:t>applies</a:t>
            </a:r>
            <a:r>
              <a:rPr lang="pl-PL" sz="2000" dirty="0"/>
              <a:t> to </a:t>
            </a:r>
            <a:r>
              <a:rPr lang="pl-PL" sz="2000" dirty="0" err="1"/>
              <a:t>all</a:t>
            </a:r>
            <a:endParaRPr lang="pl-PL" sz="2000" dirty="0"/>
          </a:p>
          <a:p>
            <a:pPr lvl="1">
              <a:defRPr/>
            </a:pPr>
            <a:r>
              <a:rPr lang="pl-PL" dirty="0" err="1"/>
              <a:t>relation</a:t>
            </a:r>
            <a:r>
              <a:rPr lang="pl-PL" dirty="0"/>
              <a:t> to art 24, 25 and </a:t>
            </a:r>
            <a:r>
              <a:rPr lang="pl-PL" dirty="0" err="1"/>
              <a:t>Annex</a:t>
            </a:r>
            <a:r>
              <a:rPr lang="pl-PL" dirty="0"/>
              <a:t> IV </a:t>
            </a:r>
          </a:p>
          <a:p>
            <a:pPr lvl="2">
              <a:defRPr/>
            </a:pPr>
            <a:r>
              <a:rPr lang="pl-PL" dirty="0" err="1"/>
              <a:t>which</a:t>
            </a:r>
            <a:r>
              <a:rPr lang="pl-PL" dirty="0"/>
              <a:t> </a:t>
            </a:r>
            <a:r>
              <a:rPr lang="pl-PL" dirty="0" err="1"/>
              <a:t>is</a:t>
            </a:r>
            <a:r>
              <a:rPr lang="pl-PL" dirty="0"/>
              <a:t> </a:t>
            </a:r>
            <a:r>
              <a:rPr lang="pl-PL" dirty="0" err="1"/>
              <a:t>meant</a:t>
            </a:r>
            <a:r>
              <a:rPr lang="pl-PL" dirty="0"/>
              <a:t> to </a:t>
            </a:r>
            <a:r>
              <a:rPr lang="pl-PL" dirty="0" err="1"/>
              <a:t>apply</a:t>
            </a:r>
            <a:r>
              <a:rPr lang="pl-PL" dirty="0"/>
              <a:t> </a:t>
            </a:r>
            <a:r>
              <a:rPr lang="pl-PL" dirty="0" err="1"/>
              <a:t>only</a:t>
            </a:r>
            <a:r>
              <a:rPr lang="pl-PL" dirty="0"/>
              <a:t> to </a:t>
            </a:r>
            <a:r>
              <a:rPr lang="pl-PL" dirty="0" err="1"/>
              <a:t>those</a:t>
            </a:r>
            <a:r>
              <a:rPr lang="pl-PL" dirty="0"/>
              <a:t> in </a:t>
            </a:r>
            <a:r>
              <a:rPr lang="pl-PL" dirty="0" err="1"/>
              <a:t>Annex</a:t>
            </a:r>
            <a:r>
              <a:rPr lang="pl-PL" dirty="0"/>
              <a:t> </a:t>
            </a:r>
          </a:p>
          <a:p>
            <a:pPr>
              <a:defRPr/>
            </a:pPr>
            <a:r>
              <a:rPr lang="pl-PL" sz="2800" dirty="0"/>
              <a:t>no </a:t>
            </a:r>
            <a:r>
              <a:rPr lang="pl-PL" sz="2800" dirty="0" err="1"/>
              <a:t>provision</a:t>
            </a:r>
            <a:r>
              <a:rPr lang="pl-PL" sz="2800" dirty="0"/>
              <a:t> from Directive 2000/76/EC</a:t>
            </a:r>
            <a:r>
              <a:rPr lang="pl-PL" sz="2400" dirty="0"/>
              <a:t> </a:t>
            </a:r>
          </a:p>
          <a:p>
            <a:pPr lvl="1">
              <a:defRPr/>
            </a:pPr>
            <a:r>
              <a:rPr lang="pl-PL" sz="2000" dirty="0"/>
              <a:t>„</a:t>
            </a:r>
            <a:r>
              <a:rPr lang="pl-PL" sz="2000" dirty="0" err="1"/>
              <a:t>without</a:t>
            </a:r>
            <a:r>
              <a:rPr lang="pl-PL" sz="2000" dirty="0"/>
              <a:t> </a:t>
            </a:r>
            <a:r>
              <a:rPr lang="pl-PL" sz="2000" dirty="0" err="1"/>
              <a:t>prejudice</a:t>
            </a:r>
            <a:r>
              <a:rPr lang="pl-PL" sz="2000" dirty="0"/>
              <a:t> ...to Directive  96/61/EC” </a:t>
            </a:r>
          </a:p>
          <a:p>
            <a:pPr lvl="1">
              <a:defRPr/>
            </a:pPr>
            <a:r>
              <a:rPr lang="pl-PL" sz="2000" dirty="0"/>
              <a:t>to </a:t>
            </a:r>
            <a:r>
              <a:rPr lang="pl-PL" sz="2000" dirty="0" err="1"/>
              <a:t>cover</a:t>
            </a:r>
            <a:r>
              <a:rPr lang="pl-PL" sz="2000" dirty="0"/>
              <a:t> standard IPPC regime (</a:t>
            </a:r>
            <a:r>
              <a:rPr lang="pl-PL" sz="2000" dirty="0" err="1"/>
              <a:t>now</a:t>
            </a:r>
            <a:r>
              <a:rPr lang="pl-PL" sz="2000" dirty="0"/>
              <a:t>  art.24,25 and </a:t>
            </a:r>
            <a:r>
              <a:rPr lang="pl-PL" sz="2000" dirty="0" err="1"/>
              <a:t>Annex</a:t>
            </a:r>
            <a:r>
              <a:rPr lang="pl-PL" sz="2000" dirty="0"/>
              <a:t> IV IED)</a:t>
            </a:r>
          </a:p>
          <a:p>
            <a:endParaRPr lang="de-DE"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a:t>Public </a:t>
            </a:r>
            <a:r>
              <a:rPr lang="pl-PL" dirty="0" err="1"/>
              <a:t>participation</a:t>
            </a:r>
            <a:r>
              <a:rPr lang="pl-PL" dirty="0"/>
              <a:t> in </a:t>
            </a:r>
            <a:r>
              <a:rPr lang="pl-PL" dirty="0" err="1"/>
              <a:t>permitting</a:t>
            </a:r>
            <a:r>
              <a:rPr lang="pl-PL" dirty="0"/>
              <a:t> (art 6 </a:t>
            </a:r>
            <a:r>
              <a:rPr lang="pl-PL" dirty="0" err="1"/>
              <a:t>Aarhus</a:t>
            </a:r>
            <a:r>
              <a:rPr lang="pl-PL" dirty="0"/>
              <a:t>) - </a:t>
            </a:r>
            <a:r>
              <a:rPr lang="pl-PL" dirty="0" err="1"/>
              <a:t>reconsideration</a:t>
            </a:r>
            <a:r>
              <a:rPr lang="pl-PL" dirty="0"/>
              <a:t>/</a:t>
            </a:r>
            <a:r>
              <a:rPr lang="pl-PL" dirty="0" err="1"/>
              <a:t>updating</a:t>
            </a:r>
            <a:r>
              <a:rPr lang="pl-PL" dirty="0"/>
              <a:t>  </a:t>
            </a:r>
            <a:r>
              <a:rPr lang="pl-PL" dirty="0" err="1"/>
              <a:t>permits</a:t>
            </a:r>
            <a:endParaRPr lang="de-DE" dirty="0"/>
          </a:p>
        </p:txBody>
      </p:sp>
      <p:sp>
        <p:nvSpPr>
          <p:cNvPr id="6" name="Inhaltsplatzhalter 5"/>
          <p:cNvSpPr>
            <a:spLocks noGrp="1"/>
          </p:cNvSpPr>
          <p:nvPr>
            <p:ph idx="1"/>
          </p:nvPr>
        </p:nvSpPr>
        <p:spPr/>
        <p:txBody>
          <a:bodyPr/>
          <a:lstStyle/>
          <a:p>
            <a:r>
              <a:rPr lang="pl-PL" dirty="0" smtClean="0"/>
              <a:t>M</a:t>
            </a:r>
          </a:p>
          <a:p>
            <a:r>
              <a:rPr lang="pl-PL" dirty="0" err="1"/>
              <a:t>Does</a:t>
            </a:r>
            <a:r>
              <a:rPr lang="pl-PL" dirty="0"/>
              <a:t> art.24.1 d) </a:t>
            </a:r>
            <a:r>
              <a:rPr lang="pl-PL" dirty="0" err="1"/>
              <a:t>covers</a:t>
            </a:r>
            <a:r>
              <a:rPr lang="pl-PL" dirty="0"/>
              <a:t> </a:t>
            </a:r>
            <a:r>
              <a:rPr lang="pl-PL" dirty="0" err="1"/>
              <a:t>only</a:t>
            </a:r>
            <a:r>
              <a:rPr lang="pl-PL" dirty="0"/>
              <a:t> </a:t>
            </a:r>
            <a:r>
              <a:rPr lang="pl-PL" dirty="0" err="1"/>
              <a:t>updating</a:t>
            </a:r>
            <a:r>
              <a:rPr lang="pl-PL" dirty="0"/>
              <a:t> </a:t>
            </a:r>
            <a:r>
              <a:rPr lang="pl-PL" dirty="0" err="1"/>
              <a:t>or</a:t>
            </a:r>
            <a:r>
              <a:rPr lang="pl-PL" dirty="0"/>
              <a:t> </a:t>
            </a:r>
            <a:r>
              <a:rPr lang="pl-PL" dirty="0" err="1"/>
              <a:t>also</a:t>
            </a:r>
            <a:r>
              <a:rPr lang="pl-PL" dirty="0"/>
              <a:t> </a:t>
            </a:r>
            <a:r>
              <a:rPr lang="pl-PL" dirty="0" err="1"/>
              <a:t>reconsideration</a:t>
            </a:r>
            <a:r>
              <a:rPr lang="pl-PL" dirty="0"/>
              <a:t>?</a:t>
            </a:r>
          </a:p>
          <a:p>
            <a:r>
              <a:rPr lang="pl-PL" dirty="0"/>
              <a:t>Public </a:t>
            </a:r>
            <a:r>
              <a:rPr lang="pl-PL" dirty="0" err="1"/>
              <a:t>participation</a:t>
            </a:r>
            <a:r>
              <a:rPr lang="pl-PL" dirty="0"/>
              <a:t> </a:t>
            </a:r>
            <a:r>
              <a:rPr lang="pl-PL" dirty="0" err="1"/>
              <a:t>required</a:t>
            </a:r>
            <a:r>
              <a:rPr lang="pl-PL" dirty="0"/>
              <a:t> </a:t>
            </a:r>
            <a:r>
              <a:rPr lang="pl-PL" dirty="0" err="1"/>
              <a:t>only</a:t>
            </a:r>
            <a:r>
              <a:rPr lang="pl-PL" dirty="0"/>
              <a:t> in </a:t>
            </a:r>
            <a:r>
              <a:rPr lang="pl-PL" dirty="0" err="1"/>
              <a:t>case</a:t>
            </a:r>
            <a:r>
              <a:rPr lang="pl-PL" dirty="0"/>
              <a:t> of </a:t>
            </a:r>
            <a:r>
              <a:rPr lang="pl-PL" dirty="0" err="1"/>
              <a:t>Article</a:t>
            </a:r>
            <a:r>
              <a:rPr lang="pl-PL" dirty="0"/>
              <a:t> 21.5  a) IED</a:t>
            </a:r>
          </a:p>
          <a:p>
            <a:r>
              <a:rPr lang="pl-PL" dirty="0"/>
              <a:t>Art.6.10 </a:t>
            </a:r>
            <a:r>
              <a:rPr lang="pl-PL" dirty="0" err="1"/>
              <a:t>Aaarhus</a:t>
            </a:r>
            <a:r>
              <a:rPr lang="pl-PL" dirty="0"/>
              <a:t> </a:t>
            </a:r>
            <a:r>
              <a:rPr lang="pl-PL" dirty="0" err="1"/>
              <a:t>require</a:t>
            </a:r>
            <a:r>
              <a:rPr lang="pl-PL" dirty="0"/>
              <a:t> </a:t>
            </a:r>
            <a:r>
              <a:rPr lang="pl-PL" dirty="0" err="1"/>
              <a:t>pp</a:t>
            </a:r>
            <a:r>
              <a:rPr lang="pl-PL" dirty="0"/>
              <a:t> in </a:t>
            </a:r>
            <a:r>
              <a:rPr lang="pl-PL" dirty="0" err="1"/>
              <a:t>rec</a:t>
            </a:r>
            <a:r>
              <a:rPr lang="pl-PL" dirty="0"/>
              <a:t>/</a:t>
            </a:r>
            <a:r>
              <a:rPr lang="pl-PL" dirty="0" err="1"/>
              <a:t>up</a:t>
            </a:r>
            <a:r>
              <a:rPr lang="pl-PL" dirty="0"/>
              <a:t> „</a:t>
            </a:r>
            <a:r>
              <a:rPr lang="pl-PL" dirty="0" err="1"/>
              <a:t>where</a:t>
            </a:r>
            <a:r>
              <a:rPr lang="pl-PL" dirty="0"/>
              <a:t> </a:t>
            </a:r>
            <a:r>
              <a:rPr lang="pl-PL" dirty="0" err="1"/>
              <a:t>appropriate</a:t>
            </a:r>
            <a:r>
              <a:rPr lang="pl-PL" dirty="0"/>
              <a:t>”</a:t>
            </a:r>
          </a:p>
          <a:p>
            <a:r>
              <a:rPr lang="pl-PL" dirty="0" err="1"/>
              <a:t>Why</a:t>
            </a:r>
            <a:r>
              <a:rPr lang="pl-PL" dirty="0"/>
              <a:t> </a:t>
            </a:r>
            <a:r>
              <a:rPr lang="pl-PL" dirty="0" err="1"/>
              <a:t>situations</a:t>
            </a:r>
            <a:r>
              <a:rPr lang="pl-PL" dirty="0"/>
              <a:t> in art.21.5 b) and c) </a:t>
            </a:r>
            <a:r>
              <a:rPr lang="pl-PL" dirty="0" err="1"/>
              <a:t>are</a:t>
            </a:r>
            <a:r>
              <a:rPr lang="pl-PL" dirty="0"/>
              <a:t> not „</a:t>
            </a:r>
            <a:r>
              <a:rPr lang="pl-PL" dirty="0" err="1"/>
              <a:t>appropriate</a:t>
            </a:r>
            <a:r>
              <a:rPr lang="pl-PL" dirty="0"/>
              <a:t>”? </a:t>
            </a:r>
          </a:p>
          <a:p>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Roots</a:t>
            </a:r>
            <a:r>
              <a:rPr lang="pl-PL" dirty="0" smtClean="0"/>
              <a:t> and </a:t>
            </a:r>
            <a:r>
              <a:rPr lang="pl-PL" dirty="0" err="1" smtClean="0"/>
              <a:t>historical</a:t>
            </a:r>
            <a:r>
              <a:rPr lang="pl-PL" dirty="0" smtClean="0"/>
              <a:t> development</a:t>
            </a:r>
            <a:endParaRPr lang="en-US" dirty="0"/>
          </a:p>
        </p:txBody>
      </p:sp>
      <p:sp>
        <p:nvSpPr>
          <p:cNvPr id="3" name="Content Placeholder 2"/>
          <p:cNvSpPr>
            <a:spLocks noGrp="1"/>
          </p:cNvSpPr>
          <p:nvPr>
            <p:ph idx="1"/>
          </p:nvPr>
        </p:nvSpPr>
        <p:spPr>
          <a:xfrm>
            <a:off x="785786" y="2000240"/>
            <a:ext cx="7623175" cy="4114800"/>
          </a:xfrm>
        </p:spPr>
        <p:txBody>
          <a:bodyPr/>
          <a:lstStyle/>
          <a:p>
            <a:r>
              <a:rPr lang="pl-PL" sz="1600" dirty="0" smtClean="0"/>
              <a:t>German </a:t>
            </a:r>
            <a:r>
              <a:rPr lang="pl-PL" sz="1600" dirty="0" err="1" smtClean="0"/>
              <a:t>medieval</a:t>
            </a:r>
            <a:r>
              <a:rPr lang="pl-PL" sz="1600" dirty="0" smtClean="0"/>
              <a:t> </a:t>
            </a:r>
            <a:r>
              <a:rPr lang="pl-PL" sz="1600" dirty="0" err="1" smtClean="0"/>
              <a:t>local</a:t>
            </a:r>
            <a:r>
              <a:rPr lang="pl-PL" sz="1600" dirty="0" smtClean="0"/>
              <a:t> </a:t>
            </a:r>
            <a:r>
              <a:rPr lang="pl-PL" sz="1600" dirty="0" err="1" smtClean="0"/>
              <a:t>regulations</a:t>
            </a:r>
            <a:r>
              <a:rPr lang="pl-PL" sz="1600" dirty="0" smtClean="0"/>
              <a:t> </a:t>
            </a:r>
          </a:p>
          <a:p>
            <a:pPr lvl="1"/>
            <a:r>
              <a:rPr lang="en-US" sz="1200" dirty="0"/>
              <a:t>noxious and strenuous activities could not be carried out without the consent of the </a:t>
            </a:r>
            <a:r>
              <a:rPr lang="en-US" sz="1200" dirty="0" err="1"/>
              <a:t>neighbours</a:t>
            </a:r>
            <a:endParaRPr lang="pl-PL" sz="1200" dirty="0" smtClean="0"/>
          </a:p>
          <a:p>
            <a:r>
              <a:rPr lang="pl-PL" sz="1600" dirty="0" err="1" smtClean="0"/>
              <a:t>Prussian</a:t>
            </a:r>
            <a:r>
              <a:rPr lang="pl-PL" sz="1600" dirty="0" smtClean="0"/>
              <a:t> </a:t>
            </a:r>
            <a:r>
              <a:rPr lang="pl-PL" sz="1600" dirty="0" err="1" smtClean="0"/>
              <a:t>Industrial</a:t>
            </a:r>
            <a:r>
              <a:rPr lang="pl-PL" sz="1600" dirty="0" smtClean="0"/>
              <a:t> </a:t>
            </a:r>
            <a:r>
              <a:rPr lang="pl-PL" sz="1600" dirty="0" err="1" smtClean="0"/>
              <a:t>Code</a:t>
            </a:r>
            <a:r>
              <a:rPr lang="pl-PL" sz="1600" dirty="0" smtClean="0"/>
              <a:t> 1845</a:t>
            </a:r>
          </a:p>
          <a:p>
            <a:pPr lvl="1"/>
            <a:r>
              <a:rPr lang="pl-PL" sz="1200" dirty="0"/>
              <a:t>p</a:t>
            </a:r>
            <a:r>
              <a:rPr lang="pl-PL" sz="1200" dirty="0" smtClean="0"/>
              <a:t>ublic </a:t>
            </a:r>
            <a:r>
              <a:rPr lang="pl-PL" sz="1200" dirty="0" err="1" smtClean="0"/>
              <a:t>participation</a:t>
            </a:r>
            <a:r>
              <a:rPr lang="pl-PL" sz="1200" dirty="0" smtClean="0"/>
              <a:t> in </a:t>
            </a:r>
            <a:r>
              <a:rPr lang="en-US" sz="1200" dirty="0"/>
              <a:t>granting industrial licenses for potentially harmful activities</a:t>
            </a:r>
            <a:endParaRPr lang="pl-PL" sz="1200" dirty="0" smtClean="0"/>
          </a:p>
          <a:p>
            <a:r>
              <a:rPr lang="en-US" sz="1600" dirty="0" smtClean="0"/>
              <a:t>Directive </a:t>
            </a:r>
            <a:r>
              <a:rPr lang="en-US" sz="1600" dirty="0"/>
              <a:t>84/360/EEC of 28 June 1984 on the combating of air pollution from industrial </a:t>
            </a:r>
            <a:r>
              <a:rPr lang="en-US" sz="1600" dirty="0" smtClean="0"/>
              <a:t>plants</a:t>
            </a:r>
            <a:endParaRPr lang="pl-PL" sz="1600" dirty="0" smtClean="0"/>
          </a:p>
          <a:p>
            <a:pPr lvl="1"/>
            <a:r>
              <a:rPr lang="pl-PL" sz="1200" dirty="0"/>
              <a:t>a</a:t>
            </a:r>
            <a:r>
              <a:rPr lang="en-US" sz="1200" dirty="0" err="1" smtClean="0"/>
              <a:t>pplications</a:t>
            </a:r>
            <a:r>
              <a:rPr lang="en-US" sz="1200" dirty="0" smtClean="0"/>
              <a:t> </a:t>
            </a:r>
            <a:r>
              <a:rPr lang="en-US" sz="1200" dirty="0"/>
              <a:t>for authorization and the decisions of the competent authorities are made available to the public concerned in accordance with procedures provided for in the national </a:t>
            </a:r>
            <a:r>
              <a:rPr lang="en-US" sz="1200" dirty="0" smtClean="0"/>
              <a:t>law</a:t>
            </a:r>
            <a:endParaRPr lang="pl-PL" sz="1200" dirty="0" smtClean="0"/>
          </a:p>
          <a:p>
            <a:r>
              <a:rPr lang="pl-PL" sz="1600" dirty="0" smtClean="0"/>
              <a:t>Directive 96/61/EC IPPC</a:t>
            </a:r>
          </a:p>
          <a:p>
            <a:pPr lvl="1"/>
            <a:r>
              <a:rPr lang="pl-PL" sz="1200" dirty="0" smtClean="0"/>
              <a:t>n</a:t>
            </a:r>
            <a:r>
              <a:rPr lang="en-US" sz="1200" dirty="0"/>
              <a:t>applications for permits for new installations or for substantial changes are made available for an appropriate period of time to the public, to enable it to comment on them before the competent authority reaches its decision</a:t>
            </a:r>
            <a:r>
              <a:rPr lang="en-US" sz="1200" dirty="0" smtClean="0"/>
              <a:t>.</a:t>
            </a:r>
            <a:r>
              <a:rPr lang="pl-PL" sz="1200" dirty="0" smtClean="0"/>
              <a:t> </a:t>
            </a:r>
            <a:r>
              <a:rPr lang="en-US" sz="1200" dirty="0" smtClean="0"/>
              <a:t>That </a:t>
            </a:r>
            <a:r>
              <a:rPr lang="en-US" sz="1200" dirty="0"/>
              <a:t>decision, including at least a copy of the permit, and any subsequent updates, must be made available to the public</a:t>
            </a:r>
            <a:r>
              <a:rPr lang="en-US" sz="1200" dirty="0" smtClean="0"/>
              <a:t>.</a:t>
            </a:r>
            <a:endParaRPr lang="pl-PL" sz="1400" dirty="0" smtClean="0"/>
          </a:p>
          <a:p>
            <a:r>
              <a:rPr lang="pl-PL" sz="1600" dirty="0" err="1" smtClean="0"/>
              <a:t>Aarhus</a:t>
            </a:r>
            <a:r>
              <a:rPr lang="pl-PL" sz="1600" dirty="0" smtClean="0"/>
              <a:t> </a:t>
            </a:r>
            <a:r>
              <a:rPr lang="pl-PL" sz="1600" dirty="0" err="1" smtClean="0"/>
              <a:t>Convention</a:t>
            </a:r>
            <a:r>
              <a:rPr lang="pl-PL" sz="1600" dirty="0" smtClean="0"/>
              <a:t> -</a:t>
            </a:r>
            <a:r>
              <a:rPr lang="pl-PL" sz="1600" dirty="0" smtClean="0"/>
              <a:t>1998</a:t>
            </a:r>
          </a:p>
          <a:p>
            <a:pPr lvl="1"/>
            <a:r>
              <a:rPr lang="pl-PL" sz="1400" dirty="0" err="1" smtClean="0"/>
              <a:t>Political</a:t>
            </a:r>
            <a:r>
              <a:rPr lang="pl-PL" sz="1400" dirty="0" smtClean="0"/>
              <a:t> </a:t>
            </a:r>
            <a:r>
              <a:rPr lang="pl-PL" sz="1400" dirty="0" err="1" smtClean="0"/>
              <a:t>context</a:t>
            </a:r>
            <a:endParaRPr lang="pl-PL" sz="1400" dirty="0" smtClean="0"/>
          </a:p>
          <a:p>
            <a:pPr lvl="1"/>
            <a:r>
              <a:rPr lang="pl-PL" sz="1400" dirty="0" err="1" smtClean="0"/>
              <a:t>framework</a:t>
            </a:r>
            <a:endParaRPr lang="pl-PL" sz="1400" dirty="0" smtClean="0"/>
          </a:p>
          <a:p>
            <a:r>
              <a:rPr lang="pl-PL" sz="1600" dirty="0" smtClean="0"/>
              <a:t>Public </a:t>
            </a:r>
            <a:r>
              <a:rPr lang="pl-PL" sz="1600" dirty="0" err="1" smtClean="0"/>
              <a:t>Participation</a:t>
            </a:r>
            <a:r>
              <a:rPr lang="pl-PL" sz="1600" dirty="0" smtClean="0"/>
              <a:t> Directive 2003/36 </a:t>
            </a:r>
            <a:r>
              <a:rPr lang="pl-PL" sz="1600" dirty="0" err="1" smtClean="0"/>
              <a:t>amends</a:t>
            </a:r>
            <a:r>
              <a:rPr lang="pl-PL" sz="1600" dirty="0" smtClean="0"/>
              <a:t> IPPC Directive to </a:t>
            </a:r>
            <a:r>
              <a:rPr lang="pl-PL" sz="1600" dirty="0" err="1" smtClean="0"/>
              <a:t>implement</a:t>
            </a:r>
            <a:r>
              <a:rPr lang="pl-PL" sz="1600" dirty="0" smtClean="0"/>
              <a:t> </a:t>
            </a:r>
            <a:r>
              <a:rPr lang="pl-PL" sz="1600" dirty="0" err="1" smtClean="0"/>
              <a:t>Aarhus</a:t>
            </a:r>
            <a:r>
              <a:rPr lang="pl-PL" sz="1600" dirty="0" smtClean="0"/>
              <a:t> </a:t>
            </a:r>
            <a:r>
              <a:rPr lang="pl-PL" sz="1600" dirty="0" err="1" smtClean="0"/>
              <a:t>Convention</a:t>
            </a:r>
            <a:r>
              <a:rPr lang="pl-PL" sz="1600" dirty="0" smtClean="0"/>
              <a:t> </a:t>
            </a:r>
          </a:p>
          <a:p>
            <a:pPr lvl="1"/>
            <a:endParaRPr lang="de-DE" sz="1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a:t>Public </a:t>
            </a:r>
            <a:r>
              <a:rPr lang="pl-PL" dirty="0" err="1"/>
              <a:t>participation</a:t>
            </a:r>
            <a:r>
              <a:rPr lang="pl-PL" dirty="0"/>
              <a:t> in </a:t>
            </a:r>
            <a:r>
              <a:rPr lang="pl-PL" dirty="0" err="1"/>
              <a:t>plans</a:t>
            </a:r>
            <a:r>
              <a:rPr lang="pl-PL" dirty="0"/>
              <a:t> and </a:t>
            </a:r>
            <a:r>
              <a:rPr lang="pl-PL" dirty="0" err="1"/>
              <a:t>programs</a:t>
            </a:r>
            <a:r>
              <a:rPr lang="pl-PL" dirty="0"/>
              <a:t> (art 7 </a:t>
            </a:r>
            <a:r>
              <a:rPr lang="pl-PL" dirty="0" err="1"/>
              <a:t>Aarhus</a:t>
            </a:r>
            <a:r>
              <a:rPr lang="pl-PL" dirty="0"/>
              <a:t>)</a:t>
            </a:r>
            <a:endParaRPr lang="de-DE" dirty="0"/>
          </a:p>
        </p:txBody>
      </p:sp>
      <p:sp>
        <p:nvSpPr>
          <p:cNvPr id="5" name="Inhaltsplatzhalter 4"/>
          <p:cNvSpPr>
            <a:spLocks noGrp="1"/>
          </p:cNvSpPr>
          <p:nvPr>
            <p:ph idx="1"/>
          </p:nvPr>
        </p:nvSpPr>
        <p:spPr/>
        <p:txBody>
          <a:bodyPr/>
          <a:lstStyle/>
          <a:p>
            <a:pPr marL="0" indent="0">
              <a:buNone/>
            </a:pPr>
            <a:endParaRPr lang="pl-PL" dirty="0" smtClean="0"/>
          </a:p>
          <a:p>
            <a:r>
              <a:rPr lang="pl-PL" dirty="0"/>
              <a:t>Art 32 IED - </a:t>
            </a:r>
            <a:r>
              <a:rPr lang="pl-PL" dirty="0" err="1"/>
              <a:t>Transitional</a:t>
            </a:r>
            <a:r>
              <a:rPr lang="pl-PL" dirty="0"/>
              <a:t> </a:t>
            </a:r>
            <a:r>
              <a:rPr lang="pl-PL" dirty="0" err="1"/>
              <a:t>National</a:t>
            </a:r>
            <a:r>
              <a:rPr lang="pl-PL" dirty="0"/>
              <a:t> </a:t>
            </a:r>
            <a:r>
              <a:rPr lang="pl-PL" dirty="0" smtClean="0"/>
              <a:t>Plan</a:t>
            </a:r>
          </a:p>
          <a:p>
            <a:r>
              <a:rPr lang="pl-PL" dirty="0" smtClean="0"/>
              <a:t>Art.23 IED – </a:t>
            </a:r>
            <a:r>
              <a:rPr lang="pl-PL" dirty="0" err="1" smtClean="0"/>
              <a:t>environmental</a:t>
            </a:r>
            <a:r>
              <a:rPr lang="pl-PL" dirty="0" smtClean="0"/>
              <a:t> </a:t>
            </a:r>
            <a:r>
              <a:rPr lang="pl-PL" dirty="0" err="1" smtClean="0"/>
              <a:t>inspection</a:t>
            </a:r>
            <a:r>
              <a:rPr lang="pl-PL" dirty="0" smtClean="0"/>
              <a:t> plan</a:t>
            </a:r>
            <a:endParaRPr lang="pl-PL" dirty="0"/>
          </a:p>
          <a:p>
            <a:pPr lvl="1"/>
            <a:r>
              <a:rPr lang="pl-PL" dirty="0" err="1" smtClean="0"/>
              <a:t>plans</a:t>
            </a:r>
            <a:r>
              <a:rPr lang="pl-PL" dirty="0" smtClean="0"/>
              <a:t> </a:t>
            </a:r>
            <a:r>
              <a:rPr lang="pl-PL" dirty="0"/>
              <a:t>„</a:t>
            </a:r>
            <a:r>
              <a:rPr lang="pl-PL" dirty="0" err="1"/>
              <a:t>relating</a:t>
            </a:r>
            <a:r>
              <a:rPr lang="pl-PL" dirty="0"/>
              <a:t> to the environment” </a:t>
            </a:r>
          </a:p>
          <a:p>
            <a:pPr lvl="1"/>
            <a:r>
              <a:rPr lang="pl-PL" dirty="0" err="1"/>
              <a:t>therefore</a:t>
            </a:r>
            <a:r>
              <a:rPr lang="pl-PL" dirty="0"/>
              <a:t> </a:t>
            </a:r>
            <a:r>
              <a:rPr lang="pl-PL" dirty="0" err="1"/>
              <a:t>subject</a:t>
            </a:r>
            <a:r>
              <a:rPr lang="pl-PL" dirty="0"/>
              <a:t> to Art.7 </a:t>
            </a:r>
            <a:r>
              <a:rPr lang="pl-PL" dirty="0" err="1"/>
              <a:t>Aarhus</a:t>
            </a:r>
            <a:endParaRPr lang="pl-PL" dirty="0"/>
          </a:p>
          <a:p>
            <a:r>
              <a:rPr lang="pl-PL" dirty="0"/>
              <a:t>No </a:t>
            </a:r>
            <a:r>
              <a:rPr lang="pl-PL" dirty="0" err="1"/>
              <a:t>requirement</a:t>
            </a:r>
            <a:r>
              <a:rPr lang="pl-PL" dirty="0"/>
              <a:t> for public </a:t>
            </a:r>
            <a:r>
              <a:rPr lang="pl-PL" dirty="0" err="1"/>
              <a:t>participation</a:t>
            </a:r>
            <a:r>
              <a:rPr lang="pl-PL" dirty="0"/>
              <a:t>  </a:t>
            </a:r>
            <a:r>
              <a:rPr lang="pl-PL" dirty="0" err="1"/>
              <a:t>envisaged</a:t>
            </a:r>
            <a:r>
              <a:rPr lang="pl-PL" dirty="0"/>
              <a:t> in IED</a:t>
            </a:r>
          </a:p>
          <a:p>
            <a:endParaRPr lang="de-DE"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Access </a:t>
            </a:r>
            <a:r>
              <a:rPr lang="pl-PL" dirty="0"/>
              <a:t>to </a:t>
            </a:r>
            <a:r>
              <a:rPr lang="pl-PL" dirty="0" err="1"/>
              <a:t>justice</a:t>
            </a:r>
            <a:r>
              <a:rPr lang="pl-PL" dirty="0"/>
              <a:t> (art.9 </a:t>
            </a:r>
            <a:r>
              <a:rPr lang="pl-PL" dirty="0" err="1"/>
              <a:t>Aarhus</a:t>
            </a:r>
            <a:r>
              <a:rPr lang="pl-PL" dirty="0"/>
              <a:t>)</a:t>
            </a:r>
            <a:endParaRPr lang="de-DE" dirty="0"/>
          </a:p>
        </p:txBody>
      </p:sp>
      <p:sp>
        <p:nvSpPr>
          <p:cNvPr id="5" name="Inhaltsplatzhalter 4"/>
          <p:cNvSpPr>
            <a:spLocks noGrp="1"/>
          </p:cNvSpPr>
          <p:nvPr>
            <p:ph idx="1"/>
          </p:nvPr>
        </p:nvSpPr>
        <p:spPr>
          <a:xfrm>
            <a:off x="835025" y="1981200"/>
            <a:ext cx="7625407" cy="4328120"/>
          </a:xfrm>
        </p:spPr>
        <p:txBody>
          <a:bodyPr/>
          <a:lstStyle/>
          <a:p>
            <a:pPr>
              <a:lnSpc>
                <a:spcPct val="90000"/>
              </a:lnSpc>
            </a:pPr>
            <a:r>
              <a:rPr lang="pl-PL" sz="1800" dirty="0"/>
              <a:t>Art.9.2 (</a:t>
            </a:r>
            <a:r>
              <a:rPr lang="pl-PL" sz="1800" dirty="0" err="1"/>
              <a:t>relation</a:t>
            </a:r>
            <a:r>
              <a:rPr lang="pl-PL" sz="1800" dirty="0"/>
              <a:t> to Art.6 and </a:t>
            </a:r>
            <a:r>
              <a:rPr lang="pl-PL" sz="1800" dirty="0" err="1"/>
              <a:t>possibly</a:t>
            </a:r>
            <a:r>
              <a:rPr lang="pl-PL" sz="1800" dirty="0"/>
              <a:t> </a:t>
            </a:r>
            <a:r>
              <a:rPr lang="pl-PL" sz="1800" dirty="0" err="1"/>
              <a:t>other</a:t>
            </a:r>
            <a:r>
              <a:rPr lang="pl-PL" sz="1800" dirty="0"/>
              <a:t> </a:t>
            </a:r>
            <a:r>
              <a:rPr lang="pl-PL" sz="1800" dirty="0" err="1"/>
              <a:t>provisions</a:t>
            </a:r>
            <a:r>
              <a:rPr lang="pl-PL" sz="1800" dirty="0"/>
              <a:t>) : 	</a:t>
            </a:r>
          </a:p>
          <a:p>
            <a:pPr lvl="1">
              <a:lnSpc>
                <a:spcPct val="90000"/>
              </a:lnSpc>
            </a:pPr>
            <a:r>
              <a:rPr lang="pl-PL" dirty="0" err="1"/>
              <a:t>redress</a:t>
            </a:r>
            <a:r>
              <a:rPr lang="pl-PL" dirty="0"/>
              <a:t> in </a:t>
            </a:r>
            <a:r>
              <a:rPr lang="pl-PL" dirty="0" err="1"/>
              <a:t>case</a:t>
            </a:r>
            <a:r>
              <a:rPr lang="pl-PL" dirty="0"/>
              <a:t> of </a:t>
            </a:r>
            <a:r>
              <a:rPr lang="pl-PL" dirty="0" err="1"/>
              <a:t>abusing</a:t>
            </a:r>
            <a:r>
              <a:rPr lang="pl-PL" dirty="0"/>
              <a:t> </a:t>
            </a:r>
            <a:r>
              <a:rPr lang="pl-PL" dirty="0" err="1"/>
              <a:t>right</a:t>
            </a:r>
            <a:r>
              <a:rPr lang="pl-PL" dirty="0"/>
              <a:t> to </a:t>
            </a:r>
            <a:r>
              <a:rPr lang="pl-PL" dirty="0" err="1"/>
              <a:t>participate</a:t>
            </a:r>
            <a:r>
              <a:rPr lang="pl-PL" dirty="0"/>
              <a:t> and/</a:t>
            </a:r>
            <a:r>
              <a:rPr lang="pl-PL" dirty="0" err="1"/>
              <a:t>or</a:t>
            </a:r>
            <a:endParaRPr lang="pl-PL" dirty="0"/>
          </a:p>
          <a:p>
            <a:pPr lvl="1">
              <a:lnSpc>
                <a:spcPct val="90000"/>
              </a:lnSpc>
            </a:pPr>
            <a:r>
              <a:rPr lang="pl-PL" dirty="0" err="1"/>
              <a:t>basis</a:t>
            </a:r>
            <a:r>
              <a:rPr lang="pl-PL" dirty="0"/>
              <a:t> to challenge </a:t>
            </a:r>
            <a:r>
              <a:rPr lang="pl-PL" dirty="0" err="1"/>
              <a:t>substantive</a:t>
            </a:r>
            <a:r>
              <a:rPr lang="pl-PL" dirty="0"/>
              <a:t> and </a:t>
            </a:r>
            <a:r>
              <a:rPr lang="pl-PL" dirty="0" err="1"/>
              <a:t>procedural</a:t>
            </a:r>
            <a:r>
              <a:rPr lang="pl-PL" dirty="0"/>
              <a:t> </a:t>
            </a:r>
            <a:r>
              <a:rPr lang="pl-PL" dirty="0" err="1" smtClean="0"/>
              <a:t>legality</a:t>
            </a:r>
            <a:endParaRPr lang="pl-PL" dirty="0" smtClean="0"/>
          </a:p>
          <a:p>
            <a:r>
              <a:rPr lang="pl-PL" sz="1800" dirty="0" err="1"/>
              <a:t>Problems</a:t>
            </a:r>
            <a:r>
              <a:rPr lang="pl-PL" sz="1800" dirty="0"/>
              <a:t> in </a:t>
            </a:r>
            <a:r>
              <a:rPr lang="pl-PL" sz="1800" dirty="0" err="1"/>
              <a:t>legislations</a:t>
            </a:r>
            <a:r>
              <a:rPr lang="pl-PL" sz="1800" dirty="0"/>
              <a:t> </a:t>
            </a:r>
            <a:r>
              <a:rPr lang="pl-PL" sz="1800" dirty="0" err="1"/>
              <a:t>based</a:t>
            </a:r>
            <a:r>
              <a:rPr lang="pl-PL" sz="1800" dirty="0"/>
              <a:t> on „</a:t>
            </a:r>
            <a:r>
              <a:rPr lang="pl-PL" sz="1800" dirty="0" err="1"/>
              <a:t>protection</a:t>
            </a:r>
            <a:r>
              <a:rPr lang="pl-PL" sz="1800" dirty="0"/>
              <a:t> of </a:t>
            </a:r>
            <a:r>
              <a:rPr lang="pl-PL" sz="1800" dirty="0" err="1"/>
              <a:t>rights</a:t>
            </a:r>
            <a:r>
              <a:rPr lang="pl-PL" sz="1800" dirty="0"/>
              <a:t>”  with </a:t>
            </a:r>
            <a:r>
              <a:rPr lang="pl-PL" sz="1800" dirty="0" err="1"/>
              <a:t>addressing</a:t>
            </a:r>
            <a:r>
              <a:rPr lang="pl-PL" sz="1800" dirty="0"/>
              <a:t> </a:t>
            </a:r>
          </a:p>
          <a:p>
            <a:pPr lvl="1"/>
            <a:r>
              <a:rPr lang="pl-PL" dirty="0" err="1"/>
              <a:t>procedural</a:t>
            </a:r>
            <a:r>
              <a:rPr lang="pl-PL" dirty="0"/>
              <a:t> </a:t>
            </a:r>
            <a:r>
              <a:rPr lang="pl-PL" dirty="0" err="1"/>
              <a:t>legality</a:t>
            </a:r>
            <a:r>
              <a:rPr lang="pl-PL" dirty="0"/>
              <a:t> (ACC/31/ Germany)</a:t>
            </a:r>
          </a:p>
          <a:p>
            <a:pPr lvl="1"/>
            <a:r>
              <a:rPr lang="pl-PL" dirty="0" err="1"/>
              <a:t>substantive</a:t>
            </a:r>
            <a:r>
              <a:rPr lang="pl-PL" dirty="0"/>
              <a:t> </a:t>
            </a:r>
            <a:r>
              <a:rPr lang="pl-PL" dirty="0" err="1"/>
              <a:t>legality</a:t>
            </a:r>
            <a:r>
              <a:rPr lang="pl-PL" dirty="0"/>
              <a:t> (ACC/50/Czech Republic)</a:t>
            </a:r>
          </a:p>
          <a:p>
            <a:pPr lvl="1"/>
            <a:r>
              <a:rPr lang="pl-PL" dirty="0" err="1"/>
              <a:t>general</a:t>
            </a:r>
            <a:r>
              <a:rPr lang="pl-PL" dirty="0"/>
              <a:t> </a:t>
            </a:r>
            <a:r>
              <a:rPr lang="pl-PL" dirty="0" err="1"/>
              <a:t>environmental</a:t>
            </a:r>
            <a:r>
              <a:rPr lang="pl-PL" dirty="0"/>
              <a:t> </a:t>
            </a:r>
            <a:r>
              <a:rPr lang="pl-PL" dirty="0" err="1"/>
              <a:t>issues</a:t>
            </a:r>
            <a:r>
              <a:rPr lang="pl-PL" dirty="0"/>
              <a:t> (ACC/48/ Austria</a:t>
            </a:r>
            <a:r>
              <a:rPr lang="pl-PL" dirty="0" smtClean="0"/>
              <a:t>)</a:t>
            </a:r>
          </a:p>
          <a:p>
            <a:r>
              <a:rPr lang="pl-PL" sz="1800" dirty="0"/>
              <a:t>In IED (art.25)  </a:t>
            </a:r>
            <a:r>
              <a:rPr lang="pl-PL" sz="1800" dirty="0" err="1"/>
              <a:t>still</a:t>
            </a:r>
            <a:r>
              <a:rPr lang="pl-PL" sz="1800" dirty="0"/>
              <a:t> no </a:t>
            </a:r>
            <a:r>
              <a:rPr lang="pl-PL" sz="1800" dirty="0" err="1"/>
              <a:t>injunctive</a:t>
            </a:r>
            <a:r>
              <a:rPr lang="pl-PL" sz="1800" dirty="0"/>
              <a:t> relief as </a:t>
            </a:r>
            <a:r>
              <a:rPr lang="pl-PL" sz="1800" dirty="0" err="1"/>
              <a:t>envisaged</a:t>
            </a:r>
            <a:r>
              <a:rPr lang="pl-PL" sz="1800" dirty="0"/>
              <a:t> in Art.9.4 </a:t>
            </a:r>
            <a:r>
              <a:rPr lang="pl-PL" sz="1800" dirty="0" err="1"/>
              <a:t>Aarhus</a:t>
            </a:r>
            <a:endParaRPr lang="pl-PL" sz="1800" dirty="0"/>
          </a:p>
          <a:p>
            <a:pPr lvl="1"/>
            <a:r>
              <a:rPr lang="pl-PL" dirty="0" err="1"/>
              <a:t>despite</a:t>
            </a:r>
            <a:r>
              <a:rPr lang="pl-PL" dirty="0"/>
              <a:t> </a:t>
            </a:r>
            <a:r>
              <a:rPr lang="pl-PL" dirty="0" err="1"/>
              <a:t>it</a:t>
            </a:r>
            <a:r>
              <a:rPr lang="pl-PL" dirty="0"/>
              <a:t> </a:t>
            </a:r>
            <a:r>
              <a:rPr lang="pl-PL" dirty="0" err="1"/>
              <a:t>seems</a:t>
            </a:r>
            <a:r>
              <a:rPr lang="pl-PL" dirty="0"/>
              <a:t> „</a:t>
            </a:r>
            <a:r>
              <a:rPr lang="pl-PL" dirty="0" err="1"/>
              <a:t>appropriate</a:t>
            </a:r>
            <a:r>
              <a:rPr lang="pl-PL" dirty="0"/>
              <a:t>” </a:t>
            </a:r>
          </a:p>
          <a:p>
            <a:pPr lvl="1"/>
            <a:r>
              <a:rPr lang="pl-PL" dirty="0" err="1"/>
              <a:t>despite</a:t>
            </a:r>
            <a:r>
              <a:rPr lang="pl-PL" dirty="0"/>
              <a:t> </a:t>
            </a:r>
            <a:r>
              <a:rPr lang="pl-PL" dirty="0" err="1"/>
              <a:t>change</a:t>
            </a:r>
            <a:r>
              <a:rPr lang="pl-PL" dirty="0"/>
              <a:t> of the </a:t>
            </a:r>
            <a:r>
              <a:rPr lang="pl-PL" dirty="0" err="1"/>
              <a:t>Treaty</a:t>
            </a:r>
            <a:r>
              <a:rPr lang="pl-PL" dirty="0"/>
              <a:t> (</a:t>
            </a:r>
            <a:r>
              <a:rPr lang="pl-PL" dirty="0" err="1"/>
              <a:t>under</a:t>
            </a:r>
            <a:r>
              <a:rPr lang="pl-PL" dirty="0"/>
              <a:t> </a:t>
            </a:r>
            <a:r>
              <a:rPr lang="pl-PL" dirty="0" err="1"/>
              <a:t>Lisbon</a:t>
            </a:r>
            <a:r>
              <a:rPr lang="pl-PL" dirty="0"/>
              <a:t> </a:t>
            </a:r>
            <a:r>
              <a:rPr lang="pl-PL" dirty="0" err="1"/>
              <a:t>Treaty</a:t>
            </a:r>
            <a:r>
              <a:rPr lang="pl-PL" dirty="0"/>
              <a:t> EU </a:t>
            </a:r>
            <a:r>
              <a:rPr lang="pl-PL" dirty="0" err="1"/>
              <a:t>has</a:t>
            </a:r>
            <a:r>
              <a:rPr lang="pl-PL" dirty="0"/>
              <a:t> </a:t>
            </a:r>
            <a:r>
              <a:rPr lang="pl-PL" dirty="0" err="1"/>
              <a:t>now</a:t>
            </a:r>
            <a:r>
              <a:rPr lang="pl-PL" dirty="0"/>
              <a:t> </a:t>
            </a:r>
            <a:r>
              <a:rPr lang="pl-PL" dirty="0" err="1"/>
              <a:t>clear</a:t>
            </a:r>
            <a:r>
              <a:rPr lang="pl-PL" dirty="0"/>
              <a:t> </a:t>
            </a:r>
            <a:r>
              <a:rPr lang="pl-PL" dirty="0" err="1"/>
              <a:t>competence</a:t>
            </a:r>
            <a:r>
              <a:rPr lang="pl-PL" dirty="0"/>
              <a:t> in </a:t>
            </a:r>
            <a:r>
              <a:rPr lang="pl-PL" dirty="0" err="1"/>
              <a:t>access</a:t>
            </a:r>
            <a:r>
              <a:rPr lang="pl-PL" dirty="0"/>
              <a:t> to </a:t>
            </a:r>
            <a:r>
              <a:rPr lang="pl-PL" dirty="0" err="1"/>
              <a:t>justice</a:t>
            </a:r>
            <a:r>
              <a:rPr lang="pl-PL" dirty="0"/>
              <a:t>) </a:t>
            </a:r>
          </a:p>
          <a:p>
            <a:r>
              <a:rPr lang="pl-PL" dirty="0" err="1" smtClean="0"/>
              <a:t>Sufficient</a:t>
            </a:r>
            <a:r>
              <a:rPr lang="pl-PL" dirty="0" smtClean="0"/>
              <a:t> </a:t>
            </a:r>
            <a:r>
              <a:rPr lang="pl-PL" dirty="0" err="1" smtClean="0"/>
              <a:t>interest</a:t>
            </a:r>
            <a:r>
              <a:rPr lang="pl-PL" dirty="0" smtClean="0"/>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pl-PL" dirty="0" err="1" smtClean="0"/>
              <a:t>Conclusions</a:t>
            </a:r>
            <a:endParaRPr lang="de-DE" dirty="0"/>
          </a:p>
        </p:txBody>
      </p:sp>
      <p:sp>
        <p:nvSpPr>
          <p:cNvPr id="6" name="Inhaltsplatzhalter 5"/>
          <p:cNvSpPr>
            <a:spLocks noGrp="1"/>
          </p:cNvSpPr>
          <p:nvPr>
            <p:ph idx="1"/>
          </p:nvPr>
        </p:nvSpPr>
        <p:spPr/>
        <p:txBody>
          <a:bodyPr/>
          <a:lstStyle/>
          <a:p>
            <a:r>
              <a:rPr lang="pl-PL" sz="2400" dirty="0" err="1"/>
              <a:t>There</a:t>
            </a:r>
            <a:r>
              <a:rPr lang="pl-PL" sz="2400" dirty="0"/>
              <a:t> </a:t>
            </a:r>
            <a:r>
              <a:rPr lang="pl-PL" sz="2400" dirty="0" err="1"/>
              <a:t>are</a:t>
            </a:r>
            <a:r>
              <a:rPr lang="pl-PL" sz="2400" dirty="0"/>
              <a:t> </a:t>
            </a:r>
            <a:r>
              <a:rPr lang="pl-PL" sz="2400" dirty="0" err="1"/>
              <a:t>serious</a:t>
            </a:r>
            <a:r>
              <a:rPr lang="pl-PL" sz="2400" dirty="0"/>
              <a:t> </a:t>
            </a:r>
            <a:r>
              <a:rPr lang="pl-PL" sz="2400" dirty="0" err="1"/>
              <a:t>flaws</a:t>
            </a:r>
            <a:r>
              <a:rPr lang="pl-PL" sz="2400" dirty="0"/>
              <a:t> in IED</a:t>
            </a:r>
          </a:p>
          <a:p>
            <a:pPr lvl="1"/>
            <a:r>
              <a:rPr lang="pl-PL" sz="2400" dirty="0"/>
              <a:t>most „</a:t>
            </a:r>
            <a:r>
              <a:rPr lang="pl-PL" sz="2400" dirty="0" err="1"/>
              <a:t>old</a:t>
            </a:r>
            <a:r>
              <a:rPr lang="pl-PL" sz="2400" dirty="0"/>
              <a:t>” </a:t>
            </a:r>
            <a:r>
              <a:rPr lang="pl-PL" sz="2400" dirty="0" err="1"/>
              <a:t>problems</a:t>
            </a:r>
            <a:r>
              <a:rPr lang="pl-PL" sz="2400" dirty="0"/>
              <a:t> </a:t>
            </a:r>
            <a:r>
              <a:rPr lang="pl-PL" sz="2400" dirty="0" err="1"/>
              <a:t>inherited</a:t>
            </a:r>
            <a:r>
              <a:rPr lang="pl-PL" sz="2400" dirty="0"/>
              <a:t> from IPPC</a:t>
            </a:r>
          </a:p>
          <a:p>
            <a:pPr lvl="1"/>
            <a:r>
              <a:rPr lang="pl-PL" sz="2400" dirty="0" err="1"/>
              <a:t>some</a:t>
            </a:r>
            <a:r>
              <a:rPr lang="pl-PL" sz="2400" dirty="0"/>
              <a:t> „</a:t>
            </a:r>
            <a:r>
              <a:rPr lang="pl-PL" sz="2400" dirty="0" err="1"/>
              <a:t>new</a:t>
            </a:r>
            <a:r>
              <a:rPr lang="pl-PL" sz="2400" dirty="0"/>
              <a:t>” </a:t>
            </a:r>
            <a:r>
              <a:rPr lang="pl-PL" sz="2400" dirty="0" err="1"/>
              <a:t>problems</a:t>
            </a:r>
            <a:r>
              <a:rPr lang="pl-PL" sz="2400" dirty="0"/>
              <a:t> </a:t>
            </a:r>
            <a:r>
              <a:rPr lang="pl-PL" sz="2400" dirty="0" err="1"/>
              <a:t>added</a:t>
            </a:r>
            <a:r>
              <a:rPr lang="pl-PL" sz="2400" dirty="0"/>
              <a:t>  </a:t>
            </a:r>
          </a:p>
          <a:p>
            <a:r>
              <a:rPr lang="pl-PL" sz="2400" dirty="0" err="1"/>
              <a:t>Problems</a:t>
            </a:r>
            <a:r>
              <a:rPr lang="pl-PL" sz="2400" dirty="0"/>
              <a:t> </a:t>
            </a:r>
            <a:r>
              <a:rPr lang="pl-PL" sz="2400" dirty="0" err="1"/>
              <a:t>can</a:t>
            </a:r>
            <a:r>
              <a:rPr lang="pl-PL" sz="2400" dirty="0"/>
              <a:t> be </a:t>
            </a:r>
            <a:r>
              <a:rPr lang="pl-PL" sz="2400" dirty="0" err="1"/>
              <a:t>rectified</a:t>
            </a:r>
            <a:r>
              <a:rPr lang="pl-PL" sz="2400" dirty="0"/>
              <a:t> by </a:t>
            </a:r>
            <a:endParaRPr lang="pl-PL" sz="2400" dirty="0" smtClean="0"/>
          </a:p>
          <a:p>
            <a:pPr lvl="1"/>
            <a:r>
              <a:rPr lang="pl-PL" sz="2200" dirty="0" err="1" smtClean="0"/>
              <a:t>proper</a:t>
            </a:r>
            <a:r>
              <a:rPr lang="pl-PL" sz="2200" dirty="0" smtClean="0"/>
              <a:t> </a:t>
            </a:r>
            <a:r>
              <a:rPr lang="pl-PL" sz="2200" dirty="0" err="1" smtClean="0"/>
              <a:t>transposition</a:t>
            </a:r>
            <a:endParaRPr lang="pl-PL" sz="2200" dirty="0" smtClean="0"/>
          </a:p>
          <a:p>
            <a:pPr lvl="1"/>
            <a:r>
              <a:rPr lang="pl-PL" sz="2200" dirty="0" err="1" smtClean="0"/>
              <a:t>proper</a:t>
            </a:r>
            <a:r>
              <a:rPr lang="pl-PL" sz="2200" dirty="0" smtClean="0"/>
              <a:t> </a:t>
            </a:r>
            <a:r>
              <a:rPr lang="pl-PL" sz="2200" dirty="0" err="1" smtClean="0"/>
              <a:t>interpretation</a:t>
            </a:r>
            <a:endParaRPr lang="pl-PL" sz="2200" dirty="0"/>
          </a:p>
          <a:p>
            <a:r>
              <a:rPr lang="pl-PL" sz="2400" dirty="0" err="1"/>
              <a:t>Aarhus</a:t>
            </a:r>
            <a:r>
              <a:rPr lang="pl-PL" sz="2400" dirty="0"/>
              <a:t> </a:t>
            </a:r>
            <a:r>
              <a:rPr lang="pl-PL" sz="2400" dirty="0" err="1"/>
              <a:t>Convention</a:t>
            </a:r>
            <a:r>
              <a:rPr lang="pl-PL" sz="2400" dirty="0"/>
              <a:t> </a:t>
            </a:r>
            <a:r>
              <a:rPr lang="pl-PL" sz="2400" dirty="0" err="1"/>
              <a:t>is</a:t>
            </a:r>
            <a:r>
              <a:rPr lang="pl-PL" sz="2400" dirty="0"/>
              <a:t> </a:t>
            </a:r>
            <a:r>
              <a:rPr lang="pl-PL" sz="2400" dirty="0" err="1"/>
              <a:t>also</a:t>
            </a:r>
            <a:r>
              <a:rPr lang="pl-PL" sz="2400" dirty="0"/>
              <a:t> part of </a:t>
            </a:r>
            <a:r>
              <a:rPr lang="pl-PL" sz="2400" dirty="0" err="1"/>
              <a:t>acquis</a:t>
            </a:r>
            <a:endParaRPr lang="pl-PL" sz="2400" dirty="0"/>
          </a:p>
          <a:p>
            <a:r>
              <a:rPr lang="pl-PL" sz="2400" dirty="0"/>
              <a:t>IED </a:t>
            </a:r>
            <a:r>
              <a:rPr lang="pl-PL" sz="2400" dirty="0" err="1"/>
              <a:t>should</a:t>
            </a:r>
            <a:r>
              <a:rPr lang="pl-PL" sz="2400" dirty="0"/>
              <a:t> be </a:t>
            </a:r>
            <a:r>
              <a:rPr lang="pl-PL" sz="2400" dirty="0" err="1"/>
              <a:t>interpreted</a:t>
            </a:r>
            <a:r>
              <a:rPr lang="pl-PL" sz="2400" dirty="0"/>
              <a:t> in the </a:t>
            </a:r>
            <a:r>
              <a:rPr lang="pl-PL" sz="2400" dirty="0" err="1"/>
              <a:t>light</a:t>
            </a:r>
            <a:r>
              <a:rPr lang="pl-PL" sz="2400" dirty="0"/>
              <a:t> of </a:t>
            </a:r>
            <a:r>
              <a:rPr lang="pl-PL" sz="2400" dirty="0" err="1"/>
              <a:t>Aarhus</a:t>
            </a:r>
            <a:r>
              <a:rPr lang="pl-PL" sz="2400" dirty="0"/>
              <a:t> </a:t>
            </a:r>
            <a:r>
              <a:rPr lang="pl-PL" sz="2400" dirty="0" err="1"/>
              <a:t>when</a:t>
            </a:r>
            <a:r>
              <a:rPr lang="pl-PL" sz="2400" dirty="0"/>
              <a:t> </a:t>
            </a:r>
            <a:r>
              <a:rPr lang="pl-PL" sz="2400" dirty="0" err="1"/>
              <a:t>transposed</a:t>
            </a:r>
            <a:r>
              <a:rPr lang="pl-PL" sz="2400" dirty="0"/>
              <a:t> by </a:t>
            </a:r>
            <a:r>
              <a:rPr lang="pl-PL" sz="2400" dirty="0" smtClean="0"/>
              <a:t>and </a:t>
            </a:r>
            <a:r>
              <a:rPr lang="pl-PL" sz="2400" dirty="0" err="1" smtClean="0"/>
              <a:t>implemented</a:t>
            </a:r>
            <a:r>
              <a:rPr lang="pl-PL" sz="2400" dirty="0" smtClean="0"/>
              <a:t> in the </a:t>
            </a:r>
            <a:r>
              <a:rPr lang="pl-PL" sz="2400" dirty="0" err="1" smtClean="0"/>
              <a:t>Member</a:t>
            </a:r>
            <a:r>
              <a:rPr lang="pl-PL" sz="2400" dirty="0" smtClean="0"/>
              <a:t> </a:t>
            </a:r>
            <a:r>
              <a:rPr lang="pl-PL" sz="2400" dirty="0" err="1"/>
              <a:t>States</a:t>
            </a:r>
            <a:endParaRPr lang="pl-PL" sz="2400" dirty="0"/>
          </a:p>
          <a:p>
            <a:endParaRPr lang="de-DE"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err="1" smtClean="0"/>
              <a:t>Aarhus</a:t>
            </a:r>
            <a:r>
              <a:rPr lang="pl-PL" dirty="0" smtClean="0"/>
              <a:t>  </a:t>
            </a:r>
            <a:r>
              <a:rPr lang="pl-PL" dirty="0" err="1" smtClean="0"/>
              <a:t>Convention</a:t>
            </a:r>
            <a:endParaRPr lang="de-DE" dirty="0"/>
          </a:p>
        </p:txBody>
      </p:sp>
      <p:sp>
        <p:nvSpPr>
          <p:cNvPr id="3" name="Content Placeholder 2"/>
          <p:cNvSpPr>
            <a:spLocks noGrp="1"/>
          </p:cNvSpPr>
          <p:nvPr>
            <p:ph idx="1"/>
          </p:nvPr>
        </p:nvSpPr>
        <p:spPr>
          <a:xfrm>
            <a:off x="857224" y="2285992"/>
            <a:ext cx="7623175" cy="4114800"/>
          </a:xfrm>
        </p:spPr>
        <p:txBody>
          <a:bodyPr/>
          <a:lstStyle/>
          <a:p>
            <a:r>
              <a:rPr lang="pl-PL" sz="1600" dirty="0" err="1" smtClean="0"/>
              <a:t>Convention</a:t>
            </a:r>
            <a:r>
              <a:rPr lang="pl-PL" sz="1600" dirty="0" smtClean="0"/>
              <a:t> </a:t>
            </a:r>
            <a:r>
              <a:rPr lang="pl-PL" sz="1600" dirty="0"/>
              <a:t>on Access to Information, Public </a:t>
            </a:r>
            <a:r>
              <a:rPr lang="pl-PL" sz="1600" dirty="0" err="1"/>
              <a:t>Participation</a:t>
            </a:r>
            <a:r>
              <a:rPr lang="pl-PL" sz="1600" dirty="0"/>
              <a:t> in </a:t>
            </a:r>
            <a:r>
              <a:rPr lang="pl-PL" sz="1600" dirty="0" err="1"/>
              <a:t>Decision-making</a:t>
            </a:r>
            <a:r>
              <a:rPr lang="pl-PL" sz="1600" dirty="0"/>
              <a:t> and Access to </a:t>
            </a:r>
            <a:r>
              <a:rPr lang="pl-PL" sz="1600" dirty="0" err="1"/>
              <a:t>Justice</a:t>
            </a:r>
            <a:r>
              <a:rPr lang="pl-PL" sz="1600" dirty="0"/>
              <a:t> in </a:t>
            </a:r>
            <a:r>
              <a:rPr lang="pl-PL" sz="1600" dirty="0" err="1"/>
              <a:t>Environmental</a:t>
            </a:r>
            <a:r>
              <a:rPr lang="pl-PL" sz="1600" dirty="0"/>
              <a:t> </a:t>
            </a:r>
            <a:r>
              <a:rPr lang="pl-PL" sz="1600" dirty="0" err="1"/>
              <a:t>Matters</a:t>
            </a:r>
            <a:endParaRPr lang="pl-PL" sz="1600" dirty="0"/>
          </a:p>
          <a:p>
            <a:pPr lvl="1">
              <a:lnSpc>
                <a:spcPct val="110000"/>
              </a:lnSpc>
            </a:pPr>
            <a:r>
              <a:rPr lang="pl-PL" sz="1600" dirty="0"/>
              <a:t>1998 - a</a:t>
            </a:r>
            <a:r>
              <a:rPr lang="en-GB" sz="1600" dirty="0" err="1"/>
              <a:t>dopted</a:t>
            </a:r>
            <a:r>
              <a:rPr lang="en-GB" sz="1600" dirty="0"/>
              <a:t> and signed in A</a:t>
            </a:r>
            <a:r>
              <a:rPr lang="pl-PL" sz="1600" dirty="0"/>
              <a:t>a</a:t>
            </a:r>
            <a:r>
              <a:rPr lang="en-GB" sz="1600" dirty="0" err="1"/>
              <a:t>rhus</a:t>
            </a:r>
            <a:r>
              <a:rPr lang="pl-PL" sz="1600" dirty="0"/>
              <a:t> (</a:t>
            </a:r>
            <a:r>
              <a:rPr lang="pl-PL" sz="1600" dirty="0" err="1"/>
              <a:t>Denmark</a:t>
            </a:r>
            <a:r>
              <a:rPr lang="pl-PL" sz="1600" dirty="0"/>
              <a:t>)</a:t>
            </a:r>
            <a:endParaRPr lang="en-GB" sz="1600" dirty="0"/>
          </a:p>
          <a:p>
            <a:pPr lvl="1">
              <a:lnSpc>
                <a:spcPct val="110000"/>
              </a:lnSpc>
            </a:pPr>
            <a:r>
              <a:rPr lang="en-GB" sz="1600" dirty="0"/>
              <a:t>200</a:t>
            </a:r>
            <a:r>
              <a:rPr lang="pl-PL" sz="1600" dirty="0"/>
              <a:t>1 - e</a:t>
            </a:r>
            <a:r>
              <a:rPr lang="en-GB" sz="1600" dirty="0" err="1"/>
              <a:t>ntry</a:t>
            </a:r>
            <a:r>
              <a:rPr lang="en-GB" sz="1600" dirty="0"/>
              <a:t> into force </a:t>
            </a:r>
            <a:endParaRPr lang="pl-PL" sz="1600" dirty="0"/>
          </a:p>
          <a:p>
            <a:r>
              <a:rPr lang="pl-PL" sz="1600" dirty="0" err="1"/>
              <a:t>Aarhus</a:t>
            </a:r>
            <a:r>
              <a:rPr lang="pl-PL" sz="1600" dirty="0"/>
              <a:t> </a:t>
            </a:r>
            <a:r>
              <a:rPr lang="pl-PL" sz="1600" dirty="0" err="1"/>
              <a:t>Convention</a:t>
            </a:r>
            <a:r>
              <a:rPr lang="pl-PL" sz="1600" dirty="0"/>
              <a:t> as a </a:t>
            </a:r>
            <a:r>
              <a:rPr lang="pl-PL" sz="1600" dirty="0" smtClean="0"/>
              <a:t>benchmark</a:t>
            </a:r>
          </a:p>
          <a:p>
            <a:pPr lvl="1"/>
            <a:r>
              <a:rPr lang="pl-PL" sz="1600" dirty="0" smtClean="0"/>
              <a:t>Draft </a:t>
            </a:r>
            <a:r>
              <a:rPr lang="en-GB" sz="1600" dirty="0" smtClean="0"/>
              <a:t>Recommendations </a:t>
            </a:r>
            <a:r>
              <a:rPr lang="en-GB" sz="1600" dirty="0"/>
              <a:t>on Public Participation in Decision-making </a:t>
            </a:r>
            <a:r>
              <a:rPr lang="en-GB" sz="1600" dirty="0" smtClean="0"/>
              <a:t>in </a:t>
            </a:r>
            <a:r>
              <a:rPr lang="en-GB" sz="1600" dirty="0"/>
              <a:t>Environmental </a:t>
            </a:r>
            <a:r>
              <a:rPr lang="en-GB" sz="1600" dirty="0" smtClean="0"/>
              <a:t>Matters</a:t>
            </a:r>
            <a:r>
              <a:rPr lang="pl-PL" sz="1600" dirty="0" smtClean="0"/>
              <a:t> (Draft 2013)</a:t>
            </a:r>
          </a:p>
          <a:p>
            <a:r>
              <a:rPr lang="pl-PL" sz="1600" dirty="0" err="1" smtClean="0"/>
              <a:t>Aarhus</a:t>
            </a:r>
            <a:r>
              <a:rPr lang="pl-PL" sz="1600" dirty="0" smtClean="0"/>
              <a:t> </a:t>
            </a:r>
            <a:r>
              <a:rPr lang="pl-PL" sz="1600" dirty="0" err="1"/>
              <a:t>Convention</a:t>
            </a:r>
            <a:r>
              <a:rPr lang="pl-PL" sz="1600" dirty="0"/>
              <a:t> in EU</a:t>
            </a:r>
          </a:p>
          <a:p>
            <a:pPr lvl="1">
              <a:defRPr/>
            </a:pPr>
            <a:r>
              <a:rPr lang="pl-PL" sz="1600" dirty="0"/>
              <a:t>part of the </a:t>
            </a:r>
            <a:r>
              <a:rPr lang="pl-PL" sz="1600" dirty="0" err="1"/>
              <a:t>acquis</a:t>
            </a:r>
            <a:endParaRPr lang="pl-PL" sz="1600" dirty="0"/>
          </a:p>
          <a:p>
            <a:pPr lvl="1">
              <a:defRPr/>
            </a:pPr>
            <a:r>
              <a:rPr lang="pl-PL" sz="1600" dirty="0" err="1"/>
              <a:t>Member</a:t>
            </a:r>
            <a:r>
              <a:rPr lang="pl-PL" sz="1600" dirty="0"/>
              <a:t> </a:t>
            </a:r>
            <a:r>
              <a:rPr lang="pl-PL" sz="1600" dirty="0" err="1"/>
              <a:t>States</a:t>
            </a:r>
            <a:r>
              <a:rPr lang="pl-PL" sz="1600" dirty="0"/>
              <a:t> </a:t>
            </a:r>
            <a:r>
              <a:rPr lang="pl-PL" sz="1600" dirty="0" err="1"/>
              <a:t>implement</a:t>
            </a:r>
            <a:r>
              <a:rPr lang="pl-PL" sz="1600" dirty="0"/>
              <a:t> </a:t>
            </a:r>
            <a:r>
              <a:rPr lang="pl-PL" sz="1600" dirty="0" err="1"/>
              <a:t>Aarhus</a:t>
            </a:r>
            <a:r>
              <a:rPr lang="pl-PL" sz="1600" dirty="0"/>
              <a:t> via EU law</a:t>
            </a:r>
          </a:p>
          <a:p>
            <a:pPr>
              <a:defRPr/>
            </a:pPr>
            <a:r>
              <a:rPr lang="pl-PL" sz="1600" dirty="0" smtClean="0"/>
              <a:t>Role </a:t>
            </a:r>
            <a:r>
              <a:rPr lang="pl-PL" sz="1600" dirty="0"/>
              <a:t>of the </a:t>
            </a:r>
            <a:r>
              <a:rPr lang="pl-PL" sz="1600" dirty="0" err="1"/>
              <a:t>Aarhus</a:t>
            </a:r>
            <a:r>
              <a:rPr lang="pl-PL" sz="1600" dirty="0"/>
              <a:t>  </a:t>
            </a:r>
            <a:r>
              <a:rPr lang="pl-PL" sz="1600" dirty="0" err="1"/>
              <a:t>Compliance</a:t>
            </a:r>
            <a:r>
              <a:rPr lang="pl-PL" sz="1600" dirty="0"/>
              <a:t> </a:t>
            </a:r>
            <a:r>
              <a:rPr lang="pl-PL" sz="1600" dirty="0" err="1"/>
              <a:t>Committee</a:t>
            </a:r>
            <a:r>
              <a:rPr lang="pl-PL" sz="1600" dirty="0"/>
              <a:t> (ACC</a:t>
            </a:r>
            <a:r>
              <a:rPr lang="pl-PL" sz="1600" dirty="0" smtClean="0"/>
              <a:t>)</a:t>
            </a:r>
          </a:p>
          <a:p>
            <a:pPr lvl="1"/>
            <a:r>
              <a:rPr lang="pl-PL" sz="1600" dirty="0" err="1"/>
              <a:t>nine</a:t>
            </a:r>
            <a:r>
              <a:rPr lang="en-US" sz="1600" dirty="0"/>
              <a:t> independent </a:t>
            </a:r>
            <a:r>
              <a:rPr lang="en-US" sz="1600" dirty="0" smtClean="0"/>
              <a:t>members</a:t>
            </a:r>
            <a:r>
              <a:rPr lang="pl-PL" sz="1600" dirty="0" smtClean="0"/>
              <a:t> </a:t>
            </a:r>
            <a:r>
              <a:rPr lang="pl-PL" sz="1600" dirty="0" err="1" smtClean="0"/>
              <a:t>having</a:t>
            </a:r>
            <a:r>
              <a:rPr lang="pl-PL" sz="1600" dirty="0" smtClean="0"/>
              <a:t> „</a:t>
            </a:r>
            <a:r>
              <a:rPr lang="pl-PL" sz="1600" dirty="0" err="1" smtClean="0"/>
              <a:t>recognised</a:t>
            </a:r>
            <a:r>
              <a:rPr lang="pl-PL" sz="1600" dirty="0" smtClean="0"/>
              <a:t> </a:t>
            </a:r>
            <a:r>
              <a:rPr lang="pl-PL" sz="1600" dirty="0" err="1" smtClean="0"/>
              <a:t>competence</a:t>
            </a:r>
            <a:r>
              <a:rPr lang="pl-PL" sz="1600" dirty="0" smtClean="0"/>
              <a:t>” </a:t>
            </a:r>
            <a:endParaRPr lang="pl-PL" sz="1600" dirty="0"/>
          </a:p>
          <a:p>
            <a:pPr lvl="1"/>
            <a:r>
              <a:rPr lang="pl-PL" sz="1600" dirty="0"/>
              <a:t>e</a:t>
            </a:r>
            <a:r>
              <a:rPr lang="en-US" sz="1600" dirty="0" err="1"/>
              <a:t>lected</a:t>
            </a:r>
            <a:r>
              <a:rPr lang="en-US" sz="1600" dirty="0"/>
              <a:t> to serve in personal capacity</a:t>
            </a:r>
            <a:endParaRPr lang="pl-PL" sz="1600" dirty="0"/>
          </a:p>
          <a:p>
            <a:pPr lvl="1"/>
            <a:r>
              <a:rPr lang="pl-PL" sz="1600" dirty="0" err="1"/>
              <a:t>regional</a:t>
            </a:r>
            <a:r>
              <a:rPr lang="pl-PL" sz="1600" dirty="0"/>
              <a:t> </a:t>
            </a:r>
            <a:r>
              <a:rPr lang="pl-PL" sz="1600" dirty="0" err="1" smtClean="0"/>
              <a:t>balance</a:t>
            </a:r>
            <a:endParaRPr lang="pl-PL"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Legal</a:t>
            </a:r>
            <a:r>
              <a:rPr lang="pl-PL" dirty="0" smtClean="0"/>
              <a:t> </a:t>
            </a:r>
            <a:r>
              <a:rPr lang="pl-PL" dirty="0" err="1" smtClean="0"/>
              <a:t>force</a:t>
            </a:r>
            <a:endParaRPr lang="pl-PL" dirty="0"/>
          </a:p>
        </p:txBody>
      </p:sp>
      <p:sp>
        <p:nvSpPr>
          <p:cNvPr id="3" name="Symbol zastępczy zawartości 2"/>
          <p:cNvSpPr>
            <a:spLocks noGrp="1"/>
          </p:cNvSpPr>
          <p:nvPr>
            <p:ph idx="1"/>
          </p:nvPr>
        </p:nvSpPr>
        <p:spPr/>
        <p:txBody>
          <a:bodyPr/>
          <a:lstStyle/>
          <a:p>
            <a:r>
              <a:rPr lang="pl-PL" dirty="0" err="1" smtClean="0"/>
              <a:t>Findings</a:t>
            </a:r>
            <a:r>
              <a:rPr lang="pl-PL" dirty="0" smtClean="0"/>
              <a:t> </a:t>
            </a:r>
            <a:r>
              <a:rPr lang="pl-PL" dirty="0"/>
              <a:t>and </a:t>
            </a:r>
            <a:r>
              <a:rPr lang="pl-PL" dirty="0" err="1"/>
              <a:t>recommendations</a:t>
            </a:r>
            <a:r>
              <a:rPr lang="pl-PL" dirty="0"/>
              <a:t> of CC</a:t>
            </a:r>
          </a:p>
          <a:p>
            <a:pPr lvl="1"/>
            <a:r>
              <a:rPr lang="pl-PL" dirty="0" err="1"/>
              <a:t>Findings</a:t>
            </a:r>
            <a:r>
              <a:rPr lang="pl-PL" dirty="0"/>
              <a:t>  </a:t>
            </a:r>
          </a:p>
          <a:p>
            <a:pPr lvl="2"/>
            <a:r>
              <a:rPr lang="pl-PL" dirty="0" err="1"/>
              <a:t>compliance</a:t>
            </a:r>
            <a:r>
              <a:rPr lang="pl-PL" dirty="0"/>
              <a:t> </a:t>
            </a:r>
            <a:r>
              <a:rPr lang="pl-PL" dirty="0" err="1"/>
              <a:t>or</a:t>
            </a:r>
            <a:r>
              <a:rPr lang="pl-PL" dirty="0"/>
              <a:t> non-</a:t>
            </a:r>
            <a:r>
              <a:rPr lang="pl-PL" dirty="0" err="1"/>
              <a:t>compliance</a:t>
            </a:r>
            <a:endParaRPr lang="pl-PL" dirty="0"/>
          </a:p>
          <a:p>
            <a:pPr lvl="1"/>
            <a:r>
              <a:rPr lang="pl-PL" dirty="0" err="1"/>
              <a:t>Recommendations</a:t>
            </a:r>
            <a:endParaRPr lang="pl-PL" dirty="0"/>
          </a:p>
          <a:p>
            <a:pPr lvl="2"/>
            <a:r>
              <a:rPr lang="pl-PL" dirty="0" err="1"/>
              <a:t>steps</a:t>
            </a:r>
            <a:r>
              <a:rPr lang="pl-PL" dirty="0"/>
              <a:t> to be </a:t>
            </a:r>
            <a:r>
              <a:rPr lang="pl-PL" dirty="0" err="1"/>
              <a:t>taken</a:t>
            </a:r>
            <a:r>
              <a:rPr lang="pl-PL" dirty="0"/>
              <a:t> </a:t>
            </a:r>
            <a:r>
              <a:rPr lang="pl-PL" dirty="0" smtClean="0"/>
              <a:t>by Party </a:t>
            </a:r>
            <a:r>
              <a:rPr lang="pl-PL" dirty="0" err="1"/>
              <a:t>concerned</a:t>
            </a:r>
            <a:endParaRPr lang="pl-PL" dirty="0"/>
          </a:p>
          <a:p>
            <a:pPr lvl="2"/>
            <a:r>
              <a:rPr lang="pl-PL" dirty="0" err="1"/>
              <a:t>steps</a:t>
            </a:r>
            <a:r>
              <a:rPr lang="pl-PL" dirty="0"/>
              <a:t> to be </a:t>
            </a:r>
            <a:r>
              <a:rPr lang="pl-PL" dirty="0" err="1"/>
              <a:t>taken</a:t>
            </a:r>
            <a:r>
              <a:rPr lang="pl-PL" dirty="0"/>
              <a:t> by MOP</a:t>
            </a:r>
          </a:p>
          <a:p>
            <a:r>
              <a:rPr lang="pl-PL" dirty="0" err="1"/>
              <a:t>Adoption</a:t>
            </a:r>
            <a:r>
              <a:rPr lang="pl-PL" dirty="0"/>
              <a:t> by MOP</a:t>
            </a:r>
          </a:p>
          <a:p>
            <a:pPr lvl="1"/>
            <a:r>
              <a:rPr lang="pl-PL" dirty="0" err="1"/>
              <a:t>d</a:t>
            </a:r>
            <a:r>
              <a:rPr lang="pl-PL" dirty="0" err="1" smtClean="0"/>
              <a:t>eclaration</a:t>
            </a:r>
            <a:r>
              <a:rPr lang="pl-PL" dirty="0" smtClean="0"/>
              <a:t> of non-</a:t>
            </a:r>
            <a:r>
              <a:rPr lang="pl-PL" dirty="0" err="1" smtClean="0"/>
              <a:t>compliance</a:t>
            </a:r>
            <a:endParaRPr lang="pl-PL" dirty="0" smtClean="0"/>
          </a:p>
          <a:p>
            <a:pPr lvl="1"/>
            <a:r>
              <a:rPr lang="pl-PL" dirty="0" err="1" smtClean="0"/>
              <a:t>caution</a:t>
            </a:r>
            <a:r>
              <a:rPr lang="pl-PL" dirty="0" smtClean="0"/>
              <a:t> (one </a:t>
            </a:r>
            <a:r>
              <a:rPr lang="pl-PL" dirty="0" err="1" smtClean="0"/>
              <a:t>issued</a:t>
            </a:r>
            <a:r>
              <a:rPr lang="pl-PL" dirty="0" smtClean="0"/>
              <a:t> -on </a:t>
            </a:r>
            <a:r>
              <a:rPr lang="pl-PL" dirty="0" err="1" smtClean="0"/>
              <a:t>Ukraine</a:t>
            </a:r>
            <a:r>
              <a:rPr lang="pl-PL" dirty="0" smtClean="0"/>
              <a:t>)</a:t>
            </a:r>
          </a:p>
          <a:p>
            <a:pPr lvl="1"/>
            <a:r>
              <a:rPr lang="pl-PL" dirty="0" smtClean="0"/>
              <a:t>suspension of </a:t>
            </a:r>
            <a:r>
              <a:rPr lang="pl-PL" dirty="0" err="1" smtClean="0"/>
              <a:t>rights</a:t>
            </a:r>
            <a:r>
              <a:rPr lang="pl-PL" dirty="0" smtClean="0"/>
              <a:t> and </a:t>
            </a:r>
            <a:r>
              <a:rPr lang="pl-PL" dirty="0" err="1" smtClean="0"/>
              <a:t>priviliges</a:t>
            </a:r>
            <a:endParaRPr lang="pl-PL" dirty="0"/>
          </a:p>
          <a:p>
            <a:endParaRPr lang="pl-PL" dirty="0"/>
          </a:p>
        </p:txBody>
      </p:sp>
    </p:spTree>
    <p:extLst>
      <p:ext uri="{BB962C8B-B14F-4D97-AF65-F5344CB8AC3E}">
        <p14:creationId xmlns:p14="http://schemas.microsoft.com/office/powerpoint/2010/main" val="4195298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smtClean="0"/>
              <a:t>Direct </a:t>
            </a:r>
            <a:r>
              <a:rPr lang="pl-PL" dirty="0" err="1" smtClean="0"/>
              <a:t>effect</a:t>
            </a:r>
            <a:r>
              <a:rPr lang="pl-PL" dirty="0" smtClean="0"/>
              <a:t> of </a:t>
            </a:r>
            <a:r>
              <a:rPr lang="pl-PL" dirty="0" err="1" smtClean="0"/>
              <a:t>Aarhus</a:t>
            </a:r>
            <a:r>
              <a:rPr lang="pl-PL" dirty="0" smtClean="0"/>
              <a:t> </a:t>
            </a:r>
            <a:r>
              <a:rPr lang="pl-PL" dirty="0" err="1" smtClean="0"/>
              <a:t>Convention</a:t>
            </a:r>
            <a:endParaRPr lang="en-US" dirty="0"/>
          </a:p>
        </p:txBody>
      </p:sp>
      <p:sp>
        <p:nvSpPr>
          <p:cNvPr id="3" name="Content Placeholder 2"/>
          <p:cNvSpPr>
            <a:spLocks noGrp="1"/>
          </p:cNvSpPr>
          <p:nvPr>
            <p:ph idx="1"/>
          </p:nvPr>
        </p:nvSpPr>
        <p:spPr>
          <a:xfrm>
            <a:off x="835025" y="1981200"/>
            <a:ext cx="7697415" cy="3896072"/>
          </a:xfrm>
        </p:spPr>
        <p:txBody>
          <a:bodyPr/>
          <a:lstStyle/>
          <a:p>
            <a:r>
              <a:rPr lang="pl-PL" sz="2400" dirty="0"/>
              <a:t>Direct </a:t>
            </a:r>
            <a:r>
              <a:rPr lang="pl-PL" sz="2400" dirty="0" err="1"/>
              <a:t>effect</a:t>
            </a:r>
            <a:r>
              <a:rPr lang="pl-PL" sz="2400" dirty="0"/>
              <a:t> </a:t>
            </a:r>
            <a:r>
              <a:rPr lang="pl-PL" sz="2400" dirty="0" err="1"/>
              <a:t>at</a:t>
            </a:r>
            <a:r>
              <a:rPr lang="pl-PL" sz="2400" dirty="0"/>
              <a:t> EU </a:t>
            </a:r>
            <a:r>
              <a:rPr lang="pl-PL" sz="2400" dirty="0" err="1"/>
              <a:t>level</a:t>
            </a:r>
            <a:endParaRPr lang="pl-PL" sz="2400" dirty="0"/>
          </a:p>
          <a:p>
            <a:pPr lvl="1"/>
            <a:r>
              <a:rPr lang="pl-PL" sz="2000" dirty="0"/>
              <a:t>Case C-240/09 </a:t>
            </a:r>
            <a:r>
              <a:rPr lang="pl-PL" sz="2000" dirty="0" err="1"/>
              <a:t>Lesochranarske</a:t>
            </a:r>
            <a:r>
              <a:rPr lang="pl-PL" sz="2000" dirty="0"/>
              <a:t>: art.9.3 </a:t>
            </a:r>
            <a:r>
              <a:rPr lang="pl-PL" sz="2000" dirty="0" err="1"/>
              <a:t>has</a:t>
            </a:r>
            <a:r>
              <a:rPr lang="pl-PL" sz="2000" dirty="0"/>
              <a:t> no </a:t>
            </a:r>
            <a:r>
              <a:rPr lang="pl-PL" sz="2000" dirty="0" err="1"/>
              <a:t>direct</a:t>
            </a:r>
            <a:r>
              <a:rPr lang="pl-PL" sz="2000" dirty="0"/>
              <a:t> </a:t>
            </a:r>
            <a:r>
              <a:rPr lang="pl-PL" sz="2000" dirty="0" err="1"/>
              <a:t>effect</a:t>
            </a:r>
            <a:r>
              <a:rPr lang="pl-PL" sz="2000" dirty="0"/>
              <a:t> but standard test of </a:t>
            </a:r>
            <a:r>
              <a:rPr lang="pl-PL" sz="2000" dirty="0" err="1"/>
              <a:t>direct</a:t>
            </a:r>
            <a:r>
              <a:rPr lang="pl-PL" sz="2000" dirty="0"/>
              <a:t> </a:t>
            </a:r>
            <a:r>
              <a:rPr lang="pl-PL" sz="2000" dirty="0" err="1"/>
              <a:t>effect</a:t>
            </a:r>
            <a:r>
              <a:rPr lang="pl-PL" sz="2000" dirty="0"/>
              <a:t> </a:t>
            </a:r>
            <a:r>
              <a:rPr lang="pl-PL" sz="2000" dirty="0" err="1"/>
              <a:t>applicable</a:t>
            </a:r>
            <a:endParaRPr lang="pl-PL" sz="2000" dirty="0"/>
          </a:p>
          <a:p>
            <a:r>
              <a:rPr lang="pl-PL" sz="2400" dirty="0"/>
              <a:t>Direct </a:t>
            </a:r>
            <a:r>
              <a:rPr lang="pl-PL" sz="2400" dirty="0" err="1"/>
              <a:t>effect</a:t>
            </a:r>
            <a:r>
              <a:rPr lang="pl-PL" sz="2400" dirty="0"/>
              <a:t> in </a:t>
            </a:r>
            <a:r>
              <a:rPr lang="pl-PL" sz="2400" dirty="0" err="1"/>
              <a:t>Member</a:t>
            </a:r>
            <a:r>
              <a:rPr lang="pl-PL" sz="2400" dirty="0"/>
              <a:t> </a:t>
            </a:r>
            <a:r>
              <a:rPr lang="pl-PL" sz="2400" dirty="0" err="1"/>
              <a:t>States</a:t>
            </a:r>
            <a:endParaRPr lang="pl-PL" sz="2400" dirty="0"/>
          </a:p>
          <a:p>
            <a:pPr lvl="1"/>
            <a:r>
              <a:rPr lang="pl-PL" sz="2000" dirty="0"/>
              <a:t>no </a:t>
            </a:r>
            <a:r>
              <a:rPr lang="pl-PL" sz="2000" dirty="0" err="1"/>
              <a:t>direct</a:t>
            </a:r>
            <a:r>
              <a:rPr lang="pl-PL" sz="2000" dirty="0"/>
              <a:t> </a:t>
            </a:r>
            <a:r>
              <a:rPr lang="pl-PL" sz="2000" dirty="0" err="1"/>
              <a:t>effect</a:t>
            </a:r>
            <a:r>
              <a:rPr lang="pl-PL" sz="2000" dirty="0"/>
              <a:t> </a:t>
            </a:r>
            <a:r>
              <a:rPr lang="pl-PL" sz="2000" dirty="0" err="1"/>
              <a:t>because</a:t>
            </a:r>
            <a:r>
              <a:rPr lang="pl-PL" sz="2000" dirty="0"/>
              <a:t> of </a:t>
            </a:r>
            <a:r>
              <a:rPr lang="pl-PL" sz="2000" dirty="0" err="1"/>
              <a:t>article</a:t>
            </a:r>
            <a:r>
              <a:rPr lang="pl-PL" sz="2000" dirty="0"/>
              <a:t> 3.1 („</a:t>
            </a:r>
            <a:r>
              <a:rPr lang="pl-PL" sz="2000" dirty="0" err="1"/>
              <a:t>Each</a:t>
            </a:r>
            <a:r>
              <a:rPr lang="pl-PL" sz="2000" dirty="0"/>
              <a:t> Party </a:t>
            </a:r>
            <a:r>
              <a:rPr lang="pl-PL" sz="2000" dirty="0" err="1"/>
              <a:t>shall</a:t>
            </a:r>
            <a:r>
              <a:rPr lang="pl-PL" sz="2000" dirty="0"/>
              <a:t> </a:t>
            </a:r>
            <a:r>
              <a:rPr lang="pl-PL" sz="2000" dirty="0" err="1"/>
              <a:t>take</a:t>
            </a:r>
            <a:r>
              <a:rPr lang="pl-PL" sz="2000" dirty="0"/>
              <a:t> the </a:t>
            </a:r>
            <a:r>
              <a:rPr lang="pl-PL" sz="2000" dirty="0" err="1"/>
              <a:t>necesary</a:t>
            </a:r>
            <a:r>
              <a:rPr lang="pl-PL" sz="2000" dirty="0"/>
              <a:t> </a:t>
            </a:r>
            <a:r>
              <a:rPr lang="pl-PL" sz="2000" dirty="0" err="1"/>
              <a:t>legislative</a:t>
            </a:r>
            <a:r>
              <a:rPr lang="pl-PL" sz="2000" dirty="0"/>
              <a:t>, regulatory and </a:t>
            </a:r>
            <a:r>
              <a:rPr lang="pl-PL" sz="2000" dirty="0" err="1"/>
              <a:t>other</a:t>
            </a:r>
            <a:r>
              <a:rPr lang="pl-PL" sz="2000" dirty="0"/>
              <a:t> </a:t>
            </a:r>
            <a:r>
              <a:rPr lang="pl-PL" sz="2000" dirty="0" err="1"/>
              <a:t>measures</a:t>
            </a:r>
            <a:r>
              <a:rPr lang="pl-PL" sz="2000" dirty="0"/>
              <a:t>..”) – </a:t>
            </a:r>
            <a:r>
              <a:rPr lang="pl-PL" sz="2000" dirty="0" err="1"/>
              <a:t>verdicts</a:t>
            </a:r>
            <a:r>
              <a:rPr lang="pl-PL" sz="2000" dirty="0"/>
              <a:t> in Czech Republic and Poland</a:t>
            </a:r>
          </a:p>
          <a:p>
            <a:pPr lvl="1"/>
            <a:r>
              <a:rPr lang="pl-PL" sz="2000" dirty="0" err="1"/>
              <a:t>each</a:t>
            </a:r>
            <a:r>
              <a:rPr lang="pl-PL" sz="2000" dirty="0"/>
              <a:t> </a:t>
            </a:r>
            <a:r>
              <a:rPr lang="pl-PL" sz="2000" dirty="0" err="1"/>
              <a:t>provision</a:t>
            </a:r>
            <a:r>
              <a:rPr lang="pl-PL" sz="2000" dirty="0"/>
              <a:t> </a:t>
            </a:r>
            <a:r>
              <a:rPr lang="pl-PL" sz="2000" dirty="0" err="1"/>
              <a:t>separately</a:t>
            </a:r>
            <a:r>
              <a:rPr lang="pl-PL" sz="2000" dirty="0"/>
              <a:t> </a:t>
            </a:r>
            <a:r>
              <a:rPr lang="pl-PL" sz="2000" dirty="0" err="1"/>
              <a:t>judged</a:t>
            </a:r>
            <a:r>
              <a:rPr lang="pl-PL" sz="2000" dirty="0"/>
              <a:t> (</a:t>
            </a:r>
            <a:r>
              <a:rPr lang="pl-PL" sz="2000" dirty="0" err="1"/>
              <a:t>ie</a:t>
            </a:r>
            <a:r>
              <a:rPr lang="pl-PL" sz="2000" dirty="0"/>
              <a:t>. </a:t>
            </a:r>
            <a:r>
              <a:rPr lang="pl-PL" sz="2000" dirty="0" err="1"/>
              <a:t>paragraphs</a:t>
            </a:r>
            <a:r>
              <a:rPr lang="pl-PL" sz="2000" dirty="0"/>
              <a:t> 1,2,3 and 7 of Art.6 </a:t>
            </a:r>
            <a:r>
              <a:rPr lang="pl-PL" sz="2000" dirty="0" err="1"/>
              <a:t>produce</a:t>
            </a:r>
            <a:r>
              <a:rPr lang="pl-PL" sz="2000" dirty="0"/>
              <a:t> </a:t>
            </a:r>
            <a:r>
              <a:rPr lang="pl-PL" sz="2000" dirty="0" err="1"/>
              <a:t>direct</a:t>
            </a:r>
            <a:r>
              <a:rPr lang="pl-PL" sz="2000" dirty="0"/>
              <a:t> </a:t>
            </a:r>
            <a:r>
              <a:rPr lang="pl-PL" sz="2000" dirty="0" err="1"/>
              <a:t>effect</a:t>
            </a:r>
            <a:r>
              <a:rPr lang="pl-PL" sz="2000" dirty="0"/>
              <a:t> </a:t>
            </a:r>
            <a:r>
              <a:rPr lang="pl-PL" sz="2000" dirty="0" err="1"/>
              <a:t>according</a:t>
            </a:r>
            <a:r>
              <a:rPr lang="pl-PL" sz="2000" dirty="0"/>
              <a:t> to </a:t>
            </a:r>
            <a:r>
              <a:rPr lang="pl-PL" sz="2000" dirty="0" err="1"/>
              <a:t>Conseil</a:t>
            </a:r>
            <a:r>
              <a:rPr lang="pl-PL" sz="2000" dirty="0"/>
              <a:t> </a:t>
            </a:r>
            <a:r>
              <a:rPr lang="pl-PL" sz="2000" dirty="0" err="1"/>
              <a:t>d’Etat</a:t>
            </a:r>
            <a:r>
              <a:rPr lang="pl-PL" sz="2000" dirty="0"/>
              <a:t> in France)</a:t>
            </a:r>
            <a:endParaRPr lang="en-US" sz="2000" dirty="0"/>
          </a:p>
          <a:p>
            <a:pPr>
              <a:buNone/>
            </a:pPr>
            <a:endParaRPr lang="de-D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a:t>
            </a:r>
            <a:r>
              <a:rPr lang="pl-PL" dirty="0" err="1" smtClean="0"/>
              <a:t>Aarhus</a:t>
            </a:r>
            <a:r>
              <a:rPr lang="pl-PL" dirty="0"/>
              <a:t>” </a:t>
            </a:r>
            <a:r>
              <a:rPr lang="pl-PL" dirty="0" err="1"/>
              <a:t>issues</a:t>
            </a:r>
            <a:r>
              <a:rPr lang="pl-PL" dirty="0"/>
              <a:t>  in IED - </a:t>
            </a:r>
            <a:r>
              <a:rPr lang="pl-PL" dirty="0" err="1"/>
              <a:t>overview</a:t>
            </a:r>
            <a:r>
              <a:rPr lang="pl-PL" dirty="0"/>
              <a:t/>
            </a:r>
            <a:br>
              <a:rPr lang="pl-PL" dirty="0"/>
            </a:br>
            <a:endParaRPr lang="de-DE" dirty="0"/>
          </a:p>
        </p:txBody>
      </p:sp>
      <p:sp>
        <p:nvSpPr>
          <p:cNvPr id="6" name="Inhaltsplatzhalter 5"/>
          <p:cNvSpPr>
            <a:spLocks noGrp="1"/>
          </p:cNvSpPr>
          <p:nvPr>
            <p:ph idx="1"/>
          </p:nvPr>
        </p:nvSpPr>
        <p:spPr/>
        <p:txBody>
          <a:bodyPr/>
          <a:lstStyle/>
          <a:p>
            <a:r>
              <a:rPr lang="pl-PL" dirty="0" smtClean="0"/>
              <a:t>Recital  27</a:t>
            </a:r>
          </a:p>
          <a:p>
            <a:r>
              <a:rPr lang="pl-PL" dirty="0" err="1" smtClean="0"/>
              <a:t>Definitions</a:t>
            </a:r>
            <a:r>
              <a:rPr lang="pl-PL" dirty="0" smtClean="0"/>
              <a:t> of the public  and public </a:t>
            </a:r>
            <a:r>
              <a:rPr lang="pl-PL" dirty="0" err="1" smtClean="0"/>
              <a:t>concerned</a:t>
            </a:r>
            <a:endParaRPr lang="pl-PL" dirty="0" smtClean="0"/>
          </a:p>
          <a:p>
            <a:r>
              <a:rPr lang="pl-PL" dirty="0" smtClean="0"/>
              <a:t>Access to </a:t>
            </a:r>
            <a:r>
              <a:rPr lang="pl-PL" dirty="0" err="1" smtClean="0"/>
              <a:t>information</a:t>
            </a:r>
            <a:r>
              <a:rPr lang="pl-PL" dirty="0" smtClean="0"/>
              <a:t> and public </a:t>
            </a:r>
            <a:r>
              <a:rPr lang="pl-PL" dirty="0" err="1" smtClean="0"/>
              <a:t>participation</a:t>
            </a:r>
            <a:r>
              <a:rPr lang="pl-PL" dirty="0" smtClean="0"/>
              <a:t> in the </a:t>
            </a:r>
            <a:r>
              <a:rPr lang="pl-PL" dirty="0" err="1" smtClean="0"/>
              <a:t>permit</a:t>
            </a:r>
            <a:r>
              <a:rPr lang="pl-PL" dirty="0" smtClean="0"/>
              <a:t> </a:t>
            </a:r>
            <a:r>
              <a:rPr lang="pl-PL" dirty="0" err="1" smtClean="0"/>
              <a:t>procedure</a:t>
            </a:r>
            <a:r>
              <a:rPr lang="pl-PL" dirty="0" smtClean="0"/>
              <a:t> (IPPC) – art.24</a:t>
            </a:r>
          </a:p>
          <a:p>
            <a:r>
              <a:rPr lang="pl-PL" dirty="0" smtClean="0"/>
              <a:t>Access to </a:t>
            </a:r>
            <a:r>
              <a:rPr lang="pl-PL" dirty="0" err="1" smtClean="0"/>
              <a:t>justice</a:t>
            </a:r>
            <a:r>
              <a:rPr lang="pl-PL" dirty="0" smtClean="0"/>
              <a:t> (IPPC) – art.25</a:t>
            </a:r>
          </a:p>
          <a:p>
            <a:r>
              <a:rPr lang="pl-PL" dirty="0" smtClean="0"/>
              <a:t>Public </a:t>
            </a:r>
            <a:r>
              <a:rPr lang="pl-PL" dirty="0" err="1" smtClean="0"/>
              <a:t>participation</a:t>
            </a:r>
            <a:r>
              <a:rPr lang="pl-PL" dirty="0" smtClean="0"/>
              <a:t> and </a:t>
            </a:r>
            <a:r>
              <a:rPr lang="pl-PL" dirty="0" err="1" smtClean="0"/>
              <a:t>information</a:t>
            </a:r>
            <a:r>
              <a:rPr lang="pl-PL" dirty="0" smtClean="0"/>
              <a:t> for </a:t>
            </a:r>
            <a:r>
              <a:rPr lang="pl-PL" dirty="0" err="1" smtClean="0"/>
              <a:t>incineration</a:t>
            </a:r>
            <a:r>
              <a:rPr lang="pl-PL" dirty="0" smtClean="0"/>
              <a:t> </a:t>
            </a:r>
            <a:r>
              <a:rPr lang="pl-PL" dirty="0" err="1" smtClean="0"/>
              <a:t>plants</a:t>
            </a:r>
            <a:r>
              <a:rPr lang="pl-PL" dirty="0" smtClean="0"/>
              <a:t> – art. 55</a:t>
            </a:r>
          </a:p>
          <a:p>
            <a:r>
              <a:rPr lang="pl-PL" dirty="0" err="1" smtClean="0"/>
              <a:t>Specific</a:t>
            </a:r>
            <a:r>
              <a:rPr lang="pl-PL" dirty="0" smtClean="0"/>
              <a:t> </a:t>
            </a:r>
            <a:r>
              <a:rPr lang="pl-PL" dirty="0" err="1" smtClean="0"/>
              <a:t>provisions</a:t>
            </a:r>
            <a:r>
              <a:rPr lang="pl-PL" dirty="0" smtClean="0"/>
              <a:t> on </a:t>
            </a:r>
          </a:p>
          <a:p>
            <a:pPr lvl="1"/>
            <a:r>
              <a:rPr lang="pl-PL" dirty="0" smtClean="0"/>
              <a:t>exchange of </a:t>
            </a:r>
            <a:r>
              <a:rPr lang="pl-PL" dirty="0" err="1" smtClean="0"/>
              <a:t>information</a:t>
            </a:r>
            <a:r>
              <a:rPr lang="pl-PL" dirty="0" smtClean="0"/>
              <a:t> and co-</a:t>
            </a:r>
            <a:r>
              <a:rPr lang="pl-PL" dirty="0" err="1" smtClean="0"/>
              <a:t>operation</a:t>
            </a:r>
            <a:r>
              <a:rPr lang="pl-PL" dirty="0" smtClean="0"/>
              <a:t> with </a:t>
            </a:r>
            <a:r>
              <a:rPr lang="pl-PL" dirty="0" err="1" smtClean="0"/>
              <a:t>NGOs</a:t>
            </a:r>
            <a:endParaRPr lang="pl-PL" dirty="0" smtClean="0"/>
          </a:p>
          <a:p>
            <a:pPr lvl="1"/>
            <a:r>
              <a:rPr lang="pl-PL" dirty="0" smtClean="0"/>
              <a:t>public </a:t>
            </a:r>
            <a:r>
              <a:rPr lang="pl-PL" dirty="0" err="1" smtClean="0"/>
              <a:t>disclosure</a:t>
            </a:r>
            <a:r>
              <a:rPr lang="pl-PL" dirty="0" smtClean="0"/>
              <a:t>  of </a:t>
            </a:r>
            <a:r>
              <a:rPr lang="pl-PL" dirty="0" err="1" smtClean="0"/>
              <a:t>certain</a:t>
            </a:r>
            <a:r>
              <a:rPr lang="pl-PL" dirty="0" smtClean="0"/>
              <a:t> </a:t>
            </a:r>
            <a:r>
              <a:rPr lang="pl-PL" dirty="0" err="1" smtClean="0"/>
              <a:t>information</a:t>
            </a:r>
            <a:endParaRPr lang="pl-PL" dirty="0" smtClean="0"/>
          </a:p>
          <a:p>
            <a:r>
              <a:rPr lang="pl-PL" dirty="0" err="1" smtClean="0"/>
              <a:t>Annex</a:t>
            </a:r>
            <a:r>
              <a:rPr lang="pl-PL" dirty="0" smtClean="0"/>
              <a:t> IV on </a:t>
            </a:r>
            <a:r>
              <a:rPr lang="pl-PL" dirty="0"/>
              <a:t>the </a:t>
            </a:r>
            <a:r>
              <a:rPr lang="pl-PL" dirty="0" err="1" smtClean="0"/>
              <a:t>procedure</a:t>
            </a:r>
            <a:r>
              <a:rPr lang="pl-PL" dirty="0" smtClean="0"/>
              <a:t> for public </a:t>
            </a:r>
            <a:r>
              <a:rPr lang="pl-PL" dirty="0" err="1" smtClean="0"/>
              <a:t>participation</a:t>
            </a:r>
            <a:r>
              <a:rPr lang="pl-PL" dirty="0" smtClean="0"/>
              <a:t> in </a:t>
            </a:r>
            <a:r>
              <a:rPr lang="pl-PL" dirty="0" err="1" smtClean="0"/>
              <a:t>decision-making</a:t>
            </a:r>
            <a:endParaRPr lang="de-D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pl-PL" dirty="0" smtClean="0"/>
              <a:t>Recital 27</a:t>
            </a:r>
            <a:endParaRPr lang="de-DE" dirty="0"/>
          </a:p>
        </p:txBody>
      </p:sp>
      <p:sp>
        <p:nvSpPr>
          <p:cNvPr id="5" name="Inhaltsplatzhalter 4"/>
          <p:cNvSpPr>
            <a:spLocks noGrp="1"/>
          </p:cNvSpPr>
          <p:nvPr>
            <p:ph idx="1"/>
          </p:nvPr>
        </p:nvSpPr>
        <p:spPr>
          <a:xfrm>
            <a:off x="971600" y="1988840"/>
            <a:ext cx="7623175" cy="4114800"/>
          </a:xfrm>
        </p:spPr>
        <p:txBody>
          <a:bodyPr/>
          <a:lstStyle/>
          <a:p>
            <a:r>
              <a:rPr lang="en-US" dirty="0" smtClean="0"/>
              <a:t>In </a:t>
            </a:r>
            <a:r>
              <a:rPr lang="en-US" dirty="0"/>
              <a:t>accordance with the </a:t>
            </a:r>
            <a:r>
              <a:rPr lang="en-US" dirty="0" err="1"/>
              <a:t>Århus</a:t>
            </a:r>
            <a:r>
              <a:rPr lang="en-US" dirty="0"/>
              <a:t> Convention on access to information, public participation in decision-making and access to justice in environmental </a:t>
            </a:r>
            <a:r>
              <a:rPr lang="en-US" dirty="0" smtClean="0"/>
              <a:t>matters</a:t>
            </a:r>
            <a:r>
              <a:rPr lang="pl-PL" dirty="0" smtClean="0"/>
              <a:t> </a:t>
            </a:r>
            <a:r>
              <a:rPr lang="en-US" dirty="0" smtClean="0"/>
              <a:t>effective </a:t>
            </a:r>
            <a:r>
              <a:rPr lang="en-US" dirty="0"/>
              <a:t>public participation in decision-making is</a:t>
            </a:r>
            <a:r>
              <a:rPr lang="en-US" b="1" dirty="0"/>
              <a:t> necessary to enable the public to express, and the decision-maker to take account of, opinions and concerns which may be relevant to those decisions</a:t>
            </a:r>
            <a:r>
              <a:rPr lang="en-US" dirty="0"/>
              <a:t>, thereby increasing the accountability and transparency of the decision-making process and contributing to public awareness of environmental issues and support for the decisions taken. Members of the </a:t>
            </a:r>
            <a:r>
              <a:rPr lang="pl-PL" dirty="0"/>
              <a:t> </a:t>
            </a:r>
            <a:r>
              <a:rPr lang="en-US" dirty="0" smtClean="0"/>
              <a:t>public </a:t>
            </a:r>
            <a:r>
              <a:rPr lang="en-US" dirty="0"/>
              <a:t>concerned </a:t>
            </a:r>
            <a:r>
              <a:rPr lang="en-US" b="1" dirty="0"/>
              <a:t>should have access to justice</a:t>
            </a:r>
            <a:r>
              <a:rPr lang="en-US" dirty="0"/>
              <a:t> in order to </a:t>
            </a:r>
            <a:r>
              <a:rPr lang="en-US" dirty="0" smtClean="0"/>
              <a:t>contribute </a:t>
            </a:r>
            <a:r>
              <a:rPr lang="en-US" dirty="0"/>
              <a:t>to the protection of the right to live in an environment which is adequate for personal health and well-being.</a:t>
            </a:r>
          </a:p>
          <a:p>
            <a:endParaRPr lang="en-US" dirty="0"/>
          </a:p>
          <a:p>
            <a:endParaRPr lang="en-US" dirty="0"/>
          </a:p>
          <a:p>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The public and public </a:t>
            </a:r>
            <a:r>
              <a:rPr lang="pl-PL" dirty="0" err="1" smtClean="0"/>
              <a:t>concerned</a:t>
            </a:r>
            <a:r>
              <a:rPr lang="pl-PL" dirty="0" smtClean="0"/>
              <a:t> - </a:t>
            </a:r>
            <a:r>
              <a:rPr lang="pl-PL" dirty="0" err="1" smtClean="0"/>
              <a:t>definition</a:t>
            </a:r>
            <a:endParaRPr lang="pl-PL" dirty="0"/>
          </a:p>
        </p:txBody>
      </p:sp>
      <p:sp>
        <p:nvSpPr>
          <p:cNvPr id="3" name="Symbol zastępczy zawartości 2"/>
          <p:cNvSpPr>
            <a:spLocks noGrp="1"/>
          </p:cNvSpPr>
          <p:nvPr>
            <p:ph idx="1"/>
          </p:nvPr>
        </p:nvSpPr>
        <p:spPr/>
        <p:txBody>
          <a:bodyPr/>
          <a:lstStyle/>
          <a:p>
            <a:pPr marL="0" indent="0">
              <a:buNone/>
            </a:pPr>
            <a:endParaRPr lang="pl-PL" dirty="0"/>
          </a:p>
          <a:p>
            <a:r>
              <a:rPr lang="en-US" dirty="0"/>
              <a:t>(16) ‘the public’ means one or more natural or legal persons and, in accordance with national law or practice, their associations, </a:t>
            </a:r>
            <a:r>
              <a:rPr lang="en-US" dirty="0" err="1"/>
              <a:t>organisations</a:t>
            </a:r>
            <a:r>
              <a:rPr lang="en-US" dirty="0"/>
              <a:t> or groups</a:t>
            </a:r>
            <a:r>
              <a:rPr lang="en-US" dirty="0" smtClean="0"/>
              <a:t>;</a:t>
            </a:r>
            <a:endParaRPr lang="pl-PL" dirty="0" smtClean="0"/>
          </a:p>
          <a:p>
            <a:pPr lvl="1"/>
            <a:r>
              <a:rPr lang="pl-PL" dirty="0" err="1" smtClean="0"/>
              <a:t>definition</a:t>
            </a:r>
            <a:r>
              <a:rPr lang="pl-PL" dirty="0" smtClean="0"/>
              <a:t> </a:t>
            </a:r>
            <a:r>
              <a:rPr lang="pl-PL" dirty="0" err="1" smtClean="0"/>
              <a:t>identical</a:t>
            </a:r>
            <a:r>
              <a:rPr lang="pl-PL" dirty="0" smtClean="0"/>
              <a:t> as in </a:t>
            </a:r>
            <a:r>
              <a:rPr lang="pl-PL" dirty="0" err="1" smtClean="0"/>
              <a:t>Aarhus</a:t>
            </a:r>
            <a:endParaRPr lang="pl-PL" dirty="0" smtClean="0"/>
          </a:p>
          <a:p>
            <a:r>
              <a:rPr lang="pl-PL" dirty="0" smtClean="0"/>
              <a:t>917)</a:t>
            </a:r>
            <a:r>
              <a:rPr lang="en-US" dirty="0" smtClean="0"/>
              <a:t>‘the </a:t>
            </a:r>
            <a:r>
              <a:rPr lang="en-US" dirty="0"/>
              <a:t>public concerned’ means the public affected or likely to be affected by, or having an interest in, the taking of a decision on the granting or the updating of a permit or of permit conditions; for the purposes of this definition, non-governmental </a:t>
            </a:r>
            <a:r>
              <a:rPr lang="en-US" dirty="0" err="1"/>
              <a:t>organisations</a:t>
            </a:r>
            <a:r>
              <a:rPr lang="en-US" dirty="0"/>
              <a:t> promoting environmental protection and meeting any requirements under national law shall be deemed to have an </a:t>
            </a:r>
            <a:r>
              <a:rPr lang="en-US" dirty="0" smtClean="0"/>
              <a:t>interest</a:t>
            </a:r>
            <a:endParaRPr lang="pl-PL" dirty="0" smtClean="0"/>
          </a:p>
          <a:p>
            <a:pPr lvl="1"/>
            <a:r>
              <a:rPr lang="pl-PL" dirty="0" err="1"/>
              <a:t>d</a:t>
            </a:r>
            <a:r>
              <a:rPr lang="pl-PL" dirty="0" err="1" smtClean="0"/>
              <a:t>efinition</a:t>
            </a:r>
            <a:r>
              <a:rPr lang="pl-PL" dirty="0" smtClean="0"/>
              <a:t>  </a:t>
            </a:r>
            <a:r>
              <a:rPr lang="pl-PL" dirty="0" err="1" smtClean="0"/>
              <a:t>slightly</a:t>
            </a:r>
            <a:r>
              <a:rPr lang="pl-PL" dirty="0" smtClean="0"/>
              <a:t> </a:t>
            </a:r>
            <a:r>
              <a:rPr lang="pl-PL" dirty="0" err="1" smtClean="0"/>
              <a:t>modified</a:t>
            </a:r>
            <a:r>
              <a:rPr lang="pl-PL" dirty="0" smtClean="0"/>
              <a:t> to </a:t>
            </a:r>
            <a:r>
              <a:rPr lang="pl-PL" dirty="0" err="1" smtClean="0"/>
              <a:t>make</a:t>
            </a:r>
            <a:r>
              <a:rPr lang="pl-PL" dirty="0" smtClean="0"/>
              <a:t> </a:t>
            </a:r>
            <a:r>
              <a:rPr lang="pl-PL" dirty="0" err="1" smtClean="0"/>
              <a:t>it</a:t>
            </a:r>
            <a:r>
              <a:rPr lang="pl-PL" dirty="0" smtClean="0"/>
              <a:t> IPPC </a:t>
            </a:r>
            <a:r>
              <a:rPr lang="pl-PL" dirty="0" err="1" smtClean="0"/>
              <a:t>permit</a:t>
            </a:r>
            <a:r>
              <a:rPr lang="pl-PL" dirty="0" smtClean="0"/>
              <a:t> </a:t>
            </a:r>
            <a:r>
              <a:rPr lang="pl-PL" dirty="0" err="1" smtClean="0"/>
              <a:t>specific</a:t>
            </a:r>
            <a:endParaRPr lang="en-US" dirty="0"/>
          </a:p>
          <a:p>
            <a:endParaRPr lang="pl-PL" dirty="0" smtClean="0"/>
          </a:p>
          <a:p>
            <a:endParaRPr lang="en-US" dirty="0"/>
          </a:p>
          <a:p>
            <a:endParaRPr lang="pl-PL" dirty="0"/>
          </a:p>
        </p:txBody>
      </p:sp>
    </p:spTree>
    <p:extLst>
      <p:ext uri="{BB962C8B-B14F-4D97-AF65-F5344CB8AC3E}">
        <p14:creationId xmlns:p14="http://schemas.microsoft.com/office/powerpoint/2010/main" val="2016921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ERA PP Vorlage neu</Template>
  <TotalTime>2047</TotalTime>
  <Words>8073</Words>
  <Application>Microsoft Office PowerPoint</Application>
  <PresentationFormat>Pokaz na ekranie (4:3)</PresentationFormat>
  <Paragraphs>682</Paragraphs>
  <Slides>32</Slides>
  <Notes>14</Notes>
  <HiddenSlides>0</HiddenSlides>
  <MMClips>0</MMClips>
  <ScaleCrop>false</ScaleCrop>
  <HeadingPairs>
    <vt:vector size="4" baseType="variant">
      <vt:variant>
        <vt:lpstr>Motyw</vt:lpstr>
      </vt:variant>
      <vt:variant>
        <vt:i4>1</vt:i4>
      </vt:variant>
      <vt:variant>
        <vt:lpstr>Tytuły slajdów</vt:lpstr>
      </vt:variant>
      <vt:variant>
        <vt:i4>32</vt:i4>
      </vt:variant>
    </vt:vector>
  </HeadingPairs>
  <TitlesOfParts>
    <vt:vector size="33" baseType="lpstr">
      <vt:lpstr>Standarddesign</vt:lpstr>
      <vt:lpstr>Jerzy Jendrośka Public participation in the framework of  Industrial Emissions Directive</vt:lpstr>
      <vt:lpstr>Content</vt:lpstr>
      <vt:lpstr>Roots and historical development</vt:lpstr>
      <vt:lpstr>Aarhus  Convention</vt:lpstr>
      <vt:lpstr>Legal force</vt:lpstr>
      <vt:lpstr>Direct effect of Aarhus Convention</vt:lpstr>
      <vt:lpstr>„Aarhus” issues  in IED - overview </vt:lpstr>
      <vt:lpstr>Recital 27</vt:lpstr>
      <vt:lpstr>The public and public concerned - definition</vt:lpstr>
      <vt:lpstr>The public and public concerned  - non-discrimination clause</vt:lpstr>
      <vt:lpstr>The public and public concerned – foreign public</vt:lpstr>
      <vt:lpstr>Access to information – art. 24 IED</vt:lpstr>
      <vt:lpstr>Access to information – issues of concern</vt:lpstr>
      <vt:lpstr>Public participation – general rules and steps in the procedure</vt:lpstr>
      <vt:lpstr>Early public participation</vt:lpstr>
      <vt:lpstr>Reasonable time-frames</vt:lpstr>
      <vt:lpstr>Time frames – issues for consideration</vt:lpstr>
      <vt:lpstr>Time frames - examples</vt:lpstr>
      <vt:lpstr>Notification – basic issues</vt:lpstr>
      <vt:lpstr>„Adequate” notice</vt:lpstr>
      <vt:lpstr>„Effective” notice</vt:lpstr>
      <vt:lpstr>Access to relevant information</vt:lpstr>
      <vt:lpstr>Possibility to submit comments –</vt:lpstr>
      <vt:lpstr>Due account– art.6.8</vt:lpstr>
      <vt:lpstr>Publicising the decision- art.6.9 </vt:lpstr>
      <vt:lpstr>Art.24.2 IED  vs art.6.9 Aarhus </vt:lpstr>
      <vt:lpstr>Public participation – in permitting (art 6 Aarhus) - scope of application</vt:lpstr>
      <vt:lpstr>Public participation in permitting (art 6 Aarhus) - incinerations </vt:lpstr>
      <vt:lpstr>Public participation in permitting (art 6 Aarhus) - reconsideration/updating  permits</vt:lpstr>
      <vt:lpstr>Public participation in plans and programs (art 7 Aarhus)</vt:lpstr>
      <vt:lpstr>Access to justice (art.9 Aarhus)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lawyers for Europe:   The Academy of European Law</dc:title>
  <dc:creator>Windows User</dc:creator>
  <cp:lastModifiedBy>Jerzy Jendrośka</cp:lastModifiedBy>
  <cp:revision>108</cp:revision>
  <dcterms:created xsi:type="dcterms:W3CDTF">2010-08-05T12:57:03Z</dcterms:created>
  <dcterms:modified xsi:type="dcterms:W3CDTF">2013-09-13T02:43:30Z</dcterms:modified>
</cp:coreProperties>
</file>