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56" r:id="rId2"/>
    <p:sldId id="257" r:id="rId3"/>
    <p:sldId id="258" r:id="rId4"/>
    <p:sldId id="259" r:id="rId5"/>
    <p:sldId id="260" r:id="rId6"/>
    <p:sldId id="261" r:id="rId7"/>
    <p:sldId id="263" r:id="rId8"/>
    <p:sldId id="266" r:id="rId9"/>
    <p:sldId id="267" r:id="rId10"/>
    <p:sldId id="270" r:id="rId11"/>
    <p:sldId id="268" r:id="rId12"/>
    <p:sldId id="269" r:id="rId13"/>
    <p:sldId id="274" r:id="rId14"/>
    <p:sldId id="279" r:id="rId15"/>
    <p:sldId id="277" r:id="rId16"/>
    <p:sldId id="280" r:id="rId17"/>
    <p:sldId id="281" r:id="rId18"/>
    <p:sldId id="282" r:id="rId19"/>
    <p:sldId id="285" r:id="rId20"/>
    <p:sldId id="287" r:id="rId21"/>
    <p:sldId id="288" r:id="rId22"/>
    <p:sldId id="290" r:id="rId23"/>
    <p:sldId id="291" r:id="rId24"/>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660" autoAdjust="0"/>
  </p:normalViewPr>
  <p:slideViewPr>
    <p:cSldViewPr>
      <p:cViewPr varScale="1">
        <p:scale>
          <a:sx n="74" d="100"/>
          <a:sy n="74" d="100"/>
        </p:scale>
        <p:origin x="-1266" y="-90"/>
      </p:cViewPr>
      <p:guideLst>
        <p:guide orient="horz" pos="2160"/>
        <p:guide pos="2880"/>
      </p:guideLst>
    </p:cSldViewPr>
  </p:slideViewPr>
  <p:outlineViewPr>
    <p:cViewPr>
      <p:scale>
        <a:sx n="33" d="100"/>
        <a:sy n="33" d="100"/>
      </p:scale>
      <p:origin x="0" y="69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21.05.2013</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sl-SI" dirty="0" err="1" smtClean="0"/>
              <a:t>Cross</a:t>
            </a:r>
            <a:r>
              <a:rPr lang="sl-SI" dirty="0" smtClean="0"/>
              <a:t>-</a:t>
            </a:r>
            <a:r>
              <a:rPr lang="sl-SI" dirty="0" err="1" smtClean="0"/>
              <a:t>border</a:t>
            </a:r>
            <a:r>
              <a:rPr lang="sl-SI" dirty="0" smtClean="0"/>
              <a:t> </a:t>
            </a:r>
            <a:r>
              <a:rPr lang="sl-SI" dirty="0" err="1" smtClean="0"/>
              <a:t>Cooperation</a:t>
            </a:r>
            <a:r>
              <a:rPr lang="sl-SI" dirty="0" smtClean="0"/>
              <a:t> </a:t>
            </a:r>
            <a:r>
              <a:rPr lang="sl-SI" dirty="0" err="1" smtClean="0"/>
              <a:t>of</a:t>
            </a:r>
            <a:r>
              <a:rPr lang="sl-SI" dirty="0" smtClean="0"/>
              <a:t> </a:t>
            </a:r>
            <a:r>
              <a:rPr lang="sl-SI" dirty="0" err="1" smtClean="0"/>
              <a:t>Judges</a:t>
            </a:r>
            <a:r>
              <a:rPr lang="sl-SI" dirty="0" smtClean="0"/>
              <a:t/>
            </a:r>
            <a:br>
              <a:rPr lang="sl-SI" dirty="0" smtClean="0"/>
            </a:br>
            <a:r>
              <a:rPr lang="sl-SI" dirty="0"/>
              <a:t/>
            </a:r>
            <a:br>
              <a:rPr lang="sl-SI" dirty="0"/>
            </a:br>
            <a:r>
              <a:rPr lang="sl-SI" sz="1800" dirty="0" smtClean="0"/>
              <a:t>Andrej Kmecl</a:t>
            </a:r>
            <a:endParaRPr lang="de-DE"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8" name="Inhaltsplatzhalter 7"/>
          <p:cNvSpPr>
            <a:spLocks noGrp="1"/>
          </p:cNvSpPr>
          <p:nvPr>
            <p:ph idx="1"/>
          </p:nvPr>
        </p:nvSpPr>
        <p:spPr/>
        <p:txBody>
          <a:bodyPr/>
          <a:lstStyle/>
          <a:p>
            <a:r>
              <a:rPr lang="en-US" dirty="0"/>
              <a:t>Possible solution: use of mechanisms in place for civil and commercial matters</a:t>
            </a:r>
          </a:p>
          <a:p>
            <a:r>
              <a:rPr lang="en-US" dirty="0" smtClean="0"/>
              <a:t>Subsidiary </a:t>
            </a:r>
            <a:r>
              <a:rPr lang="en-US" dirty="0"/>
              <a:t>use of civil procedure in many national administrative dispute procedures</a:t>
            </a:r>
          </a:p>
          <a:p>
            <a:r>
              <a:rPr lang="en-US" dirty="0" smtClean="0"/>
              <a:t>Common </a:t>
            </a:r>
            <a:r>
              <a:rPr lang="en-US" dirty="0"/>
              <a:t>principles: as a rule, if a document is served or evidence taken correctly according to civil procedure, requirements of administrative dispute procedure will be satisfied as well</a:t>
            </a:r>
          </a:p>
          <a:p>
            <a:r>
              <a:rPr lang="en-US" dirty="0" smtClean="0"/>
              <a:t>However</a:t>
            </a:r>
            <a:r>
              <a:rPr lang="en-US" dirty="0"/>
              <a:t>: EU legal instruments either mention civil or commercial matters only, or even specifically exclude administrative matters</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lstStyle/>
          <a:p>
            <a:r>
              <a:rPr lang="en-US" dirty="0"/>
              <a:t>Service of judicial and extrajudicial documents: Regulation (EC) No 1393/2007 of the European Parliament and of the Council of 13 November 2007 on the service in the Member States of judicial and extrajudicial documents in civil or commercial matters</a:t>
            </a:r>
          </a:p>
          <a:p>
            <a:endParaRPr lang="en-US" dirty="0"/>
          </a:p>
          <a:p>
            <a:r>
              <a:rPr lang="en-US" dirty="0"/>
              <a:t>Taking of evidence: Regulation (EC) No 1206/2001 of 28 May 2001 on cooperation between the courts of the Member States in the taking of evidence in civil or commercial matters</a:t>
            </a:r>
            <a:endParaRPr lang="de-DE" dirty="0"/>
          </a:p>
        </p:txBody>
      </p:sp>
      <p:sp>
        <p:nvSpPr>
          <p:cNvPr id="5" name="Titel 4"/>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6" name="Inhaltsplatzhalter 5"/>
          <p:cNvSpPr>
            <a:spLocks noGrp="1"/>
          </p:cNvSpPr>
          <p:nvPr>
            <p:ph idx="1"/>
          </p:nvPr>
        </p:nvSpPr>
        <p:spPr/>
        <p:txBody>
          <a:bodyPr/>
          <a:lstStyle/>
          <a:p>
            <a:r>
              <a:rPr lang="en-US" dirty="0"/>
              <a:t>Direct communication between authorities </a:t>
            </a:r>
          </a:p>
          <a:p>
            <a:pPr lvl="1"/>
            <a:r>
              <a:rPr lang="sl-SI" sz="2000" dirty="0"/>
              <a:t>T</a:t>
            </a:r>
            <a:r>
              <a:rPr lang="en-US" sz="2000" dirty="0" err="1" smtClean="0"/>
              <a:t>ransmitting</a:t>
            </a:r>
            <a:r>
              <a:rPr lang="en-US" sz="2000" dirty="0" smtClean="0"/>
              <a:t> </a:t>
            </a:r>
            <a:r>
              <a:rPr lang="en-US" sz="2000" dirty="0"/>
              <a:t>agencies </a:t>
            </a:r>
          </a:p>
          <a:p>
            <a:pPr lvl="1"/>
            <a:r>
              <a:rPr lang="sl-SI" sz="2000" dirty="0" smtClean="0"/>
              <a:t>R</a:t>
            </a:r>
            <a:r>
              <a:rPr lang="en-US" sz="2000" dirty="0" err="1" smtClean="0"/>
              <a:t>eceiving</a:t>
            </a:r>
            <a:r>
              <a:rPr lang="en-US" sz="2000" dirty="0" smtClean="0"/>
              <a:t> </a:t>
            </a:r>
            <a:r>
              <a:rPr lang="en-US" sz="2000" dirty="0"/>
              <a:t>agencies </a:t>
            </a:r>
          </a:p>
          <a:p>
            <a:pPr lvl="1"/>
            <a:r>
              <a:rPr lang="sl-SI" sz="2000" dirty="0" smtClean="0"/>
              <a:t>C</a:t>
            </a:r>
            <a:r>
              <a:rPr lang="en-US" sz="2000" dirty="0" err="1" smtClean="0"/>
              <a:t>entral</a:t>
            </a:r>
            <a:r>
              <a:rPr lang="en-US" sz="2000" dirty="0" smtClean="0"/>
              <a:t> </a:t>
            </a:r>
            <a:r>
              <a:rPr lang="en-US" sz="2000" dirty="0"/>
              <a:t>authority</a:t>
            </a:r>
          </a:p>
          <a:p>
            <a:pPr lvl="1"/>
            <a:r>
              <a:rPr lang="en-US" sz="2000" dirty="0"/>
              <a:t>Use of </a:t>
            </a:r>
            <a:r>
              <a:rPr lang="en-US" sz="2000" dirty="0" smtClean="0"/>
              <a:t>forms</a:t>
            </a:r>
            <a:endParaRPr lang="sl-SI" sz="2000" dirty="0" smtClean="0"/>
          </a:p>
          <a:p>
            <a:endParaRPr lang="en-US" dirty="0"/>
          </a:p>
          <a:p>
            <a:r>
              <a:rPr lang="en-US" dirty="0"/>
              <a:t>Strict deadlines</a:t>
            </a:r>
          </a:p>
          <a:p>
            <a:pPr lvl="1"/>
            <a:r>
              <a:rPr lang="en-US" sz="2000" dirty="0"/>
              <a:t>One month (service of documents)</a:t>
            </a:r>
          </a:p>
          <a:p>
            <a:pPr lvl="1"/>
            <a:r>
              <a:rPr lang="en-US" sz="2000" dirty="0"/>
              <a:t>90 days (taking of evidence</a:t>
            </a:r>
            <a:r>
              <a:rPr lang="en-US" sz="2000" dirty="0" smtClean="0"/>
              <a:t>)</a:t>
            </a:r>
            <a:endParaRPr lang="sl-SI" sz="2000" dirty="0" smtClean="0"/>
          </a:p>
          <a:p>
            <a:endParaRPr lang="en-US" dirty="0"/>
          </a:p>
          <a:p>
            <a:r>
              <a:rPr lang="en-US" dirty="0"/>
              <a:t>Limited grounds for refusal</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7" name="Inhaltsplatzhalter 6"/>
          <p:cNvSpPr>
            <a:spLocks noGrp="1"/>
          </p:cNvSpPr>
          <p:nvPr>
            <p:ph idx="1"/>
          </p:nvPr>
        </p:nvSpPr>
        <p:spPr>
          <a:xfrm>
            <a:off x="835025" y="1981200"/>
            <a:ext cx="7623175" cy="4256112"/>
          </a:xfrm>
        </p:spPr>
        <p:txBody>
          <a:bodyPr/>
          <a:lstStyle/>
          <a:p>
            <a:pPr marL="0" indent="0">
              <a:buNone/>
            </a:pPr>
            <a:r>
              <a:rPr lang="en-US" dirty="0"/>
              <a:t>Possible </a:t>
            </a:r>
            <a:r>
              <a:rPr lang="en-US" dirty="0" smtClean="0"/>
              <a:t>obstacles:</a:t>
            </a:r>
            <a:r>
              <a:rPr lang="sl-SI" dirty="0" smtClean="0"/>
              <a:t> </a:t>
            </a:r>
            <a:r>
              <a:rPr lang="en-US" dirty="0" smtClean="0"/>
              <a:t>Scope </a:t>
            </a:r>
            <a:r>
              <a:rPr lang="en-US" dirty="0"/>
              <a:t>of the </a:t>
            </a:r>
            <a:r>
              <a:rPr lang="sl-SI" dirty="0" smtClean="0"/>
              <a:t>R</a:t>
            </a:r>
            <a:r>
              <a:rPr lang="en-US" dirty="0" err="1" smtClean="0"/>
              <a:t>egulations</a:t>
            </a:r>
            <a:endParaRPr lang="en-US" dirty="0"/>
          </a:p>
          <a:p>
            <a:endParaRPr lang="en-US" sz="800" dirty="0"/>
          </a:p>
          <a:p>
            <a:r>
              <a:rPr lang="en-US" sz="1800" dirty="0"/>
              <a:t>1. This Regulation shall apply in civil or commercial matters where the court of a Member State, in accordance with the provisions of the law of that State, requests:</a:t>
            </a:r>
          </a:p>
          <a:p>
            <a:r>
              <a:rPr lang="en-US" sz="1800" dirty="0"/>
              <a:t>(a) the competent court of another Member State to take evidence; or</a:t>
            </a:r>
          </a:p>
          <a:p>
            <a:r>
              <a:rPr lang="en-US" sz="1800" dirty="0"/>
              <a:t>(b) to take evidence directly in another Member State.</a:t>
            </a:r>
          </a:p>
          <a:p>
            <a:r>
              <a:rPr lang="en-US" sz="1800" dirty="0"/>
              <a:t>2. A request shall not be made to obtain evidence which is not intended for use in judicial proceedings, commenced or contemplated.</a:t>
            </a:r>
          </a:p>
          <a:p>
            <a:r>
              <a:rPr lang="en-US" sz="1800" dirty="0"/>
              <a:t>3. In this Regulation, the term "Member State" shall mean Member States with the exception of Denmark.</a:t>
            </a:r>
          </a:p>
          <a:p>
            <a:pPr marL="400050" lvl="1" indent="0">
              <a:buNone/>
            </a:pPr>
            <a:r>
              <a:rPr lang="en-US" sz="1600" dirty="0"/>
              <a:t>(Art. 1  Council Regulation (EC) No 1206/2001 of 28 May 2001)</a:t>
            </a:r>
          </a:p>
          <a:p>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4" name="Inhaltsplatzhalter 3"/>
          <p:cNvSpPr>
            <a:spLocks noGrp="1"/>
          </p:cNvSpPr>
          <p:nvPr>
            <p:ph idx="1"/>
          </p:nvPr>
        </p:nvSpPr>
        <p:spPr/>
        <p:txBody>
          <a:bodyPr/>
          <a:lstStyle/>
          <a:p>
            <a:r>
              <a:rPr lang="en-US" dirty="0"/>
              <a:t>Possible </a:t>
            </a:r>
            <a:r>
              <a:rPr lang="en-US" dirty="0" smtClean="0"/>
              <a:t>obstacles:</a:t>
            </a:r>
            <a:r>
              <a:rPr lang="sl-SI" dirty="0" smtClean="0"/>
              <a:t> </a:t>
            </a:r>
            <a:r>
              <a:rPr lang="en-US" dirty="0" smtClean="0"/>
              <a:t>Scope </a:t>
            </a:r>
            <a:r>
              <a:rPr lang="en-US" dirty="0"/>
              <a:t>of the </a:t>
            </a:r>
            <a:r>
              <a:rPr lang="sl-SI" dirty="0" smtClean="0"/>
              <a:t>R</a:t>
            </a:r>
            <a:r>
              <a:rPr lang="en-US" dirty="0" err="1" smtClean="0"/>
              <a:t>egulations</a:t>
            </a:r>
            <a:endParaRPr lang="en-US" dirty="0"/>
          </a:p>
          <a:p>
            <a:endParaRPr lang="en-US" dirty="0"/>
          </a:p>
          <a:p>
            <a:pPr marL="0" indent="0">
              <a:buNone/>
            </a:pPr>
            <a:r>
              <a:rPr lang="en-US" sz="1800" dirty="0"/>
              <a:t>1. This Regulation shall apply in civil and commercial matters where a judicial or extrajudicial document has to be transmitted from one Member State to another for service there. </a:t>
            </a:r>
            <a:r>
              <a:rPr lang="en-US" sz="1800" u="sng" dirty="0"/>
              <a:t>It shall not extend</a:t>
            </a:r>
            <a:r>
              <a:rPr lang="en-US" sz="1800" dirty="0"/>
              <a:t> in particular to revenue, customs or </a:t>
            </a:r>
            <a:r>
              <a:rPr lang="en-US" sz="1800" u="sng" dirty="0"/>
              <a:t>administrative matters</a:t>
            </a:r>
            <a:r>
              <a:rPr lang="en-US" sz="1800" dirty="0"/>
              <a:t> or to liability of the State for actions or omissions in the exercise of state authority (</a:t>
            </a:r>
            <a:r>
              <a:rPr lang="en-US" sz="1800" dirty="0" err="1"/>
              <a:t>acta</a:t>
            </a:r>
            <a:r>
              <a:rPr lang="en-US" sz="1800" dirty="0"/>
              <a:t> </a:t>
            </a:r>
            <a:r>
              <a:rPr lang="en-US" sz="1800" dirty="0" err="1"/>
              <a:t>iure</a:t>
            </a:r>
            <a:r>
              <a:rPr lang="en-US" sz="1800" dirty="0"/>
              <a:t> </a:t>
            </a:r>
            <a:r>
              <a:rPr lang="en-US" sz="1800" dirty="0" err="1"/>
              <a:t>imperii</a:t>
            </a:r>
            <a:r>
              <a:rPr lang="en-US" sz="1800" dirty="0"/>
              <a:t>).</a:t>
            </a:r>
          </a:p>
          <a:p>
            <a:pPr marL="0" indent="0">
              <a:buNone/>
            </a:pPr>
            <a:r>
              <a:rPr lang="en-US" sz="1800" dirty="0"/>
              <a:t>2. This Regulation shall not apply where the address of the person to be served with the document is not known.</a:t>
            </a:r>
          </a:p>
          <a:p>
            <a:pPr marL="0" indent="0">
              <a:buNone/>
            </a:pPr>
            <a:r>
              <a:rPr lang="en-US" sz="1800" dirty="0"/>
              <a:t>3. In this Regulation, the term "Member State" shall mean the Member States with the exception of Denmark.</a:t>
            </a:r>
          </a:p>
          <a:p>
            <a:pPr marL="400050" lvl="1" indent="0">
              <a:buNone/>
            </a:pPr>
            <a:r>
              <a:rPr lang="en-US" sz="1600" dirty="0"/>
              <a:t>(Art. 1  Regulation (EC) No 1393/2007 of 13 November 2007)</a:t>
            </a:r>
            <a:endParaRPr lang="de-DE"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6" name="Inhaltsplatzhalter 5"/>
          <p:cNvSpPr>
            <a:spLocks noGrp="1"/>
          </p:cNvSpPr>
          <p:nvPr>
            <p:ph idx="1"/>
          </p:nvPr>
        </p:nvSpPr>
        <p:spPr/>
        <p:txBody>
          <a:bodyPr/>
          <a:lstStyle/>
          <a:p>
            <a:pPr marL="0" indent="0">
              <a:buNone/>
            </a:pPr>
            <a:r>
              <a:rPr lang="en-US" dirty="0"/>
              <a:t>Possible </a:t>
            </a:r>
            <a:r>
              <a:rPr lang="en-US" dirty="0" smtClean="0"/>
              <a:t>obstacles:</a:t>
            </a:r>
            <a:r>
              <a:rPr lang="sl-SI" dirty="0" smtClean="0"/>
              <a:t> </a:t>
            </a:r>
            <a:r>
              <a:rPr lang="en-US" dirty="0" smtClean="0"/>
              <a:t>Grounds </a:t>
            </a:r>
            <a:r>
              <a:rPr lang="en-US" dirty="0"/>
              <a:t>for refusal (taking of evidence)</a:t>
            </a:r>
          </a:p>
          <a:p>
            <a:endParaRPr lang="en-US" dirty="0"/>
          </a:p>
          <a:p>
            <a:r>
              <a:rPr lang="en-US" dirty="0"/>
              <a:t>the request does not fall within the scope of the Regulation </a:t>
            </a:r>
          </a:p>
          <a:p>
            <a:r>
              <a:rPr lang="en-US" dirty="0"/>
              <a:t>the execution of the request does not fall within the functions of the judiciary; </a:t>
            </a:r>
          </a:p>
          <a:p>
            <a:r>
              <a:rPr lang="en-US" dirty="0"/>
              <a:t>the request is incomplete; </a:t>
            </a:r>
          </a:p>
          <a:p>
            <a:r>
              <a:rPr lang="en-US" dirty="0"/>
              <a:t>a person of whom a hearing has been requested claims a right to refuse, or a prohibition, from giving evidence; </a:t>
            </a:r>
          </a:p>
          <a:p>
            <a:r>
              <a:rPr lang="en-US" dirty="0"/>
              <a:t>a deposit or advance relating to the costs of consulting an expert has not been made.</a:t>
            </a:r>
          </a:p>
          <a:p>
            <a:endParaRPr lang="en-US" dirty="0"/>
          </a:p>
          <a:p>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6" name="Inhaltsplatzhalter 5"/>
          <p:cNvSpPr>
            <a:spLocks noGrp="1"/>
          </p:cNvSpPr>
          <p:nvPr>
            <p:ph idx="1"/>
          </p:nvPr>
        </p:nvSpPr>
        <p:spPr/>
        <p:txBody>
          <a:bodyPr/>
          <a:lstStyle/>
          <a:p>
            <a:pPr marL="0" indent="0">
              <a:buNone/>
            </a:pPr>
            <a:r>
              <a:rPr lang="en-US" dirty="0"/>
              <a:t>Possible obstacles: </a:t>
            </a:r>
            <a:r>
              <a:rPr lang="en-US" dirty="0" smtClean="0"/>
              <a:t>Status </a:t>
            </a:r>
            <a:r>
              <a:rPr lang="en-US" dirty="0"/>
              <a:t>of the relevant </a:t>
            </a:r>
            <a:r>
              <a:rPr lang="en-US" dirty="0" smtClean="0"/>
              <a:t>court</a:t>
            </a:r>
            <a:endParaRPr lang="sl-SI" dirty="0" smtClean="0"/>
          </a:p>
          <a:p>
            <a:pPr marL="0" indent="0">
              <a:buNone/>
            </a:pPr>
            <a:endParaRPr lang="en-US" dirty="0"/>
          </a:p>
          <a:p>
            <a:r>
              <a:rPr lang="en-US" dirty="0"/>
              <a:t>Expressly designated as transmitting agency</a:t>
            </a:r>
          </a:p>
          <a:p>
            <a:r>
              <a:rPr lang="en-US" dirty="0"/>
              <a:t>Among the "users" of a designated transmitting agency</a:t>
            </a:r>
          </a:p>
          <a:p>
            <a:r>
              <a:rPr lang="en-US" dirty="0"/>
              <a:t>Not related to the transmitting agency</a:t>
            </a:r>
          </a:p>
          <a:p>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5" name="Inhaltsplatzhalter 4"/>
          <p:cNvSpPr>
            <a:spLocks noGrp="1"/>
          </p:cNvSpPr>
          <p:nvPr>
            <p:ph idx="1"/>
          </p:nvPr>
        </p:nvSpPr>
        <p:spPr/>
        <p:txBody>
          <a:bodyPr/>
          <a:lstStyle/>
          <a:p>
            <a:pPr marL="0" indent="0">
              <a:buNone/>
            </a:pPr>
            <a:r>
              <a:rPr lang="en-US" dirty="0"/>
              <a:t>General aspect of judicial cooperation: judicial associations and </a:t>
            </a:r>
            <a:r>
              <a:rPr lang="en-US" dirty="0" smtClean="0"/>
              <a:t>networks</a:t>
            </a:r>
            <a:endParaRPr lang="sl-SI" dirty="0" smtClean="0"/>
          </a:p>
          <a:p>
            <a:pPr marL="0" indent="0">
              <a:buNone/>
            </a:pPr>
            <a:endParaRPr lang="en-US" dirty="0"/>
          </a:p>
          <a:p>
            <a:r>
              <a:rPr lang="en-US" dirty="0"/>
              <a:t>Highly </a:t>
            </a:r>
            <a:r>
              <a:rPr lang="en-US" dirty="0" err="1"/>
              <a:t>specialised</a:t>
            </a:r>
            <a:r>
              <a:rPr lang="en-US" dirty="0"/>
              <a:t> training</a:t>
            </a:r>
          </a:p>
          <a:p>
            <a:r>
              <a:rPr lang="en-US" dirty="0"/>
              <a:t>Exchange of information</a:t>
            </a:r>
          </a:p>
          <a:p>
            <a:r>
              <a:rPr lang="en-US" dirty="0"/>
              <a:t>Networking</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6" name="Inhaltsplatzhalter 5"/>
          <p:cNvSpPr>
            <a:spLocks noGrp="1"/>
          </p:cNvSpPr>
          <p:nvPr>
            <p:ph idx="1"/>
          </p:nvPr>
        </p:nvSpPr>
        <p:spPr/>
        <p:txBody>
          <a:bodyPr/>
          <a:lstStyle/>
          <a:p>
            <a:pPr marL="0" indent="0">
              <a:buNone/>
            </a:pPr>
            <a:r>
              <a:rPr lang="en-US" dirty="0"/>
              <a:t>European Judicial Training Network (EJTN</a:t>
            </a:r>
            <a:r>
              <a:rPr lang="en-US" dirty="0" smtClean="0"/>
              <a:t>)</a:t>
            </a:r>
            <a:endParaRPr lang="sl-SI" dirty="0" smtClean="0"/>
          </a:p>
          <a:p>
            <a:pPr marL="0" indent="0">
              <a:buNone/>
            </a:pPr>
            <a:endParaRPr lang="en-US" dirty="0"/>
          </a:p>
          <a:p>
            <a:r>
              <a:rPr lang="en-US" dirty="0"/>
              <a:t>http://www.ejtn.net</a:t>
            </a:r>
          </a:p>
          <a:p>
            <a:r>
              <a:rPr lang="en-US" dirty="0"/>
              <a:t>Membership: national judicial training </a:t>
            </a:r>
            <a:r>
              <a:rPr lang="en-US" dirty="0" err="1"/>
              <a:t>organisations</a:t>
            </a:r>
            <a:endParaRPr lang="en-US" dirty="0"/>
          </a:p>
          <a:p>
            <a:r>
              <a:rPr lang="en-US" dirty="0"/>
              <a:t>Scope: Development of various seminars, </a:t>
            </a:r>
            <a:r>
              <a:rPr lang="en-US" dirty="0" err="1"/>
              <a:t>programmes</a:t>
            </a:r>
            <a:r>
              <a:rPr lang="en-US" dirty="0"/>
              <a:t> and curricula "with a genuine European dimension"</a:t>
            </a:r>
          </a:p>
          <a:p>
            <a:r>
              <a:rPr lang="en-US" dirty="0"/>
              <a:t>Methods of work: Permanent secretariat, meetings of General Assembly, Working groups and Sub-Working groups</a:t>
            </a:r>
          </a:p>
          <a:p>
            <a:endParaRPr lang="en-US" dirty="0"/>
          </a:p>
          <a:p>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5" name="Inhaltsplatzhalter 4"/>
          <p:cNvSpPr>
            <a:spLocks noGrp="1"/>
          </p:cNvSpPr>
          <p:nvPr>
            <p:ph idx="1"/>
          </p:nvPr>
        </p:nvSpPr>
        <p:spPr/>
        <p:txBody>
          <a:bodyPr/>
          <a:lstStyle/>
          <a:p>
            <a:pPr marL="0" indent="0">
              <a:buNone/>
            </a:pPr>
            <a:r>
              <a:rPr lang="de-DE" dirty="0"/>
              <a:t>EJTN: </a:t>
            </a:r>
            <a:r>
              <a:rPr lang="de-DE" dirty="0" err="1"/>
              <a:t>Actual</a:t>
            </a:r>
            <a:r>
              <a:rPr lang="de-DE" dirty="0"/>
              <a:t> </a:t>
            </a:r>
            <a:r>
              <a:rPr lang="de-DE" dirty="0" err="1" smtClean="0"/>
              <a:t>activities</a:t>
            </a:r>
            <a:endParaRPr lang="sl-SI" dirty="0" smtClean="0"/>
          </a:p>
          <a:p>
            <a:pPr marL="0" indent="0">
              <a:buNone/>
            </a:pPr>
            <a:endParaRPr lang="de-DE" dirty="0"/>
          </a:p>
          <a:p>
            <a:r>
              <a:rPr lang="de-DE" dirty="0" err="1"/>
              <a:t>Judicial</a:t>
            </a:r>
            <a:r>
              <a:rPr lang="de-DE" dirty="0"/>
              <a:t> </a:t>
            </a:r>
            <a:r>
              <a:rPr lang="de-DE" dirty="0" err="1"/>
              <a:t>exchange</a:t>
            </a:r>
            <a:r>
              <a:rPr lang="de-DE" dirty="0"/>
              <a:t> </a:t>
            </a:r>
            <a:r>
              <a:rPr lang="de-DE" dirty="0" err="1"/>
              <a:t>programmes</a:t>
            </a:r>
            <a:endParaRPr lang="de-DE" dirty="0"/>
          </a:p>
          <a:p>
            <a:r>
              <a:rPr lang="de-DE" dirty="0"/>
              <a:t>Training </a:t>
            </a:r>
            <a:r>
              <a:rPr lang="de-DE" dirty="0" err="1"/>
              <a:t>programmes</a:t>
            </a:r>
            <a:r>
              <a:rPr lang="de-DE" dirty="0"/>
              <a:t>, </a:t>
            </a:r>
            <a:r>
              <a:rPr lang="de-DE" dirty="0" err="1"/>
              <a:t>including</a:t>
            </a:r>
            <a:r>
              <a:rPr lang="de-DE" dirty="0"/>
              <a:t> Training </a:t>
            </a:r>
            <a:r>
              <a:rPr lang="de-DE" dirty="0" err="1"/>
              <a:t>the</a:t>
            </a:r>
            <a:r>
              <a:rPr lang="de-DE" dirty="0"/>
              <a:t> Trainers </a:t>
            </a:r>
            <a:r>
              <a:rPr lang="de-DE" dirty="0" err="1"/>
              <a:t>and</a:t>
            </a:r>
            <a:r>
              <a:rPr lang="de-DE" dirty="0"/>
              <a:t> </a:t>
            </a:r>
            <a:r>
              <a:rPr lang="de-DE" dirty="0" err="1"/>
              <a:t>Linguistics</a:t>
            </a:r>
            <a:endParaRPr lang="de-DE" dirty="0"/>
          </a:p>
          <a:p>
            <a:r>
              <a:rPr lang="de-DE" dirty="0" err="1"/>
              <a:t>Numerous</a:t>
            </a:r>
            <a:r>
              <a:rPr lang="de-DE" dirty="0"/>
              <a:t> </a:t>
            </a:r>
            <a:r>
              <a:rPr lang="de-DE" dirty="0" err="1"/>
              <a:t>independent</a:t>
            </a:r>
            <a:r>
              <a:rPr lang="de-DE" dirty="0"/>
              <a:t> </a:t>
            </a:r>
            <a:r>
              <a:rPr lang="de-DE" dirty="0" err="1"/>
              <a:t>seminars</a:t>
            </a:r>
            <a:r>
              <a:rPr lang="de-DE" dirty="0"/>
              <a:t> (relevant </a:t>
            </a:r>
            <a:r>
              <a:rPr lang="de-DE" dirty="0" err="1"/>
              <a:t>example</a:t>
            </a:r>
            <a:r>
              <a:rPr lang="de-DE" dirty="0"/>
              <a:t>: Access </a:t>
            </a:r>
            <a:r>
              <a:rPr lang="de-DE" dirty="0" err="1"/>
              <a:t>to</a:t>
            </a:r>
            <a:r>
              <a:rPr lang="de-DE" dirty="0"/>
              <a:t> Court in Environmental </a:t>
            </a:r>
            <a:r>
              <a:rPr lang="de-DE" dirty="0" err="1"/>
              <a:t>Matters</a:t>
            </a:r>
            <a:r>
              <a:rPr lang="de-DE" dirty="0"/>
              <a:t>, </a:t>
            </a:r>
            <a:r>
              <a:rPr lang="de-DE" dirty="0" err="1"/>
              <a:t>Lisbon</a:t>
            </a:r>
            <a:r>
              <a:rPr lang="de-DE" dirty="0"/>
              <a:t>, </a:t>
            </a:r>
            <a:r>
              <a:rPr lang="de-DE" dirty="0" err="1"/>
              <a:t>October</a:t>
            </a:r>
            <a:r>
              <a:rPr lang="de-DE" dirty="0"/>
              <a:t> 2013)</a:t>
            </a:r>
          </a:p>
          <a:p>
            <a:r>
              <a:rPr lang="de-DE" dirty="0"/>
              <a:t>Training </a:t>
            </a:r>
            <a:r>
              <a:rPr lang="de-DE" dirty="0" err="1"/>
              <a:t>guidelines</a:t>
            </a:r>
            <a:r>
              <a:rPr lang="de-DE" dirty="0"/>
              <a:t> </a:t>
            </a:r>
            <a:r>
              <a:rPr lang="de-DE" dirty="0" err="1"/>
              <a:t>for</a:t>
            </a:r>
            <a:r>
              <a:rPr lang="de-DE" dirty="0"/>
              <a:t> national </a:t>
            </a:r>
            <a:r>
              <a:rPr lang="de-DE" dirty="0" err="1"/>
              <a:t>training</a:t>
            </a:r>
            <a:r>
              <a:rPr lang="de-DE" dirty="0"/>
              <a:t> </a:t>
            </a:r>
            <a:r>
              <a:rPr lang="de-DE" dirty="0" err="1"/>
              <a:t>organisations</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z="2400" dirty="0" err="1" smtClean="0"/>
              <a:t>Cross</a:t>
            </a:r>
            <a:r>
              <a:rPr lang="sl-SI" sz="2400" dirty="0" smtClean="0"/>
              <a:t>-</a:t>
            </a:r>
            <a:r>
              <a:rPr lang="sl-SI" sz="2400" dirty="0" err="1" smtClean="0"/>
              <a:t>border</a:t>
            </a:r>
            <a:r>
              <a:rPr lang="sl-SI" sz="2400" dirty="0" smtClean="0"/>
              <a:t> </a:t>
            </a:r>
            <a:r>
              <a:rPr lang="sl-SI" sz="2400" dirty="0" err="1" smtClean="0"/>
              <a:t>Cooperation</a:t>
            </a:r>
            <a:r>
              <a:rPr lang="sl-SI" sz="2400" dirty="0" smtClean="0"/>
              <a:t> </a:t>
            </a:r>
            <a:r>
              <a:rPr lang="sl-SI" sz="2400" dirty="0" err="1" smtClean="0"/>
              <a:t>of</a:t>
            </a:r>
            <a:r>
              <a:rPr lang="sl-SI" sz="2400" dirty="0" smtClean="0"/>
              <a:t> </a:t>
            </a:r>
            <a:r>
              <a:rPr lang="sl-SI" sz="2400" dirty="0" err="1" smtClean="0"/>
              <a:t>Judges</a:t>
            </a:r>
            <a:endParaRPr lang="en-US" sz="2400" dirty="0"/>
          </a:p>
        </p:txBody>
      </p:sp>
      <p:sp>
        <p:nvSpPr>
          <p:cNvPr id="3" name="Content Placeholder 2"/>
          <p:cNvSpPr>
            <a:spLocks noGrp="1"/>
          </p:cNvSpPr>
          <p:nvPr>
            <p:ph idx="1"/>
          </p:nvPr>
        </p:nvSpPr>
        <p:spPr>
          <a:xfrm>
            <a:off x="857224" y="2643182"/>
            <a:ext cx="7623175" cy="2947998"/>
          </a:xfrm>
        </p:spPr>
        <p:txBody>
          <a:bodyPr/>
          <a:lstStyle/>
          <a:p>
            <a:pPr marL="0" indent="0">
              <a:buNone/>
            </a:pPr>
            <a:r>
              <a:rPr lang="en-US" dirty="0"/>
              <a:t>Different aspects of judicial cooperation in environmental cases</a:t>
            </a:r>
            <a:r>
              <a:rPr lang="en-US" dirty="0" smtClean="0"/>
              <a:t>:</a:t>
            </a:r>
            <a:endParaRPr lang="sl-SI" dirty="0" smtClean="0"/>
          </a:p>
          <a:p>
            <a:pPr marL="0" indent="0">
              <a:buNone/>
            </a:pPr>
            <a:endParaRPr lang="en-US" dirty="0"/>
          </a:p>
          <a:p>
            <a:r>
              <a:rPr lang="en-US" dirty="0"/>
              <a:t>Practical, related to actual court proceedings (serving of documents, taking evidence)</a:t>
            </a:r>
          </a:p>
          <a:p>
            <a:r>
              <a:rPr lang="en-US" dirty="0"/>
              <a:t>General, related to EU policies in the areas of protection of the environment and creation of the European area of justice through cooperation</a:t>
            </a:r>
          </a:p>
          <a:p>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5" name="Inhaltsplatzhalter 4"/>
          <p:cNvSpPr>
            <a:spLocks noGrp="1"/>
          </p:cNvSpPr>
          <p:nvPr>
            <p:ph idx="1"/>
          </p:nvPr>
        </p:nvSpPr>
        <p:spPr/>
        <p:txBody>
          <a:bodyPr/>
          <a:lstStyle/>
          <a:p>
            <a:pPr marL="0" indent="0">
              <a:buNone/>
            </a:pPr>
            <a:r>
              <a:rPr lang="en-US" dirty="0"/>
              <a:t>EU Forum of Judges for the Environment (EUFJE</a:t>
            </a:r>
            <a:r>
              <a:rPr lang="en-US" dirty="0" smtClean="0"/>
              <a:t>)</a:t>
            </a:r>
            <a:endParaRPr lang="sl-SI" dirty="0" smtClean="0"/>
          </a:p>
          <a:p>
            <a:pPr marL="0" indent="0">
              <a:buNone/>
            </a:pPr>
            <a:endParaRPr lang="en-US" dirty="0"/>
          </a:p>
          <a:p>
            <a:r>
              <a:rPr lang="en-US" dirty="0"/>
              <a:t>http://www.eufje.org</a:t>
            </a:r>
          </a:p>
          <a:p>
            <a:r>
              <a:rPr lang="en-US" dirty="0"/>
              <a:t>Membership: open to all EU and EFTA judges, many representatives of supreme administrative jurisdictions and constitutional courts</a:t>
            </a:r>
          </a:p>
          <a:p>
            <a:r>
              <a:rPr lang="en-US" dirty="0"/>
              <a:t>Scope: exchanging judicial decisions and sharing experience in the area of training in environmental law</a:t>
            </a:r>
          </a:p>
          <a:p>
            <a:r>
              <a:rPr lang="en-US" dirty="0"/>
              <a:t>Methods of work: Annual conferences</a:t>
            </a:r>
          </a:p>
          <a:p>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6" name="Inhaltsplatzhalter 5"/>
          <p:cNvSpPr>
            <a:spLocks noGrp="1"/>
          </p:cNvSpPr>
          <p:nvPr>
            <p:ph idx="1"/>
          </p:nvPr>
        </p:nvSpPr>
        <p:spPr/>
        <p:txBody>
          <a:bodyPr/>
          <a:lstStyle/>
          <a:p>
            <a:pPr marL="0" indent="0">
              <a:buNone/>
            </a:pPr>
            <a:r>
              <a:rPr lang="en-US" dirty="0"/>
              <a:t>EUFJE: Actual activities in the past 3 </a:t>
            </a:r>
            <a:r>
              <a:rPr lang="en-US" dirty="0" smtClean="0"/>
              <a:t>years</a:t>
            </a:r>
            <a:endParaRPr lang="sl-SI" dirty="0" smtClean="0"/>
          </a:p>
          <a:p>
            <a:pPr marL="0" indent="0">
              <a:buNone/>
            </a:pPr>
            <a:endParaRPr lang="en-US" dirty="0"/>
          </a:p>
          <a:p>
            <a:r>
              <a:rPr lang="en-US" dirty="0"/>
              <a:t>Brussels, 2010 - The Enforcement of European Biodiversity at </a:t>
            </a:r>
            <a:r>
              <a:rPr lang="sl-SI" dirty="0" smtClean="0"/>
              <a:t>N</a:t>
            </a:r>
            <a:r>
              <a:rPr lang="en-US" dirty="0" err="1" smtClean="0"/>
              <a:t>ational</a:t>
            </a:r>
            <a:r>
              <a:rPr lang="en-US" dirty="0" smtClean="0"/>
              <a:t> </a:t>
            </a:r>
            <a:r>
              <a:rPr lang="en-US" dirty="0"/>
              <a:t>Level</a:t>
            </a:r>
          </a:p>
          <a:p>
            <a:r>
              <a:rPr lang="en-US" dirty="0"/>
              <a:t>Warsaw, 2011 - The Environmental Protection in the Town and Country Planning or in Land Use in EU Law</a:t>
            </a:r>
          </a:p>
          <a:p>
            <a:r>
              <a:rPr lang="en-US" dirty="0"/>
              <a:t>The Hague, 2012 - The Role of EU Law in the National Environmental Courts of the Member States</a:t>
            </a:r>
          </a:p>
          <a:p>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2400" dirty="0" err="1"/>
              <a:t>Cross</a:t>
            </a:r>
            <a:r>
              <a:rPr lang="sl-SI" sz="2400" dirty="0"/>
              <a:t>-</a:t>
            </a:r>
            <a:r>
              <a:rPr lang="sl-SI" sz="2400" dirty="0" err="1"/>
              <a:t>border</a:t>
            </a:r>
            <a:r>
              <a:rPr lang="sl-SI" sz="2400" dirty="0"/>
              <a:t> </a:t>
            </a:r>
            <a:r>
              <a:rPr lang="sl-SI" sz="2400" dirty="0" err="1"/>
              <a:t>Cooperation</a:t>
            </a:r>
            <a:r>
              <a:rPr lang="sl-SI" sz="2400" dirty="0"/>
              <a:t> </a:t>
            </a:r>
            <a:r>
              <a:rPr lang="sl-SI" sz="2400" dirty="0" err="1"/>
              <a:t>of</a:t>
            </a:r>
            <a:r>
              <a:rPr lang="sl-SI" sz="2400" dirty="0"/>
              <a:t> </a:t>
            </a:r>
            <a:r>
              <a:rPr lang="sl-SI" sz="2400" dirty="0" err="1"/>
              <a:t>Judges</a:t>
            </a:r>
            <a:endParaRPr lang="sl-SI" sz="2400" dirty="0"/>
          </a:p>
        </p:txBody>
      </p:sp>
      <p:sp>
        <p:nvSpPr>
          <p:cNvPr id="3" name="Ograda vsebine 2"/>
          <p:cNvSpPr>
            <a:spLocks noGrp="1"/>
          </p:cNvSpPr>
          <p:nvPr>
            <p:ph idx="1"/>
          </p:nvPr>
        </p:nvSpPr>
        <p:spPr/>
        <p:txBody>
          <a:bodyPr/>
          <a:lstStyle/>
          <a:p>
            <a:pPr marL="0" indent="0">
              <a:buNone/>
            </a:pPr>
            <a:r>
              <a:rPr lang="en-US" dirty="0"/>
              <a:t>Association of the European Administrative Judges (AEAJ</a:t>
            </a:r>
            <a:r>
              <a:rPr lang="en-US" dirty="0" smtClean="0"/>
              <a:t>)</a:t>
            </a:r>
            <a:endParaRPr lang="sl-SI" dirty="0" smtClean="0"/>
          </a:p>
          <a:p>
            <a:pPr marL="0" indent="0">
              <a:buNone/>
            </a:pPr>
            <a:endParaRPr lang="en-US" dirty="0"/>
          </a:p>
          <a:p>
            <a:r>
              <a:rPr lang="en-US" dirty="0"/>
              <a:t>http://www.aeaj.org</a:t>
            </a:r>
          </a:p>
          <a:p>
            <a:r>
              <a:rPr lang="en-US" dirty="0"/>
              <a:t>Membership: Associations of administrative judges of the EU and CE</a:t>
            </a:r>
          </a:p>
          <a:p>
            <a:r>
              <a:rPr lang="en-US" dirty="0"/>
              <a:t>Scope: Promoting of professional interests of administrative judges, dissemination and </a:t>
            </a:r>
            <a:r>
              <a:rPr lang="en-US" dirty="0" smtClean="0"/>
              <a:t>e</a:t>
            </a:r>
            <a:r>
              <a:rPr lang="sl-SI" dirty="0" smtClean="0"/>
              <a:t>x</a:t>
            </a:r>
            <a:r>
              <a:rPr lang="en-US" dirty="0" smtClean="0"/>
              <a:t>change </a:t>
            </a:r>
            <a:r>
              <a:rPr lang="en-US" dirty="0"/>
              <a:t>of information</a:t>
            </a:r>
          </a:p>
          <a:p>
            <a:r>
              <a:rPr lang="en-US" dirty="0"/>
              <a:t>Methods of work: Meetings of General assembly and Working groups</a:t>
            </a:r>
          </a:p>
          <a:p>
            <a:endParaRPr lang="sl-SI" dirty="0"/>
          </a:p>
        </p:txBody>
      </p:sp>
    </p:spTree>
    <p:extLst>
      <p:ext uri="{BB962C8B-B14F-4D97-AF65-F5344CB8AC3E}">
        <p14:creationId xmlns:p14="http://schemas.microsoft.com/office/powerpoint/2010/main" val="3298995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2400" dirty="0" err="1"/>
              <a:t>Cross</a:t>
            </a:r>
            <a:r>
              <a:rPr lang="sl-SI" sz="2400" dirty="0"/>
              <a:t>-</a:t>
            </a:r>
            <a:r>
              <a:rPr lang="sl-SI" sz="2400" dirty="0" err="1"/>
              <a:t>border</a:t>
            </a:r>
            <a:r>
              <a:rPr lang="sl-SI" sz="2400" dirty="0"/>
              <a:t> </a:t>
            </a:r>
            <a:r>
              <a:rPr lang="sl-SI" sz="2400" dirty="0" err="1"/>
              <a:t>Cooperation</a:t>
            </a:r>
            <a:r>
              <a:rPr lang="sl-SI" sz="2400" dirty="0"/>
              <a:t> </a:t>
            </a:r>
            <a:r>
              <a:rPr lang="sl-SI" sz="2400" dirty="0" err="1"/>
              <a:t>of</a:t>
            </a:r>
            <a:r>
              <a:rPr lang="sl-SI" sz="2400" dirty="0"/>
              <a:t> </a:t>
            </a:r>
            <a:r>
              <a:rPr lang="sl-SI" sz="2400" dirty="0" err="1"/>
              <a:t>Judges</a:t>
            </a:r>
            <a:endParaRPr lang="sl-SI" sz="2400" dirty="0"/>
          </a:p>
        </p:txBody>
      </p:sp>
      <p:sp>
        <p:nvSpPr>
          <p:cNvPr id="3" name="Ograda vsebine 2"/>
          <p:cNvSpPr>
            <a:spLocks noGrp="1"/>
          </p:cNvSpPr>
          <p:nvPr>
            <p:ph idx="1"/>
          </p:nvPr>
        </p:nvSpPr>
        <p:spPr/>
        <p:txBody>
          <a:bodyPr/>
          <a:lstStyle/>
          <a:p>
            <a:pPr marL="0" indent="0">
              <a:buNone/>
            </a:pPr>
            <a:r>
              <a:rPr lang="en-US" dirty="0"/>
              <a:t>AEAJ: Actual activities of the WG for environmental </a:t>
            </a:r>
            <a:r>
              <a:rPr lang="en-US" dirty="0" smtClean="0"/>
              <a:t>law</a:t>
            </a:r>
            <a:endParaRPr lang="sl-SI" dirty="0" smtClean="0"/>
          </a:p>
          <a:p>
            <a:pPr marL="0" indent="0">
              <a:buNone/>
            </a:pPr>
            <a:endParaRPr lang="en-US" dirty="0"/>
          </a:p>
          <a:p>
            <a:r>
              <a:rPr lang="en-US" dirty="0"/>
              <a:t>Sofia, 2009 - European Nature Protection and Water Protection Law</a:t>
            </a:r>
          </a:p>
          <a:p>
            <a:r>
              <a:rPr lang="en-US" dirty="0" err="1"/>
              <a:t>Aguilas</a:t>
            </a:r>
            <a:r>
              <a:rPr lang="en-US" dirty="0"/>
              <a:t>, 2010 - Access to Court in Environmental Matters - And What Happens Then?</a:t>
            </a:r>
          </a:p>
          <a:p>
            <a:r>
              <a:rPr lang="en-US" dirty="0"/>
              <a:t>Vilnius, 2011 - Interim Relief in Environmental Matters</a:t>
            </a:r>
          </a:p>
          <a:p>
            <a:r>
              <a:rPr lang="en-US" dirty="0"/>
              <a:t>Rome, 2012 - Mediation and Amicable Settlement Before the Court in Environmental Matters</a:t>
            </a:r>
            <a:endParaRPr lang="sl-SI" dirty="0"/>
          </a:p>
        </p:txBody>
      </p:sp>
    </p:spTree>
    <p:extLst>
      <p:ext uri="{BB962C8B-B14F-4D97-AF65-F5344CB8AC3E}">
        <p14:creationId xmlns:p14="http://schemas.microsoft.com/office/powerpoint/2010/main" val="3086331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Cross-border Cooperation of Judges</a:t>
            </a:r>
            <a:endParaRPr lang="en-US" sz="2400" dirty="0"/>
          </a:p>
        </p:txBody>
      </p:sp>
      <p:sp>
        <p:nvSpPr>
          <p:cNvPr id="3" name="Content Placeholder 2"/>
          <p:cNvSpPr>
            <a:spLocks noGrp="1"/>
          </p:cNvSpPr>
          <p:nvPr>
            <p:ph idx="1"/>
          </p:nvPr>
        </p:nvSpPr>
        <p:spPr>
          <a:xfrm>
            <a:off x="785786" y="2000240"/>
            <a:ext cx="7623175" cy="4114800"/>
          </a:xfrm>
        </p:spPr>
        <p:txBody>
          <a:bodyPr/>
          <a:lstStyle/>
          <a:p>
            <a:pPr marL="0" indent="0">
              <a:buNone/>
            </a:pPr>
            <a:r>
              <a:rPr lang="en-US" dirty="0"/>
              <a:t>Practical aspect</a:t>
            </a:r>
            <a:r>
              <a:rPr lang="en-US" dirty="0" smtClean="0"/>
              <a:t>:</a:t>
            </a:r>
            <a:endParaRPr lang="sl-SI" dirty="0" smtClean="0"/>
          </a:p>
          <a:p>
            <a:pPr marL="0" indent="0">
              <a:buNone/>
            </a:pPr>
            <a:endParaRPr lang="en-US" dirty="0"/>
          </a:p>
          <a:p>
            <a:r>
              <a:rPr lang="en-US" dirty="0"/>
              <a:t>Numerous industrial installations are (or will be) located near international borders</a:t>
            </a:r>
          </a:p>
          <a:p>
            <a:r>
              <a:rPr lang="en-US" dirty="0"/>
              <a:t>In such cases, "members of the public concerned" (Art. 25 </a:t>
            </a:r>
            <a:r>
              <a:rPr lang="en-US" dirty="0" err="1"/>
              <a:t>para</a:t>
            </a:r>
            <a:r>
              <a:rPr lang="en-US" dirty="0"/>
              <a:t>. 1 IED and Art. 9 </a:t>
            </a:r>
            <a:r>
              <a:rPr lang="en-US" dirty="0" err="1"/>
              <a:t>para</a:t>
            </a:r>
            <a:r>
              <a:rPr lang="en-US" dirty="0"/>
              <a:t>. 2 Aarhus convention) will likely include foreign nationals</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3" name="Content Placeholder 2"/>
          <p:cNvSpPr>
            <a:spLocks noGrp="1"/>
          </p:cNvSpPr>
          <p:nvPr>
            <p:ph idx="1"/>
          </p:nvPr>
        </p:nvSpPr>
        <p:spPr>
          <a:xfrm>
            <a:off x="857224" y="2285992"/>
            <a:ext cx="7623175" cy="4114800"/>
          </a:xfrm>
        </p:spPr>
        <p:txBody>
          <a:bodyPr/>
          <a:lstStyle/>
          <a:p>
            <a:pPr marL="0" indent="0">
              <a:buNone/>
            </a:pPr>
            <a:r>
              <a:rPr lang="en-US" dirty="0"/>
              <a:t>Each Party shall, within the framework of its national legislation, ensure that members of the public concerned (...) have access to a review procedure before a court of law and/or another independent and impartial body established by law, to challenge the substantive and procedural legality of any decision, act or omission (...) </a:t>
            </a:r>
            <a:endParaRPr lang="sl-SI" dirty="0" smtClean="0"/>
          </a:p>
          <a:p>
            <a:pPr marL="0" indent="0">
              <a:buNone/>
            </a:pPr>
            <a:endParaRPr lang="sl-SI" dirty="0"/>
          </a:p>
          <a:p>
            <a:pPr marL="0" indent="0">
              <a:buNone/>
            </a:pPr>
            <a:r>
              <a:rPr lang="en-US" dirty="0" smtClean="0"/>
              <a:t>(</a:t>
            </a:r>
            <a:r>
              <a:rPr lang="en-US" dirty="0"/>
              <a:t>Art. 9 </a:t>
            </a:r>
            <a:r>
              <a:rPr lang="en-US" dirty="0" err="1"/>
              <a:t>para</a:t>
            </a:r>
            <a:r>
              <a:rPr lang="en-US" dirty="0"/>
              <a:t>. 2 Aarhus convention)</a:t>
            </a:r>
          </a:p>
          <a:p>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2400" dirty="0" err="1"/>
              <a:t>Cross</a:t>
            </a:r>
            <a:r>
              <a:rPr lang="sl-SI" sz="2400" dirty="0"/>
              <a:t>-</a:t>
            </a:r>
            <a:r>
              <a:rPr lang="sl-SI" sz="2400" dirty="0" err="1"/>
              <a:t>border</a:t>
            </a:r>
            <a:r>
              <a:rPr lang="sl-SI" sz="2400" dirty="0"/>
              <a:t> </a:t>
            </a:r>
            <a:r>
              <a:rPr lang="sl-SI" sz="2400" dirty="0" err="1"/>
              <a:t>Cooperation</a:t>
            </a:r>
            <a:r>
              <a:rPr lang="sl-SI" sz="2400" dirty="0"/>
              <a:t> </a:t>
            </a:r>
            <a:r>
              <a:rPr lang="sl-SI" sz="2400" dirty="0" err="1"/>
              <a:t>of</a:t>
            </a:r>
            <a:r>
              <a:rPr lang="sl-SI" sz="2400" dirty="0"/>
              <a:t> </a:t>
            </a:r>
            <a:r>
              <a:rPr lang="sl-SI" sz="2400" dirty="0" err="1"/>
              <a:t>Judges</a:t>
            </a:r>
            <a:endParaRPr lang="sl-SI" sz="2400" dirty="0"/>
          </a:p>
        </p:txBody>
      </p:sp>
      <p:sp>
        <p:nvSpPr>
          <p:cNvPr id="3" name="Content Placeholder 2"/>
          <p:cNvSpPr>
            <a:spLocks noGrp="1"/>
          </p:cNvSpPr>
          <p:nvPr>
            <p:ph idx="1"/>
          </p:nvPr>
        </p:nvSpPr>
        <p:spPr/>
        <p:txBody>
          <a:bodyPr/>
          <a:lstStyle/>
          <a:p>
            <a:pPr marL="0" indent="0">
              <a:buNone/>
            </a:pPr>
            <a:r>
              <a:rPr lang="en-US" dirty="0"/>
              <a:t>Member States shall ensure that, in accordance with </a:t>
            </a:r>
            <a:r>
              <a:rPr lang="en-US" dirty="0" smtClean="0"/>
              <a:t>the</a:t>
            </a:r>
            <a:r>
              <a:rPr lang="sl-SI" dirty="0" smtClean="0"/>
              <a:t> </a:t>
            </a:r>
            <a:r>
              <a:rPr lang="en-US" dirty="0" smtClean="0"/>
              <a:t>relevant </a:t>
            </a:r>
            <a:r>
              <a:rPr lang="en-US" dirty="0"/>
              <a:t>national legal system, members of the public concerned have access to a review procedure before a court of law or another independent and impartial body established by law to challenge the substantive or procedural legality of decisions (...) </a:t>
            </a:r>
            <a:endParaRPr lang="sl-SI" dirty="0" smtClean="0"/>
          </a:p>
          <a:p>
            <a:pPr>
              <a:buNone/>
            </a:pPr>
            <a:endParaRPr lang="sl-SI" dirty="0"/>
          </a:p>
          <a:p>
            <a:pPr>
              <a:buNone/>
            </a:pPr>
            <a:r>
              <a:rPr lang="en-US" dirty="0" smtClean="0"/>
              <a:t>(</a:t>
            </a:r>
            <a:r>
              <a:rPr lang="en-US" dirty="0"/>
              <a:t>Art. 25 </a:t>
            </a:r>
            <a:r>
              <a:rPr lang="en-US" dirty="0" err="1"/>
              <a:t>para</a:t>
            </a:r>
            <a:r>
              <a:rPr lang="en-US" dirty="0"/>
              <a:t>. 1 IED)</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2400" dirty="0" err="1"/>
              <a:t>Cross</a:t>
            </a:r>
            <a:r>
              <a:rPr lang="sl-SI" sz="2400" dirty="0"/>
              <a:t>-</a:t>
            </a:r>
            <a:r>
              <a:rPr lang="sl-SI" sz="2400" dirty="0" err="1"/>
              <a:t>border</a:t>
            </a:r>
            <a:r>
              <a:rPr lang="sl-SI" sz="2400" dirty="0"/>
              <a:t> </a:t>
            </a:r>
            <a:r>
              <a:rPr lang="sl-SI" sz="2400" dirty="0" err="1"/>
              <a:t>Cooperation</a:t>
            </a:r>
            <a:r>
              <a:rPr lang="sl-SI" sz="2400" dirty="0"/>
              <a:t> </a:t>
            </a:r>
            <a:r>
              <a:rPr lang="sl-SI" sz="2400" dirty="0" err="1"/>
              <a:t>of</a:t>
            </a:r>
            <a:r>
              <a:rPr lang="sl-SI" sz="2400" dirty="0"/>
              <a:t> </a:t>
            </a:r>
            <a:r>
              <a:rPr lang="sl-SI" sz="2400" dirty="0" err="1"/>
              <a:t>Judges</a:t>
            </a:r>
            <a:endParaRPr lang="sl-SI" sz="2400" dirty="0"/>
          </a:p>
        </p:txBody>
      </p:sp>
      <p:sp>
        <p:nvSpPr>
          <p:cNvPr id="3" name="Content Placeholder 2"/>
          <p:cNvSpPr>
            <a:spLocks noGrp="1"/>
          </p:cNvSpPr>
          <p:nvPr>
            <p:ph idx="1"/>
          </p:nvPr>
        </p:nvSpPr>
        <p:spPr/>
        <p:txBody>
          <a:bodyPr/>
          <a:lstStyle/>
          <a:p>
            <a:pPr marL="0" indent="0">
              <a:buNone/>
            </a:pPr>
            <a:r>
              <a:rPr lang="en-US" sz="1800" dirty="0"/>
              <a:t>Within the framework of their bilateral relations, Member States shall ensure that in the cases referred to in paragraph 1, the applications are also made available for an appropriate period of time to the public of the Member State likely to be affected so that it will have the right to comment on them before the competent authority reaches its decision.</a:t>
            </a:r>
          </a:p>
          <a:p>
            <a:pPr marL="0" indent="0">
              <a:buNone/>
            </a:pPr>
            <a:r>
              <a:rPr lang="en-US" sz="800" dirty="0"/>
              <a:t> </a:t>
            </a:r>
          </a:p>
          <a:p>
            <a:pPr marL="0" indent="0">
              <a:buNone/>
            </a:pPr>
            <a:r>
              <a:rPr lang="en-US" sz="1800" dirty="0"/>
              <a:t>The results of any consultations pursuant to paragraphs 1and 2 shall be taken into consideration when the competent authority reaches a decision on the application.</a:t>
            </a:r>
          </a:p>
          <a:p>
            <a:pPr marL="0" indent="0">
              <a:buNone/>
            </a:pPr>
            <a:endParaRPr lang="en-US" sz="800" dirty="0"/>
          </a:p>
          <a:p>
            <a:pPr marL="0" indent="0">
              <a:buNone/>
            </a:pPr>
            <a:r>
              <a:rPr lang="en-US" sz="1800" dirty="0"/>
              <a:t>The competent authority shall inform any Member State which has been consulted pursuant to paragraph 1 of the decision reached  (...) That Member State shall take the measures necessary to ensure that that information is made available in an appropriate manner to the public concerned in its own territory. (Art. 26 </a:t>
            </a:r>
            <a:r>
              <a:rPr lang="en-US" sz="1800" dirty="0" err="1"/>
              <a:t>para</a:t>
            </a:r>
            <a:r>
              <a:rPr lang="en-US" sz="1800" dirty="0"/>
              <a:t>. 2, 3 and 4 IED)</a:t>
            </a:r>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6" name="Inhaltsplatzhalter 5"/>
          <p:cNvSpPr>
            <a:spLocks noGrp="1"/>
          </p:cNvSpPr>
          <p:nvPr>
            <p:ph idx="1"/>
          </p:nvPr>
        </p:nvSpPr>
        <p:spPr/>
        <p:txBody>
          <a:bodyPr/>
          <a:lstStyle/>
          <a:p>
            <a:pPr marL="0" indent="0">
              <a:buNone/>
            </a:pPr>
            <a:r>
              <a:rPr lang="en-US" dirty="0"/>
              <a:t>Within the scope of the relevant provisions of this Convention, the public shall have access to information, have the possibility to participate in decision-making and have access to justice in environmental matters without discrimination as to citizenship, nationality or domicile and, in the case of a legal person, without discrimination as to where it has its registered seat or an effective </a:t>
            </a:r>
            <a:r>
              <a:rPr lang="en-US" dirty="0" err="1"/>
              <a:t>centre</a:t>
            </a:r>
            <a:r>
              <a:rPr lang="en-US" dirty="0"/>
              <a:t> of its activities. </a:t>
            </a:r>
            <a:endParaRPr lang="sl-SI" dirty="0"/>
          </a:p>
          <a:p>
            <a:pPr marL="400050" lvl="1" indent="0">
              <a:buNone/>
            </a:pPr>
            <a:r>
              <a:rPr lang="en-US" dirty="0" smtClean="0"/>
              <a:t>(</a:t>
            </a:r>
            <a:r>
              <a:rPr lang="en-US" dirty="0"/>
              <a:t>Art.3 </a:t>
            </a:r>
            <a:r>
              <a:rPr lang="en-US" dirty="0" err="1"/>
              <a:t>para</a:t>
            </a:r>
            <a:r>
              <a:rPr lang="en-US" dirty="0"/>
              <a:t>. 9 Aarhus convention)</a:t>
            </a:r>
          </a:p>
          <a:p>
            <a:pPr marL="0" indent="0">
              <a:buNone/>
            </a:pPr>
            <a:endParaRPr lang="en-US" sz="800" dirty="0"/>
          </a:p>
          <a:p>
            <a:pPr marL="0" indent="0">
              <a:buNone/>
            </a:pPr>
            <a:r>
              <a:rPr lang="en-US" dirty="0"/>
              <a:t>Any such procedure shall be fair, equitable, timely and not prohibitively expensive</a:t>
            </a:r>
            <a:r>
              <a:rPr lang="en-US" dirty="0" smtClean="0"/>
              <a:t>.</a:t>
            </a:r>
            <a:endParaRPr lang="sl-SI" dirty="0" smtClean="0"/>
          </a:p>
          <a:p>
            <a:pPr marL="400050" lvl="1" indent="0">
              <a:buNone/>
            </a:pPr>
            <a:r>
              <a:rPr lang="en-US" dirty="0" smtClean="0"/>
              <a:t>(</a:t>
            </a:r>
            <a:r>
              <a:rPr lang="en-US" dirty="0"/>
              <a:t>Art. 25 </a:t>
            </a:r>
            <a:r>
              <a:rPr lang="en-US" dirty="0" err="1"/>
              <a:t>para</a:t>
            </a:r>
            <a:r>
              <a:rPr lang="en-US" dirty="0"/>
              <a:t>. 4 IED)</a:t>
            </a:r>
          </a:p>
          <a:p>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5" name="Inhaltsplatzhalter 4"/>
          <p:cNvSpPr>
            <a:spLocks noGrp="1"/>
          </p:cNvSpPr>
          <p:nvPr>
            <p:ph idx="1"/>
          </p:nvPr>
        </p:nvSpPr>
        <p:spPr/>
        <p:txBody>
          <a:bodyPr/>
          <a:lstStyle/>
          <a:p>
            <a:pPr marL="0" indent="0">
              <a:buNone/>
            </a:pPr>
            <a:r>
              <a:rPr lang="en-US" dirty="0"/>
              <a:t>Bottom line: in case of </a:t>
            </a:r>
            <a:r>
              <a:rPr lang="en-US" dirty="0" err="1"/>
              <a:t>transboundary</a:t>
            </a:r>
            <a:r>
              <a:rPr lang="en-US" dirty="0"/>
              <a:t> effects, individual rights conferred by the EU law sum up to grant full access to court to residents of other Member states...</a:t>
            </a:r>
          </a:p>
          <a:p>
            <a:pPr marL="0" indent="0">
              <a:buNone/>
            </a:pPr>
            <a:endParaRPr lang="en-US" dirty="0"/>
          </a:p>
          <a:p>
            <a:pPr marL="0" indent="0">
              <a:buNone/>
            </a:pPr>
            <a:r>
              <a:rPr lang="en-US" dirty="0"/>
              <a:t>... however, on the other hand the EU law provides no procedural tools to facilitate this right.</a:t>
            </a:r>
          </a:p>
          <a:p>
            <a:pPr marL="0" indent="0">
              <a:buNone/>
            </a:pPr>
            <a:endParaRPr lang="en-US" dirty="0"/>
          </a:p>
          <a:p>
            <a:pPr marL="0" indent="0">
              <a:buNone/>
            </a:pPr>
            <a:r>
              <a:rPr lang="en-US" dirty="0"/>
              <a:t>Among the most important questions in this regard will be service of documents and taking of evidence.</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400" dirty="0"/>
              <a:t>Cross-</a:t>
            </a:r>
            <a:r>
              <a:rPr lang="de-DE" sz="2400" dirty="0" err="1"/>
              <a:t>border</a:t>
            </a:r>
            <a:r>
              <a:rPr lang="de-DE" sz="2400" dirty="0"/>
              <a:t> </a:t>
            </a:r>
            <a:r>
              <a:rPr lang="de-DE" sz="2400" dirty="0" err="1"/>
              <a:t>Cooperation</a:t>
            </a:r>
            <a:r>
              <a:rPr lang="de-DE" sz="2400" dirty="0"/>
              <a:t> </a:t>
            </a:r>
            <a:r>
              <a:rPr lang="de-DE" sz="2400" dirty="0" err="1"/>
              <a:t>of</a:t>
            </a:r>
            <a:r>
              <a:rPr lang="de-DE" sz="2400" dirty="0"/>
              <a:t> </a:t>
            </a:r>
            <a:r>
              <a:rPr lang="de-DE" sz="2400" dirty="0" err="1"/>
              <a:t>Judges</a:t>
            </a:r>
            <a:endParaRPr lang="de-DE" sz="2400" dirty="0"/>
          </a:p>
        </p:txBody>
      </p:sp>
      <p:sp>
        <p:nvSpPr>
          <p:cNvPr id="5" name="Inhaltsplatzhalter 4"/>
          <p:cNvSpPr>
            <a:spLocks noGrp="1"/>
          </p:cNvSpPr>
          <p:nvPr>
            <p:ph idx="1"/>
          </p:nvPr>
        </p:nvSpPr>
        <p:spPr/>
        <p:txBody>
          <a:bodyPr/>
          <a:lstStyle/>
          <a:p>
            <a:r>
              <a:rPr lang="en-US" dirty="0"/>
              <a:t>According to European Judicial Atlas, 12 Member states do not object to direct service of documents (Ireland, Portugal, France, Italy, Luxembourg, the Netherlands, Denmark, Greece, Cyprus, Sweden, Finland and Belgium)</a:t>
            </a:r>
          </a:p>
          <a:p>
            <a:endParaRPr lang="en-US" dirty="0"/>
          </a:p>
          <a:p>
            <a:r>
              <a:rPr lang="en-US" dirty="0"/>
              <a:t>When serving documents to other Member states, it has to be done according to bilateral agreements or by diplomatic means</a:t>
            </a:r>
          </a:p>
          <a:p>
            <a:endParaRPr lang="en-US" dirty="0"/>
          </a:p>
          <a:p>
            <a:r>
              <a:rPr lang="en-US" dirty="0"/>
              <a:t>As a rule, taking of evidence will be even more difficult</a:t>
            </a:r>
          </a:p>
          <a:p>
            <a:endParaRPr lang="en-US" dirty="0"/>
          </a:p>
          <a:p>
            <a:r>
              <a:rPr lang="en-US" dirty="0"/>
              <a:t>Effectiveness of judicial protection may be questionable</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54</TotalTime>
  <Words>1618</Words>
  <Application>Microsoft Office PowerPoint</Application>
  <PresentationFormat>Diaprojekcija na zaslonu (4:3)</PresentationFormat>
  <Paragraphs>143</Paragraphs>
  <Slides>23</Slides>
  <Notes>0</Notes>
  <HiddenSlides>0</HiddenSlides>
  <MMClips>0</MMClips>
  <ScaleCrop>false</ScaleCrop>
  <HeadingPairs>
    <vt:vector size="4" baseType="variant">
      <vt:variant>
        <vt:lpstr>Tema</vt:lpstr>
      </vt:variant>
      <vt:variant>
        <vt:i4>1</vt:i4>
      </vt:variant>
      <vt:variant>
        <vt:lpstr>Naslovi diapozitivov</vt:lpstr>
      </vt:variant>
      <vt:variant>
        <vt:i4>23</vt:i4>
      </vt:variant>
    </vt:vector>
  </HeadingPairs>
  <TitlesOfParts>
    <vt:vector size="24" baseType="lpstr">
      <vt:lpstr>Standarddesign</vt:lpstr>
      <vt:lpstr>Cross-border Cooperation of Judges  Andrej Kmecl</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lpstr>Cross-border Cooperation of Judges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L</cp:lastModifiedBy>
  <cp:revision>67</cp:revision>
  <dcterms:created xsi:type="dcterms:W3CDTF">2010-08-05T12:57:03Z</dcterms:created>
  <dcterms:modified xsi:type="dcterms:W3CDTF">2013-05-21T22:20:34Z</dcterms:modified>
</cp:coreProperties>
</file>