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90" r:id="rId6"/>
    <p:sldId id="260" r:id="rId7"/>
    <p:sldId id="261" r:id="rId8"/>
    <p:sldId id="262" r:id="rId9"/>
    <p:sldId id="263" r:id="rId10"/>
    <p:sldId id="291" r:id="rId11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C8B"/>
    <a:srgbClr val="976F45"/>
    <a:srgbClr val="88827E"/>
    <a:srgbClr val="00003E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09301-FECD-42D0-BEC1-FCB871007ED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9EB47422-66A1-424F-9CB9-2396CCFB4D1A}">
      <dgm:prSet custT="1"/>
      <dgm:spPr/>
      <dgm:t>
        <a:bodyPr/>
        <a:lstStyle/>
        <a:p>
          <a:pPr rtl="0"/>
          <a:r>
            <a:rPr lang="de-DE" sz="2000" dirty="0" smtClean="0"/>
            <a:t>BAT</a:t>
          </a:r>
          <a:endParaRPr lang="de-AT" sz="2000" dirty="0"/>
        </a:p>
      </dgm:t>
    </dgm:pt>
    <dgm:pt modelId="{BF53692E-3C05-4AB9-B44E-8A60851F0784}" type="parTrans" cxnId="{923D3CCD-B092-4B45-9518-084D47B6F6A2}">
      <dgm:prSet/>
      <dgm:spPr/>
      <dgm:t>
        <a:bodyPr/>
        <a:lstStyle/>
        <a:p>
          <a:endParaRPr lang="de-AT"/>
        </a:p>
      </dgm:t>
    </dgm:pt>
    <dgm:pt modelId="{3A866E1C-F9EC-450B-A02F-82760AFBD54C}" type="sibTrans" cxnId="{923D3CCD-B092-4B45-9518-084D47B6F6A2}">
      <dgm:prSet/>
      <dgm:spPr/>
      <dgm:t>
        <a:bodyPr/>
        <a:lstStyle/>
        <a:p>
          <a:endParaRPr lang="de-AT"/>
        </a:p>
      </dgm:t>
    </dgm:pt>
    <dgm:pt modelId="{C4022ADF-1CF8-4B36-B583-B351CEC42C39}">
      <dgm:prSet custT="1"/>
      <dgm:spPr/>
      <dgm:t>
        <a:bodyPr/>
        <a:lstStyle/>
        <a:p>
          <a:pPr rtl="0"/>
          <a:r>
            <a:rPr lang="de-DE" sz="2400" dirty="0" smtClean="0"/>
            <a:t>LCP ELVs</a:t>
          </a:r>
          <a:endParaRPr lang="de-AT" sz="2400" dirty="0"/>
        </a:p>
      </dgm:t>
    </dgm:pt>
    <dgm:pt modelId="{6C6997C9-39BC-4C13-BEEB-550F4CCEF946}" type="parTrans" cxnId="{C57EB713-C94C-4651-BF70-FDCC8FEDC250}">
      <dgm:prSet/>
      <dgm:spPr/>
      <dgm:t>
        <a:bodyPr/>
        <a:lstStyle/>
        <a:p>
          <a:endParaRPr lang="de-AT"/>
        </a:p>
      </dgm:t>
    </dgm:pt>
    <dgm:pt modelId="{476D2C55-4CBA-4220-B4A4-2A0F0E449663}" type="sibTrans" cxnId="{C57EB713-C94C-4651-BF70-FDCC8FEDC250}">
      <dgm:prSet/>
      <dgm:spPr/>
      <dgm:t>
        <a:bodyPr/>
        <a:lstStyle/>
        <a:p>
          <a:endParaRPr lang="de-AT"/>
        </a:p>
      </dgm:t>
    </dgm:pt>
    <dgm:pt modelId="{A4C33999-B033-4977-924F-43D3A884E4CD}">
      <dgm:prSet custT="1"/>
      <dgm:spPr/>
      <dgm:t>
        <a:bodyPr/>
        <a:lstStyle/>
        <a:p>
          <a:pPr rtl="0"/>
          <a:r>
            <a:rPr lang="en-GB" sz="2400" dirty="0" smtClean="0"/>
            <a:t>non-compliance</a:t>
          </a:r>
          <a:endParaRPr lang="de-AT" sz="2400" dirty="0"/>
        </a:p>
      </dgm:t>
    </dgm:pt>
    <dgm:pt modelId="{75FC67D1-6826-4BC7-ACB3-A9FBE0E7416A}" type="parTrans" cxnId="{7BE152DB-8788-46C8-9551-095B67C67C6E}">
      <dgm:prSet/>
      <dgm:spPr/>
      <dgm:t>
        <a:bodyPr/>
        <a:lstStyle/>
        <a:p>
          <a:endParaRPr lang="de-AT"/>
        </a:p>
      </dgm:t>
    </dgm:pt>
    <dgm:pt modelId="{E9612D1A-A9A0-4EEC-B37D-8F5C9C32AF54}" type="sibTrans" cxnId="{7BE152DB-8788-46C8-9551-095B67C67C6E}">
      <dgm:prSet/>
      <dgm:spPr/>
      <dgm:t>
        <a:bodyPr/>
        <a:lstStyle/>
        <a:p>
          <a:endParaRPr lang="de-AT"/>
        </a:p>
      </dgm:t>
    </dgm:pt>
    <dgm:pt modelId="{BD63E98A-ADFA-4791-B4E0-35DB99AD1AC0}" type="pres">
      <dgm:prSet presAssocID="{07609301-FECD-42D0-BEC1-FCB871007ED6}" presName="Name0" presStyleCnt="0">
        <dgm:presLayoutVars>
          <dgm:dir/>
          <dgm:animLvl val="lvl"/>
          <dgm:resizeHandles val="exact"/>
        </dgm:presLayoutVars>
      </dgm:prSet>
      <dgm:spPr/>
    </dgm:pt>
    <dgm:pt modelId="{1355A0A1-42CB-4DAC-9799-4DAB91AF62AF}" type="pres">
      <dgm:prSet presAssocID="{9EB47422-66A1-424F-9CB9-2396CCFB4D1A}" presName="Name8" presStyleCnt="0"/>
      <dgm:spPr/>
    </dgm:pt>
    <dgm:pt modelId="{FE95E476-09B7-4405-8CC5-A4C09E22D097}" type="pres">
      <dgm:prSet presAssocID="{9EB47422-66A1-424F-9CB9-2396CCFB4D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ED1016D-4986-4241-9E3B-022DC01A05DE}" type="pres">
      <dgm:prSet presAssocID="{9EB47422-66A1-424F-9CB9-2396CCFB4D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D6C746A-9831-4E8E-AF51-644BC5219B69}" type="pres">
      <dgm:prSet presAssocID="{C4022ADF-1CF8-4B36-B583-B351CEC42C39}" presName="Name8" presStyleCnt="0"/>
      <dgm:spPr/>
    </dgm:pt>
    <dgm:pt modelId="{9FF9AFAE-5ED1-4D40-A46B-0486DDB97B65}" type="pres">
      <dgm:prSet presAssocID="{C4022ADF-1CF8-4B36-B583-B351CEC42C39}" presName="level" presStyleLbl="node1" presStyleIdx="1" presStyleCnt="3">
        <dgm:presLayoutVars>
          <dgm:chMax val="1"/>
          <dgm:bulletEnabled val="1"/>
        </dgm:presLayoutVars>
      </dgm:prSet>
      <dgm:spPr/>
    </dgm:pt>
    <dgm:pt modelId="{FB2654B8-316B-456F-AA40-8E0C0ECBFE3F}" type="pres">
      <dgm:prSet presAssocID="{C4022ADF-1CF8-4B36-B583-B351CEC42C3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3F959F9-6BDE-4569-85B4-00E7AF9391BF}" type="pres">
      <dgm:prSet presAssocID="{A4C33999-B033-4977-924F-43D3A884E4CD}" presName="Name8" presStyleCnt="0"/>
      <dgm:spPr/>
    </dgm:pt>
    <dgm:pt modelId="{7B38681A-D73D-4897-AB4F-CD68A71360A0}" type="pres">
      <dgm:prSet presAssocID="{A4C33999-B033-4977-924F-43D3A884E4C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61BBDCF-B17B-4407-A4EF-20CA8DF04814}" type="pres">
      <dgm:prSet presAssocID="{A4C33999-B033-4977-924F-43D3A884E4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923D3CCD-B092-4B45-9518-084D47B6F6A2}" srcId="{07609301-FECD-42D0-BEC1-FCB871007ED6}" destId="{9EB47422-66A1-424F-9CB9-2396CCFB4D1A}" srcOrd="0" destOrd="0" parTransId="{BF53692E-3C05-4AB9-B44E-8A60851F0784}" sibTransId="{3A866E1C-F9EC-450B-A02F-82760AFBD54C}"/>
    <dgm:cxn modelId="{2BABEC15-A794-475F-A046-2124D0211DAA}" type="presOf" srcId="{9EB47422-66A1-424F-9CB9-2396CCFB4D1A}" destId="{3ED1016D-4986-4241-9E3B-022DC01A05DE}" srcOrd="1" destOrd="0" presId="urn:microsoft.com/office/officeart/2005/8/layout/pyramid1"/>
    <dgm:cxn modelId="{7A641026-6FAF-4753-80BA-E0FFF6F4BDDF}" type="presOf" srcId="{A4C33999-B033-4977-924F-43D3A884E4CD}" destId="{7B38681A-D73D-4897-AB4F-CD68A71360A0}" srcOrd="0" destOrd="0" presId="urn:microsoft.com/office/officeart/2005/8/layout/pyramid1"/>
    <dgm:cxn modelId="{B0BD733B-1E43-471C-B305-E7D1316AE890}" type="presOf" srcId="{9EB47422-66A1-424F-9CB9-2396CCFB4D1A}" destId="{FE95E476-09B7-4405-8CC5-A4C09E22D097}" srcOrd="0" destOrd="0" presId="urn:microsoft.com/office/officeart/2005/8/layout/pyramid1"/>
    <dgm:cxn modelId="{C57EB713-C94C-4651-BF70-FDCC8FEDC250}" srcId="{07609301-FECD-42D0-BEC1-FCB871007ED6}" destId="{C4022ADF-1CF8-4B36-B583-B351CEC42C39}" srcOrd="1" destOrd="0" parTransId="{6C6997C9-39BC-4C13-BEEB-550F4CCEF946}" sibTransId="{476D2C55-4CBA-4220-B4A4-2A0F0E449663}"/>
    <dgm:cxn modelId="{067A349A-3FB5-4AF8-9239-39AFCFF55443}" type="presOf" srcId="{C4022ADF-1CF8-4B36-B583-B351CEC42C39}" destId="{FB2654B8-316B-456F-AA40-8E0C0ECBFE3F}" srcOrd="1" destOrd="0" presId="urn:microsoft.com/office/officeart/2005/8/layout/pyramid1"/>
    <dgm:cxn modelId="{1288D254-A5EE-4461-AFA4-EAC81030F258}" type="presOf" srcId="{C4022ADF-1CF8-4B36-B583-B351CEC42C39}" destId="{9FF9AFAE-5ED1-4D40-A46B-0486DDB97B65}" srcOrd="0" destOrd="0" presId="urn:microsoft.com/office/officeart/2005/8/layout/pyramid1"/>
    <dgm:cxn modelId="{7E613F36-BB4A-460A-8053-57C614000841}" type="presOf" srcId="{A4C33999-B033-4977-924F-43D3A884E4CD}" destId="{D61BBDCF-B17B-4407-A4EF-20CA8DF04814}" srcOrd="1" destOrd="0" presId="urn:microsoft.com/office/officeart/2005/8/layout/pyramid1"/>
    <dgm:cxn modelId="{8BC32677-73BF-4DBE-9208-39E6FF1310BA}" type="presOf" srcId="{07609301-FECD-42D0-BEC1-FCB871007ED6}" destId="{BD63E98A-ADFA-4791-B4E0-35DB99AD1AC0}" srcOrd="0" destOrd="0" presId="urn:microsoft.com/office/officeart/2005/8/layout/pyramid1"/>
    <dgm:cxn modelId="{7BE152DB-8788-46C8-9551-095B67C67C6E}" srcId="{07609301-FECD-42D0-BEC1-FCB871007ED6}" destId="{A4C33999-B033-4977-924F-43D3A884E4CD}" srcOrd="2" destOrd="0" parTransId="{75FC67D1-6826-4BC7-ACB3-A9FBE0E7416A}" sibTransId="{E9612D1A-A9A0-4EEC-B37D-8F5C9C32AF54}"/>
    <dgm:cxn modelId="{8687FCFC-2687-4FAE-8A14-DA2AB872ED2C}" type="presParOf" srcId="{BD63E98A-ADFA-4791-B4E0-35DB99AD1AC0}" destId="{1355A0A1-42CB-4DAC-9799-4DAB91AF62AF}" srcOrd="0" destOrd="0" presId="urn:microsoft.com/office/officeart/2005/8/layout/pyramid1"/>
    <dgm:cxn modelId="{821E52CF-E1D5-4D6C-BFE7-28E2C6C8EEEA}" type="presParOf" srcId="{1355A0A1-42CB-4DAC-9799-4DAB91AF62AF}" destId="{FE95E476-09B7-4405-8CC5-A4C09E22D097}" srcOrd="0" destOrd="0" presId="urn:microsoft.com/office/officeart/2005/8/layout/pyramid1"/>
    <dgm:cxn modelId="{93AA0D45-3D32-4CE6-9CA5-D1336017F284}" type="presParOf" srcId="{1355A0A1-42CB-4DAC-9799-4DAB91AF62AF}" destId="{3ED1016D-4986-4241-9E3B-022DC01A05DE}" srcOrd="1" destOrd="0" presId="urn:microsoft.com/office/officeart/2005/8/layout/pyramid1"/>
    <dgm:cxn modelId="{3B185B0E-DE6B-4A5D-9C45-8E8B9115062C}" type="presParOf" srcId="{BD63E98A-ADFA-4791-B4E0-35DB99AD1AC0}" destId="{6D6C746A-9831-4E8E-AF51-644BC5219B69}" srcOrd="1" destOrd="0" presId="urn:microsoft.com/office/officeart/2005/8/layout/pyramid1"/>
    <dgm:cxn modelId="{5DF0C5C4-E6ED-4A30-ABD3-A29F0A66D8DC}" type="presParOf" srcId="{6D6C746A-9831-4E8E-AF51-644BC5219B69}" destId="{9FF9AFAE-5ED1-4D40-A46B-0486DDB97B65}" srcOrd="0" destOrd="0" presId="urn:microsoft.com/office/officeart/2005/8/layout/pyramid1"/>
    <dgm:cxn modelId="{18CFD04E-B739-4719-9EC3-B452106914A4}" type="presParOf" srcId="{6D6C746A-9831-4E8E-AF51-644BC5219B69}" destId="{FB2654B8-316B-456F-AA40-8E0C0ECBFE3F}" srcOrd="1" destOrd="0" presId="urn:microsoft.com/office/officeart/2005/8/layout/pyramid1"/>
    <dgm:cxn modelId="{E4CF3874-F15D-46A9-A090-DC105256B423}" type="presParOf" srcId="{BD63E98A-ADFA-4791-B4E0-35DB99AD1AC0}" destId="{93F959F9-6BDE-4569-85B4-00E7AF9391BF}" srcOrd="2" destOrd="0" presId="urn:microsoft.com/office/officeart/2005/8/layout/pyramid1"/>
    <dgm:cxn modelId="{475A6F89-1F64-4065-A056-86A3A78FFBE3}" type="presParOf" srcId="{93F959F9-6BDE-4569-85B4-00E7AF9391BF}" destId="{7B38681A-D73D-4897-AB4F-CD68A71360A0}" srcOrd="0" destOrd="0" presId="urn:microsoft.com/office/officeart/2005/8/layout/pyramid1"/>
    <dgm:cxn modelId="{7AF56BFD-2F76-4541-BD03-F1B69DA5EA1F}" type="presParOf" srcId="{93F959F9-6BDE-4569-85B4-00E7AF9391BF}" destId="{D61BBDCF-B17B-4407-A4EF-20CA8DF0481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95E476-09B7-4405-8CC5-A4C09E22D097}">
      <dsp:nvSpPr>
        <dsp:cNvPr id="0" name=""/>
        <dsp:cNvSpPr/>
      </dsp:nvSpPr>
      <dsp:spPr>
        <a:xfrm>
          <a:off x="1800200" y="0"/>
          <a:ext cx="1800200" cy="576064"/>
        </a:xfrm>
        <a:prstGeom prst="trapezoid">
          <a:avLst>
            <a:gd name="adj" fmla="val 1562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BAT</a:t>
          </a:r>
          <a:endParaRPr lang="de-AT" sz="2000" kern="1200" dirty="0"/>
        </a:p>
      </dsp:txBody>
      <dsp:txXfrm>
        <a:off x="1800200" y="0"/>
        <a:ext cx="1800200" cy="576064"/>
      </dsp:txXfrm>
    </dsp:sp>
    <dsp:sp modelId="{9FF9AFAE-5ED1-4D40-A46B-0486DDB97B65}">
      <dsp:nvSpPr>
        <dsp:cNvPr id="0" name=""/>
        <dsp:cNvSpPr/>
      </dsp:nvSpPr>
      <dsp:spPr>
        <a:xfrm>
          <a:off x="900099" y="576064"/>
          <a:ext cx="3600400" cy="576064"/>
        </a:xfrm>
        <a:prstGeom prst="trapezoid">
          <a:avLst>
            <a:gd name="adj" fmla="val 1562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LCP ELVs</a:t>
          </a:r>
          <a:endParaRPr lang="de-AT" sz="2400" kern="1200" dirty="0"/>
        </a:p>
      </dsp:txBody>
      <dsp:txXfrm>
        <a:off x="1530169" y="576064"/>
        <a:ext cx="2340260" cy="576064"/>
      </dsp:txXfrm>
    </dsp:sp>
    <dsp:sp modelId="{7B38681A-D73D-4897-AB4F-CD68A71360A0}">
      <dsp:nvSpPr>
        <dsp:cNvPr id="0" name=""/>
        <dsp:cNvSpPr/>
      </dsp:nvSpPr>
      <dsp:spPr>
        <a:xfrm>
          <a:off x="0" y="1152128"/>
          <a:ext cx="5400600" cy="576064"/>
        </a:xfrm>
        <a:prstGeom prst="trapezoid">
          <a:avLst>
            <a:gd name="adj" fmla="val 1562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non-compliance</a:t>
          </a:r>
          <a:endParaRPr lang="de-AT" sz="2400" kern="1200" dirty="0"/>
        </a:p>
      </dsp:txBody>
      <dsp:txXfrm>
        <a:off x="945104" y="1152128"/>
        <a:ext cx="3510390" cy="57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743F-2339-49D2-80C4-93F4ABC24BC0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9C54-3864-4CC5-9FF3-E19C3FE9EAE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4124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744538"/>
            <a:ext cx="1909762" cy="5351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744538"/>
            <a:ext cx="5580063" cy="5351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5" y="744538"/>
            <a:ext cx="67024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764704"/>
            <a:ext cx="6702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5025" y="1981200"/>
            <a:ext cx="762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60848"/>
            <a:ext cx="685800" cy="4797152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" cy="228600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5800" y="0"/>
            <a:ext cx="8458200" cy="228600"/>
          </a:xfrm>
          <a:prstGeom prst="rect">
            <a:avLst/>
          </a:prstGeom>
          <a:solidFill>
            <a:srgbClr val="133C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87388" y="1811338"/>
            <a:ext cx="8456612" cy="0"/>
          </a:xfrm>
          <a:prstGeom prst="line">
            <a:avLst/>
          </a:prstGeom>
          <a:noFill/>
          <a:ln w="38100">
            <a:solidFill>
              <a:srgbClr val="133C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6276511"/>
            <a:ext cx="562331" cy="46485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6309368"/>
            <a:ext cx="623743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33C8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133C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33C8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33C8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40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xHQHcpCWa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3168352"/>
          </a:xfrm>
        </p:spPr>
        <p:txBody>
          <a:bodyPr/>
          <a:lstStyle/>
          <a:p>
            <a:pPr algn="ctr"/>
            <a:r>
              <a:rPr lang="de-DE" dirty="0" smtClean="0"/>
              <a:t>Large Combustion Plants and their specific situation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Peter VAJDA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07704" y="2708920"/>
            <a:ext cx="58326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srgbClr val="133C8B"/>
                </a:solidFill>
                <a:latin typeface="+mj-lt"/>
                <a:ea typeface="+mj-ea"/>
                <a:cs typeface="+mj-cs"/>
              </a:rPr>
              <a:t>THANK YOU FOR YOUR ATTENTION!</a:t>
            </a:r>
            <a:endParaRPr lang="en-US" sz="2800" dirty="0">
              <a:solidFill>
                <a:srgbClr val="133C8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584" y="3933056"/>
            <a:ext cx="72009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133C8B"/>
                </a:solidFill>
                <a:latin typeface="+mj-lt"/>
                <a:ea typeface="+mj-ea"/>
                <a:cs typeface="+mj-cs"/>
              </a:rPr>
              <a:t>CONTACT</a:t>
            </a:r>
          </a:p>
          <a:p>
            <a:pPr algn="ctr">
              <a:spcBef>
                <a:spcPct val="50000"/>
              </a:spcBef>
            </a:pPr>
            <a:endParaRPr lang="en-GB" dirty="0">
              <a:solidFill>
                <a:srgbClr val="133C8B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dirty="0" smtClean="0">
                <a:solidFill>
                  <a:srgbClr val="133C8B"/>
                </a:solidFill>
                <a:latin typeface="+mj-lt"/>
                <a:ea typeface="+mj-ea"/>
                <a:cs typeface="+mj-cs"/>
              </a:rPr>
              <a:t>peter.vajda@energy-community.org</a:t>
            </a:r>
            <a:endParaRPr lang="en-US" dirty="0">
              <a:solidFill>
                <a:srgbClr val="133C8B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702425" cy="838200"/>
          </a:xfrm>
        </p:spPr>
        <p:txBody>
          <a:bodyPr/>
          <a:lstStyle/>
          <a:p>
            <a:r>
              <a:rPr lang="en-US" dirty="0" smtClean="0"/>
              <a:t>What is a large combustion plant?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623175" cy="4032448"/>
          </a:xfrm>
        </p:spPr>
        <p:txBody>
          <a:bodyPr/>
          <a:lstStyle/>
          <a:p>
            <a:r>
              <a:rPr lang="de-DE" dirty="0" smtClean="0"/>
              <a:t>LCPD </a:t>
            </a:r>
            <a:r>
              <a:rPr lang="de-DE" dirty="0" smtClean="0"/>
              <a:t>definition</a:t>
            </a:r>
            <a:r>
              <a:rPr lang="de-DE" dirty="0" smtClean="0"/>
              <a:t>: </a:t>
            </a:r>
            <a:r>
              <a:rPr lang="en-US" dirty="0" smtClean="0"/>
              <a:t>any technical apparatus in which </a:t>
            </a:r>
            <a:r>
              <a:rPr lang="en-US" dirty="0" smtClean="0"/>
              <a:t>fuels are </a:t>
            </a:r>
            <a:r>
              <a:rPr lang="en-US" dirty="0" err="1" smtClean="0"/>
              <a:t>oxidised</a:t>
            </a:r>
            <a:r>
              <a:rPr lang="en-US" dirty="0" smtClean="0"/>
              <a:t> in order to use the heat thus </a:t>
            </a:r>
            <a:r>
              <a:rPr lang="en-US" dirty="0" smtClean="0"/>
              <a:t>generated</a:t>
            </a:r>
          </a:p>
          <a:p>
            <a:r>
              <a:rPr lang="en-US" dirty="0" smtClean="0"/>
              <a:t>Fuels can be solid, liquid or gaseous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de-DE" dirty="0" smtClean="0"/>
              <a:t>Plants for the generation of heat and electricity</a:t>
            </a:r>
          </a:p>
          <a:p>
            <a:r>
              <a:rPr lang="de-DE" dirty="0" smtClean="0"/>
              <a:t>50 MW rated thermal input: legislative threshold</a:t>
            </a:r>
          </a:p>
          <a:p>
            <a:r>
              <a:rPr lang="en-US" dirty="0" smtClean="0">
                <a:hlinkClick r:id="rId2"/>
              </a:rPr>
              <a:t>How does a coal-fired power plant work?</a:t>
            </a:r>
            <a:endParaRPr lang="de-DE" dirty="0" smtClean="0"/>
          </a:p>
        </p:txBody>
      </p:sp>
      <p:sp>
        <p:nvSpPr>
          <p:cNvPr id="4" name="Down Arrow 3"/>
          <p:cNvSpPr/>
          <p:nvPr/>
        </p:nvSpPr>
        <p:spPr>
          <a:xfrm>
            <a:off x="2843808" y="32129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Down Arrow 4"/>
          <p:cNvSpPr/>
          <p:nvPr/>
        </p:nvSpPr>
        <p:spPr>
          <a:xfrm>
            <a:off x="3635896" y="32129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Down Arrow 5"/>
          <p:cNvSpPr/>
          <p:nvPr/>
        </p:nvSpPr>
        <p:spPr>
          <a:xfrm>
            <a:off x="4716016" y="32129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Box 6"/>
          <p:cNvSpPr txBox="1"/>
          <p:nvPr/>
        </p:nvSpPr>
        <p:spPr>
          <a:xfrm>
            <a:off x="2627784" y="3789040"/>
            <a:ext cx="6480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coal</a:t>
            </a:r>
            <a:endParaRPr lang="de-AT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3789040"/>
            <a:ext cx="6480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oil</a:t>
            </a:r>
            <a:endParaRPr lang="de-AT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3789040"/>
            <a:ext cx="136815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natural gas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400600" cy="838200"/>
          </a:xfrm>
        </p:spPr>
        <p:txBody>
          <a:bodyPr/>
          <a:lstStyle/>
          <a:p>
            <a:r>
              <a:rPr lang="en-US" dirty="0" smtClean="0"/>
              <a:t>History of the LCP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000240"/>
            <a:ext cx="7623175" cy="4114800"/>
          </a:xfrm>
        </p:spPr>
        <p:txBody>
          <a:bodyPr/>
          <a:lstStyle/>
          <a:p>
            <a:r>
              <a:rPr lang="en-GB" dirty="0" smtClean="0"/>
              <a:t>First </a:t>
            </a:r>
            <a:r>
              <a:rPr lang="en-GB" dirty="0" smtClean="0"/>
              <a:t>European legislative instrument in this field adopted in 1988 (</a:t>
            </a:r>
            <a:r>
              <a:rPr lang="en-GB" dirty="0" smtClean="0"/>
              <a:t>88/609/EEC)</a:t>
            </a:r>
          </a:p>
          <a:p>
            <a:r>
              <a:rPr lang="en-GB" dirty="0" smtClean="0"/>
              <a:t>Current </a:t>
            </a:r>
            <a:r>
              <a:rPr lang="en-GB" dirty="0" smtClean="0"/>
              <a:t>LCP Directive adopted in </a:t>
            </a:r>
            <a:r>
              <a:rPr lang="en-GB" dirty="0" smtClean="0"/>
              <a:t>2001</a:t>
            </a:r>
          </a:p>
          <a:p>
            <a:r>
              <a:rPr lang="en-GB" dirty="0" smtClean="0"/>
              <a:t>In force until end 2015</a:t>
            </a:r>
          </a:p>
          <a:p>
            <a:r>
              <a:rPr lang="en-GB" dirty="0" smtClean="0"/>
              <a:t>From 1 January 2016, IED (Chapter III and Annex V) will take over and LCPD repealed</a:t>
            </a:r>
          </a:p>
          <a:p>
            <a:pPr>
              <a:buNone/>
            </a:pP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548680"/>
            <a:ext cx="6702425" cy="838200"/>
          </a:xfrm>
        </p:spPr>
        <p:txBody>
          <a:bodyPr/>
          <a:lstStyle/>
          <a:p>
            <a:r>
              <a:rPr lang="de-DE" dirty="0" smtClean="0"/>
              <a:t>Main elements of the LCPD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285992"/>
            <a:ext cx="7623175" cy="4114800"/>
          </a:xfrm>
        </p:spPr>
        <p:txBody>
          <a:bodyPr/>
          <a:lstStyle/>
          <a:p>
            <a:r>
              <a:rPr lang="en-GB" dirty="0" smtClean="0"/>
              <a:t>Setting emission limit values for SO</a:t>
            </a:r>
            <a:r>
              <a:rPr lang="en-GB" baseline="-25000" dirty="0" smtClean="0"/>
              <a:t>2</a:t>
            </a:r>
            <a:r>
              <a:rPr lang="en-GB" dirty="0" smtClean="0"/>
              <a:t>, </a:t>
            </a:r>
            <a:r>
              <a:rPr lang="en-GB" dirty="0" err="1" smtClean="0"/>
              <a:t>NO</a:t>
            </a:r>
            <a:r>
              <a:rPr lang="en-GB" baseline="-25000" dirty="0" err="1" smtClean="0"/>
              <a:t>x</a:t>
            </a:r>
            <a:r>
              <a:rPr lang="en-GB" dirty="0" smtClean="0"/>
              <a:t> and dust (particulate matter) for plants with a rated thermal input ≥ 50 MW</a:t>
            </a:r>
          </a:p>
          <a:p>
            <a:r>
              <a:rPr lang="en-GB" dirty="0" smtClean="0"/>
              <a:t>ELVs may vary based on the RTI </a:t>
            </a:r>
            <a:r>
              <a:rPr lang="en-GB" dirty="0" smtClean="0"/>
              <a:t>and the age of </a:t>
            </a:r>
            <a:r>
              <a:rPr lang="en-GB" dirty="0" smtClean="0"/>
              <a:t>the plant and on the type of fuel </a:t>
            </a:r>
            <a:r>
              <a:rPr lang="en-GB" dirty="0" smtClean="0"/>
              <a:t>used (see next slide)</a:t>
            </a:r>
          </a:p>
          <a:p>
            <a:r>
              <a:rPr lang="en-GB" dirty="0" smtClean="0"/>
              <a:t>Different ELVs for new and existing plants (“old new”, “new </a:t>
            </a:r>
            <a:r>
              <a:rPr lang="en-GB" dirty="0" err="1" smtClean="0"/>
              <a:t>new</a:t>
            </a:r>
            <a:r>
              <a:rPr lang="en-GB" dirty="0" smtClean="0"/>
              <a:t>” </a:t>
            </a:r>
            <a:r>
              <a:rPr lang="en-GB" dirty="0" smtClean="0">
                <a:sym typeface="Wingdings" pitchFamily="2" charset="2"/>
              </a:rPr>
              <a:t> historical reasons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Provisions on monitoring</a:t>
            </a:r>
          </a:p>
          <a:p>
            <a:r>
              <a:rPr lang="en-GB" dirty="0" smtClean="0"/>
              <a:t>Flexibility mechanisms (see later)</a:t>
            </a:r>
            <a:endParaRPr lang="de-AT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404664"/>
            <a:ext cx="3672408" cy="838200"/>
          </a:xfrm>
        </p:spPr>
        <p:txBody>
          <a:bodyPr/>
          <a:lstStyle/>
          <a:p>
            <a:r>
              <a:rPr lang="en-GB" dirty="0" smtClean="0"/>
              <a:t>Emission limit values</a:t>
            </a:r>
            <a:endParaRPr lang="de-AT" dirty="0"/>
          </a:p>
        </p:txBody>
      </p:sp>
      <p:pic>
        <p:nvPicPr>
          <p:cNvPr id="4" name="Content Placeholder 3" descr="LCP SO2 ELV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564904"/>
            <a:ext cx="5812085" cy="4114800"/>
          </a:xfrm>
        </p:spPr>
      </p:pic>
      <p:sp>
        <p:nvSpPr>
          <p:cNvPr id="5" name="TextBox 4"/>
          <p:cNvSpPr txBox="1"/>
          <p:nvPr/>
        </p:nvSpPr>
        <p:spPr>
          <a:xfrm>
            <a:off x="971600" y="198884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133C8B"/>
                </a:solidFill>
              </a:rPr>
              <a:t>SO</a:t>
            </a:r>
            <a:r>
              <a:rPr lang="en-GB" sz="2000" baseline="-25000" dirty="0" smtClean="0">
                <a:solidFill>
                  <a:srgbClr val="133C8B"/>
                </a:solidFill>
              </a:rPr>
              <a:t>2</a:t>
            </a:r>
            <a:r>
              <a:rPr lang="en-GB" sz="2000" dirty="0" smtClean="0">
                <a:solidFill>
                  <a:srgbClr val="133C8B"/>
                </a:solidFill>
              </a:rPr>
              <a:t>, </a:t>
            </a:r>
            <a:r>
              <a:rPr lang="en-GB" sz="2000" dirty="0" err="1" smtClean="0">
                <a:solidFill>
                  <a:srgbClr val="133C8B"/>
                </a:solidFill>
              </a:rPr>
              <a:t>exisiting</a:t>
            </a:r>
            <a:r>
              <a:rPr lang="en-GB" sz="2000" dirty="0" smtClean="0">
                <a:solidFill>
                  <a:srgbClr val="133C8B"/>
                </a:solidFill>
              </a:rPr>
              <a:t> plants</a:t>
            </a:r>
            <a:endParaRPr lang="de-AT" sz="2000" dirty="0" smtClean="0">
              <a:solidFill>
                <a:srgbClr val="133C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285992"/>
            <a:ext cx="7623175" cy="2151120"/>
          </a:xfrm>
        </p:spPr>
        <p:txBody>
          <a:bodyPr/>
          <a:lstStyle/>
          <a:p>
            <a:r>
              <a:rPr lang="de-DE" sz="2400" dirty="0" smtClean="0"/>
              <a:t>IPPC/IED </a:t>
            </a:r>
            <a:r>
              <a:rPr lang="de-DE" sz="2400" dirty="0" smtClean="0">
                <a:sym typeface="Wingdings" pitchFamily="2" charset="2"/>
              </a:rPr>
              <a:t> BAT-based permitting</a:t>
            </a:r>
          </a:p>
          <a:p>
            <a:r>
              <a:rPr lang="de-DE" sz="2400" dirty="0" smtClean="0">
                <a:sym typeface="Wingdings" pitchFamily="2" charset="2"/>
              </a:rPr>
              <a:t>LCP  emission limit values and associated monitoring</a:t>
            </a:r>
          </a:p>
          <a:p>
            <a:r>
              <a:rPr lang="de-DE" sz="2400" dirty="0" smtClean="0"/>
              <a:t>LCP should be considered as a „safety net“ for the application of BAT</a:t>
            </a:r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696744" cy="838200"/>
          </a:xfrm>
        </p:spPr>
        <p:txBody>
          <a:bodyPr/>
          <a:lstStyle/>
          <a:p>
            <a:r>
              <a:rPr lang="de-DE" dirty="0" smtClean="0"/>
              <a:t>Relationship between IPPC/IED and LCP</a:t>
            </a:r>
            <a:endParaRPr lang="de-DE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267744" y="4509120"/>
          <a:ext cx="54006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1800" dirty="0" smtClean="0"/>
              <a:t>Two main ways of implementation: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en-GB" sz="1800" dirty="0" smtClean="0"/>
              <a:t>		1) Art. 4(1) and (2) in connection with Annexes III to VII – 			compliance with individual ELVs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1800" dirty="0" smtClean="0"/>
              <a:t>		2) Art. 4(6) - preparation of a </a:t>
            </a:r>
            <a:r>
              <a:rPr lang="en-GB" sz="1800" dirty="0" smtClean="0"/>
              <a:t>NERP</a:t>
            </a:r>
          </a:p>
          <a:p>
            <a:pPr>
              <a:spcBef>
                <a:spcPts val="600"/>
              </a:spcBef>
              <a:buNone/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Art. 4(4) - Limited lifetime derogation (opt-out)</a:t>
            </a:r>
          </a:p>
          <a:p>
            <a:pPr marL="1166813" indent="-271463">
              <a:spcBef>
                <a:spcPts val="1200"/>
              </a:spcBef>
              <a:buFont typeface="Symbol" pitchFamily="18" charset="2"/>
              <a:buChar char="-"/>
              <a:defRPr/>
            </a:pPr>
            <a:r>
              <a:rPr lang="en-GB" sz="1800" dirty="0" smtClean="0"/>
              <a:t>Temporary exemption for meeting the ELVs</a:t>
            </a:r>
          </a:p>
          <a:p>
            <a:pPr marL="1166813" indent="-271463">
              <a:spcBef>
                <a:spcPts val="1200"/>
              </a:spcBef>
              <a:buFont typeface="Symbol" pitchFamily="18" charset="2"/>
              <a:buChar char="-"/>
              <a:defRPr/>
            </a:pPr>
            <a:r>
              <a:rPr lang="en-GB" sz="1800" dirty="0" smtClean="0"/>
              <a:t>Limited in </a:t>
            </a:r>
            <a:r>
              <a:rPr lang="en-GB" sz="1800" dirty="0" smtClean="0"/>
              <a:t>time (2008-2015) and in operational hours (20.000)</a:t>
            </a:r>
            <a:endParaRPr lang="en-GB" sz="1800" dirty="0" smtClean="0"/>
          </a:p>
          <a:p>
            <a:pPr marL="1166813" indent="-271463">
              <a:spcBef>
                <a:spcPts val="1200"/>
              </a:spcBef>
              <a:buFont typeface="Symbol" pitchFamily="18" charset="2"/>
              <a:buChar char="-"/>
              <a:defRPr/>
            </a:pPr>
            <a:r>
              <a:rPr lang="en-GB" sz="1800" dirty="0" smtClean="0"/>
              <a:t>Plant has to shut down at the end of the derogation period </a:t>
            </a:r>
            <a:r>
              <a:rPr lang="en-GB" sz="1800" dirty="0" smtClean="0">
                <a:sym typeface="Wingdings" pitchFamily="2" charset="2"/>
              </a:rPr>
              <a:t></a:t>
            </a:r>
            <a:r>
              <a:rPr lang="en-GB" sz="1800" dirty="0" smtClean="0"/>
              <a:t> security of supply has to be strictly considered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4104456" cy="838200"/>
          </a:xfrm>
        </p:spPr>
        <p:txBody>
          <a:bodyPr/>
          <a:lstStyle/>
          <a:p>
            <a:r>
              <a:rPr lang="de-DE" dirty="0" smtClean="0"/>
              <a:t>Elements of flexibility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4032448" cy="838200"/>
          </a:xfrm>
        </p:spPr>
        <p:txBody>
          <a:bodyPr/>
          <a:lstStyle/>
          <a:p>
            <a:r>
              <a:rPr lang="en-US" dirty="0" smtClean="0"/>
              <a:t>Ele</a:t>
            </a:r>
            <a:r>
              <a:rPr lang="en-US" dirty="0" smtClean="0"/>
              <a:t>ments of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025" y="1981200"/>
            <a:ext cx="7623175" cy="1590676"/>
          </a:xfrm>
        </p:spPr>
        <p:txBody>
          <a:bodyPr/>
          <a:lstStyle/>
          <a:p>
            <a:pPr>
              <a:defRPr/>
            </a:pPr>
            <a:r>
              <a:rPr lang="en-GB" sz="1800" dirty="0" smtClean="0"/>
              <a:t>Art. 5(1) – Peak load plants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en-GB" sz="1800" dirty="0" smtClean="0"/>
              <a:t>	</a:t>
            </a:r>
            <a:r>
              <a:rPr lang="en-GB" sz="1800" dirty="0" smtClean="0"/>
              <a:t>If </a:t>
            </a:r>
            <a:r>
              <a:rPr lang="en-GB" sz="1800" dirty="0" smtClean="0"/>
              <a:t>a plant only operates a limited amount of hours every year, </a:t>
            </a:r>
            <a:r>
              <a:rPr lang="en-GB" sz="1800" dirty="0" smtClean="0"/>
              <a:t>it may </a:t>
            </a:r>
            <a:r>
              <a:rPr lang="en-GB" sz="1800" dirty="0" smtClean="0"/>
              <a:t>be subject to less stringent ELVs</a:t>
            </a:r>
          </a:p>
          <a:p>
            <a:pPr>
              <a:defRPr/>
            </a:pPr>
            <a:r>
              <a:rPr lang="en-GB" sz="1800" dirty="0" smtClean="0"/>
              <a:t>Annex III, Part A – Desulphurization rate (for solid </a:t>
            </a:r>
            <a:r>
              <a:rPr lang="en-GB" sz="1800" dirty="0" smtClean="0"/>
              <a:t>fuels)</a:t>
            </a:r>
          </a:p>
          <a:p>
            <a:pPr>
              <a:buNone/>
              <a:defRPr/>
            </a:pPr>
            <a:r>
              <a:rPr lang="en-GB" sz="1800" dirty="0" smtClean="0"/>
              <a:t>	</a:t>
            </a:r>
            <a:r>
              <a:rPr lang="en-GB" sz="1800" dirty="0" smtClean="0"/>
              <a:t>Where </a:t>
            </a:r>
            <a:r>
              <a:rPr lang="en-GB" sz="1800" dirty="0" smtClean="0"/>
              <a:t>the ELVs cannot be met due to characteristics of the fuel (coal with high S-content)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63888" y="404664"/>
            <a:ext cx="1728192" cy="838200"/>
          </a:xfrm>
        </p:spPr>
        <p:txBody>
          <a:bodyPr/>
          <a:lstStyle/>
          <a:p>
            <a:r>
              <a:rPr lang="de-DE" dirty="0" smtClean="0"/>
              <a:t>Penalties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Art. 16: “The </a:t>
            </a:r>
            <a:r>
              <a:rPr lang="en-US" dirty="0" smtClean="0"/>
              <a:t>Member States shall determine the penalties applicable to </a:t>
            </a:r>
            <a:r>
              <a:rPr lang="en-US" dirty="0" smtClean="0"/>
              <a:t>breaches of </a:t>
            </a:r>
            <a:r>
              <a:rPr lang="en-US" dirty="0" smtClean="0"/>
              <a:t>the national provisions adopted pursuant to this Directive. </a:t>
            </a:r>
            <a:r>
              <a:rPr lang="en-US" dirty="0" smtClean="0"/>
              <a:t>The penalties </a:t>
            </a:r>
            <a:r>
              <a:rPr lang="en-US" dirty="0" smtClean="0"/>
              <a:t>thus provided for shall be effective, proportionate </a:t>
            </a:r>
            <a:r>
              <a:rPr lang="en-US" dirty="0" smtClean="0"/>
              <a:t>and </a:t>
            </a:r>
            <a:r>
              <a:rPr lang="de-AT" dirty="0" smtClean="0"/>
              <a:t>dissuasive.“</a:t>
            </a:r>
          </a:p>
          <a:p>
            <a:r>
              <a:rPr lang="en-GB" dirty="0" smtClean="0"/>
              <a:t>Alternative ways of compliance have to be considered</a:t>
            </a:r>
          </a:p>
          <a:p>
            <a:r>
              <a:rPr lang="en-GB" dirty="0" smtClean="0"/>
              <a:t>Main reason: non-compliance with the emission limit values, inappropriate monitoring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 PP Vorlage neu</Template>
  <TotalTime>0</TotalTime>
  <Words>329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Standarddesign</vt:lpstr>
      <vt:lpstr>Large Combustion Plants and their specific situation   Peter VAJDA</vt:lpstr>
      <vt:lpstr>What is a large combustion plant?</vt:lpstr>
      <vt:lpstr>History of the LCP Directive</vt:lpstr>
      <vt:lpstr>Main elements of the LCPD </vt:lpstr>
      <vt:lpstr>Emission limit values</vt:lpstr>
      <vt:lpstr>Relationship between IPPC/IED and LCP</vt:lpstr>
      <vt:lpstr>Elements of flexibility </vt:lpstr>
      <vt:lpstr>Elements of flexibility</vt:lpstr>
      <vt:lpstr>Penalties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lawyers for Europe:   The Academy of European Law</dc:title>
  <dc:creator>Windows User</dc:creator>
  <cp:lastModifiedBy>pva</cp:lastModifiedBy>
  <cp:revision>69</cp:revision>
  <dcterms:created xsi:type="dcterms:W3CDTF">2010-08-05T12:57:03Z</dcterms:created>
  <dcterms:modified xsi:type="dcterms:W3CDTF">2013-05-22T16:26:23Z</dcterms:modified>
</cp:coreProperties>
</file>