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C8B"/>
    <a:srgbClr val="976F45"/>
    <a:srgbClr val="88827E"/>
    <a:srgbClr val="00003E"/>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4660" autoAdjust="0"/>
  </p:normalViewPr>
  <p:slideViewPr>
    <p:cSldViewPr>
      <p:cViewPr varScale="1">
        <p:scale>
          <a:sx n="108" d="100"/>
          <a:sy n="108" d="100"/>
        </p:scale>
        <p:origin x="-426" y="-96"/>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22.05.2013</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a:t>
            </a:fld>
            <a:endParaRPr lang="de-DE"/>
          </a:p>
        </p:txBody>
      </p:sp>
    </p:spTree>
    <p:extLst>
      <p:ext uri="{BB962C8B-B14F-4D97-AF65-F5344CB8AC3E}">
        <p14:creationId xmlns:p14="http://schemas.microsoft.com/office/powerpoint/2010/main" xmlns="" val="94124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BB873421-FEC5-402C-BCEC-49F056E1BBC1}" type="datetimeFigureOut">
              <a:rPr lang="de-AT" smtClean="0"/>
              <a:t>22.05.2013</a:t>
            </a:fld>
            <a:endParaRPr lang="de-AT"/>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470C6ADE-1FDF-40D9-B207-214CD88C9867}" type="slidenum">
              <a:rPr lang="de-AT" smtClean="0"/>
              <a:t>‹#›</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855663" y="746125"/>
            <a:ext cx="4957762" cy="3719513"/>
          </a:xfrm>
          <a:ln/>
        </p:spPr>
      </p:sp>
      <p:sp>
        <p:nvSpPr>
          <p:cNvPr id="28675" name="Rectangle 3"/>
          <p:cNvSpPr>
            <a:spLocks noGrp="1" noChangeArrowheads="1"/>
          </p:cNvSpPr>
          <p:nvPr>
            <p:ph type="body" idx="1"/>
          </p:nvPr>
        </p:nvSpPr>
        <p:spPr>
          <a:xfrm>
            <a:off x="889317" y="4715630"/>
            <a:ext cx="4890456" cy="4467939"/>
          </a:xfrm>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ChangeArrowheads="1"/>
          </p:cNvSpPr>
          <p:nvPr/>
        </p:nvSpPr>
        <p:spPr bwMode="auto">
          <a:xfrm>
            <a:off x="827584" y="2492896"/>
            <a:ext cx="7848600" cy="2616101"/>
          </a:xfrm>
          <a:prstGeom prst="rect">
            <a:avLst/>
          </a:prstGeom>
          <a:noFill/>
          <a:ln w="9525">
            <a:noFill/>
            <a:miter lim="800000"/>
            <a:headEnd/>
            <a:tailEnd/>
          </a:ln>
          <a:effectLst/>
        </p:spPr>
        <p:txBody>
          <a:bodyPr>
            <a:spAutoFit/>
          </a:bodyPr>
          <a:lstStyle/>
          <a:p>
            <a:pPr algn="ctr">
              <a:buClr>
                <a:srgbClr val="FFCC00"/>
              </a:buClr>
              <a:tabLst>
                <a:tab pos="342900" algn="l"/>
              </a:tabLst>
              <a:defRPr/>
            </a:pPr>
            <a:r>
              <a:rPr lang="de-AT" sz="2800" b="1" dirty="0" smtClean="0">
                <a:solidFill>
                  <a:srgbClr val="003F7E"/>
                </a:solidFill>
                <a:effectLst>
                  <a:outerShdw blurRad="38100" dist="38100" dir="2700000" algn="tl">
                    <a:srgbClr val="C0C0C0"/>
                  </a:outerShdw>
                </a:effectLst>
                <a:latin typeface="Calibri" pitchFamily="34" charset="0"/>
              </a:rPr>
              <a:t>Enforcement </a:t>
            </a:r>
            <a:r>
              <a:rPr lang="de-AT" sz="2800" b="1" dirty="0" smtClean="0">
                <a:solidFill>
                  <a:srgbClr val="003F7E"/>
                </a:solidFill>
                <a:effectLst>
                  <a:outerShdw blurRad="38100" dist="38100" dir="2700000" algn="tl">
                    <a:srgbClr val="C0C0C0"/>
                  </a:outerShdw>
                </a:effectLst>
                <a:latin typeface="Calibri" pitchFamily="34" charset="0"/>
              </a:rPr>
              <a:t>of EU and national law on industrial emissions with focus on inspections and penalties</a:t>
            </a:r>
          </a:p>
          <a:p>
            <a:pPr algn="ctr">
              <a:buClr>
                <a:srgbClr val="FFCC00"/>
              </a:buClr>
              <a:buFont typeface="Wingdings" pitchFamily="2" charset="2"/>
              <a:buChar char="n"/>
              <a:tabLst>
                <a:tab pos="342900" algn="l"/>
              </a:tabLst>
              <a:defRPr/>
            </a:pPr>
            <a:endParaRPr lang="en-GB" sz="2800" b="1" dirty="0" smtClean="0">
              <a:solidFill>
                <a:srgbClr val="003F7E"/>
              </a:solidFill>
              <a:effectLst>
                <a:outerShdw blurRad="38100" dist="38100" dir="2700000" algn="tl">
                  <a:srgbClr val="C0C0C0"/>
                </a:outerShdw>
              </a:effectLst>
              <a:latin typeface="Calibri" pitchFamily="34" charset="0"/>
            </a:endParaRPr>
          </a:p>
          <a:p>
            <a:pPr algn="ctr">
              <a:buClr>
                <a:srgbClr val="FFCC00"/>
              </a:buClr>
              <a:buFont typeface="Wingdings" pitchFamily="2" charset="2"/>
              <a:buChar char="n"/>
              <a:tabLst>
                <a:tab pos="342900" algn="l"/>
              </a:tabLst>
              <a:defRPr/>
            </a:pPr>
            <a:endParaRPr lang="en-GB" sz="2800" b="1" dirty="0" smtClean="0">
              <a:solidFill>
                <a:srgbClr val="003F7E"/>
              </a:solidFill>
              <a:effectLst>
                <a:outerShdw blurRad="38100" dist="38100" dir="2700000" algn="tl">
                  <a:srgbClr val="C0C0C0"/>
                </a:outerShdw>
              </a:effectLst>
              <a:latin typeface="Calibri" pitchFamily="34" charset="0"/>
            </a:endParaRPr>
          </a:p>
          <a:p>
            <a:pPr algn="ctr">
              <a:buClr>
                <a:srgbClr val="FFCC00"/>
              </a:buClr>
              <a:tabLst>
                <a:tab pos="342900" algn="l"/>
              </a:tabLst>
              <a:defRPr/>
            </a:pPr>
            <a:r>
              <a:rPr lang="en-GB" sz="2800" b="1" dirty="0" smtClean="0">
                <a:solidFill>
                  <a:srgbClr val="003F7E"/>
                </a:solidFill>
                <a:effectLst>
                  <a:outerShdw blurRad="38100" dist="38100" dir="2700000" algn="tl">
                    <a:srgbClr val="C0C0C0"/>
                  </a:outerShdw>
                </a:effectLst>
                <a:latin typeface="Calibri" pitchFamily="34" charset="0"/>
              </a:rPr>
              <a:t>Peter VAJDA</a:t>
            </a:r>
            <a:endParaRPr lang="de-AT" sz="2800" b="1" dirty="0">
              <a:solidFill>
                <a:srgbClr val="003F7E"/>
              </a:solidFill>
              <a:effectLst>
                <a:outerShdw blurRad="38100" dist="38100" dir="2700000" algn="tl">
                  <a:srgbClr val="C0C0C0"/>
                </a:outerShdw>
              </a:effectLst>
              <a:latin typeface="Calibri" pitchFamily="34" charset="0"/>
            </a:endParaRPr>
          </a:p>
          <a:p>
            <a:pPr algn="ctr">
              <a:buClr>
                <a:srgbClr val="FFCC00"/>
              </a:buClr>
              <a:tabLst>
                <a:tab pos="342900" algn="l"/>
              </a:tabLst>
              <a:defRPr/>
            </a:pPr>
            <a:endParaRPr lang="en-US" sz="2400"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923928" y="764704"/>
            <a:ext cx="1309974" cy="461665"/>
          </a:xfrm>
          <a:prstGeom prst="rect">
            <a:avLst/>
          </a:prstGeom>
          <a:noFill/>
          <a:ln w="9525">
            <a:noFill/>
            <a:miter lim="800000"/>
            <a:headEnd/>
            <a:tailEnd/>
          </a:ln>
        </p:spPr>
        <p:txBody>
          <a:bodyPr wrap="none">
            <a:spAutoFit/>
          </a:bodyPr>
          <a:lstStyle/>
          <a:p>
            <a:pPr>
              <a:buClr>
                <a:srgbClr val="FFFF00"/>
              </a:buClr>
              <a:buSzPct val="130000"/>
              <a:buFont typeface="Wingdings" pitchFamily="2" charset="2"/>
              <a:buNone/>
            </a:pPr>
            <a:r>
              <a:rPr lang="en-US" sz="2400" b="1" dirty="0" smtClean="0">
                <a:solidFill>
                  <a:srgbClr val="003366"/>
                </a:solidFill>
                <a:latin typeface="Calibri" pitchFamily="34" charset="0"/>
              </a:rPr>
              <a:t>OUTLINE</a:t>
            </a:r>
            <a:endParaRPr lang="en-US" sz="2400" b="1" dirty="0">
              <a:solidFill>
                <a:srgbClr val="003366"/>
              </a:solidFill>
              <a:latin typeface="Calibri" pitchFamily="34" charset="0"/>
            </a:endParaRPr>
          </a:p>
        </p:txBody>
      </p:sp>
      <p:sp>
        <p:nvSpPr>
          <p:cNvPr id="4" name="Rectangle 3"/>
          <p:cNvSpPr>
            <a:spLocks noChangeArrowheads="1"/>
          </p:cNvSpPr>
          <p:nvPr/>
        </p:nvSpPr>
        <p:spPr bwMode="auto">
          <a:xfrm>
            <a:off x="755576" y="1628800"/>
            <a:ext cx="7848600" cy="4447371"/>
          </a:xfrm>
          <a:prstGeom prst="rect">
            <a:avLst/>
          </a:prstGeom>
          <a:noFill/>
          <a:ln w="9525">
            <a:noFill/>
            <a:miter lim="800000"/>
            <a:headEnd/>
            <a:tailEnd/>
          </a:ln>
        </p:spPr>
        <p:txBody>
          <a:bodyPr>
            <a:spAutoFit/>
          </a:bodyPr>
          <a:lstStyle/>
          <a:p>
            <a:pPr marL="457200" indent="-457200">
              <a:spcBef>
                <a:spcPct val="35000"/>
              </a:spcBef>
              <a:buClr>
                <a:srgbClr val="0000FF"/>
              </a:buClr>
              <a:buSzPct val="150000"/>
              <a:buFont typeface="Wingdings" pitchFamily="2" charset="2"/>
              <a:buNone/>
            </a:pPr>
            <a:endParaRPr lang="en-US" sz="2000" dirty="0">
              <a:latin typeface="Calibri" pitchFamily="34" charset="0"/>
            </a:endParaRP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APPLICABLE EU LAW ON INDUSTRIAL EMISSIONS</a:t>
            </a:r>
          </a:p>
          <a:p>
            <a:pPr lvl="1" indent="-457200">
              <a:spcBef>
                <a:spcPct val="35000"/>
              </a:spcBef>
              <a:buFont typeface="+mj-lt"/>
              <a:buAutoNum type="arabicPeriod"/>
            </a:pPr>
            <a:r>
              <a:rPr lang="en-GB" sz="2000" b="1" dirty="0" smtClean="0">
                <a:solidFill>
                  <a:srgbClr val="003366"/>
                </a:solidFill>
                <a:latin typeface="Calibri" pitchFamily="34" charset="0"/>
              </a:rPr>
              <a:t>OVERVIEW OF PENALTIES</a:t>
            </a:r>
            <a:endParaRPr lang="de-AT" sz="2000" b="1" dirty="0" smtClean="0">
              <a:solidFill>
                <a:srgbClr val="003366"/>
              </a:solidFill>
              <a:latin typeface="Calibri" pitchFamily="34" charset="0"/>
            </a:endParaRPr>
          </a:p>
          <a:p>
            <a:pPr marL="914400" lvl="1" indent="-342900">
              <a:spcBef>
                <a:spcPct val="35000"/>
              </a:spcBef>
              <a:buFont typeface="Arial" charset="0"/>
              <a:buChar char="►"/>
            </a:pPr>
            <a:r>
              <a:rPr lang="en-GB" sz="2000" b="1" dirty="0" smtClean="0">
                <a:solidFill>
                  <a:srgbClr val="003366"/>
                </a:solidFill>
                <a:latin typeface="Calibri" pitchFamily="34" charset="0"/>
              </a:rPr>
              <a:t>PENALTIES IN RELATION TO ENVIRONMENTAL LAW</a:t>
            </a:r>
          </a:p>
          <a:p>
            <a:pPr marL="914400" lvl="1" indent="-342900">
              <a:spcBef>
                <a:spcPct val="35000"/>
              </a:spcBef>
              <a:buFont typeface="Arial" charset="0"/>
              <a:buChar char="►"/>
            </a:pPr>
            <a:r>
              <a:rPr lang="en-GB" sz="2000" b="1" dirty="0" smtClean="0">
                <a:solidFill>
                  <a:srgbClr val="003366"/>
                </a:solidFill>
                <a:latin typeface="Calibri" pitchFamily="34" charset="0"/>
              </a:rPr>
              <a:t>EFFECTIVENESS, PROPORTIONALITY, DISSUASIVENESS</a:t>
            </a:r>
          </a:p>
          <a:p>
            <a:pPr lvl="1" indent="-457200">
              <a:spcBef>
                <a:spcPct val="35000"/>
              </a:spcBef>
              <a:buFont typeface="+mj-lt"/>
              <a:buAutoNum type="arabicPeriod" startAt="3"/>
            </a:pPr>
            <a:r>
              <a:rPr lang="en-GB" sz="2000" b="1" dirty="0" smtClean="0">
                <a:solidFill>
                  <a:schemeClr val="accent2">
                    <a:lumMod val="40000"/>
                    <a:lumOff val="60000"/>
                  </a:schemeClr>
                </a:solidFill>
                <a:latin typeface="Calibri" pitchFamily="34" charset="0"/>
              </a:rPr>
              <a:t>PENALTIES IN RELATION TO INDUSTRIAL EMISSIONS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KEY ENFORCABLE PROVISIONS OF LEGISLATION ON INDUSTRIAL EMISSIONS</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ADMINISTRATIVE AND CRIMINAL SANCTIONS</a:t>
            </a:r>
            <a:endParaRPr lang="de-AT" sz="2000" b="1" dirty="0" smtClean="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en-GB" sz="2000" b="1" dirty="0" smtClean="0">
                <a:solidFill>
                  <a:schemeClr val="accent2">
                    <a:lumMod val="40000"/>
                    <a:lumOff val="60000"/>
                  </a:schemeClr>
                </a:solidFill>
                <a:latin typeface="Calibri" pitchFamily="34" charset="0"/>
              </a:rPr>
              <a:t>INSPECTIONS</a:t>
            </a:r>
            <a:endParaRPr lang="de-AT" sz="2000" b="1" dirty="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de-AT" sz="2000" b="1" dirty="0" smtClean="0">
                <a:solidFill>
                  <a:schemeClr val="accent2">
                    <a:lumMod val="40000"/>
                    <a:lumOff val="60000"/>
                  </a:schemeClr>
                </a:solidFill>
                <a:latin typeface="Calibri" pitchFamily="34" charset="0"/>
              </a:rPr>
              <a:t>GOOD PRACTICES</a:t>
            </a:r>
            <a:endParaRPr lang="de-AT" sz="2000" b="1" dirty="0">
              <a:solidFill>
                <a:schemeClr val="accent2">
                  <a:lumMod val="40000"/>
                  <a:lumOff val="6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620688"/>
            <a:ext cx="3874269" cy="551979"/>
          </a:xfrm>
        </p:spPr>
        <p:txBody>
          <a:bodyPr/>
          <a:lstStyle/>
          <a:p>
            <a:r>
              <a:rPr lang="en-US" sz="2400" b="1" kern="1200" dirty="0" smtClean="0">
                <a:solidFill>
                  <a:srgbClr val="003366"/>
                </a:solidFill>
                <a:latin typeface="Calibri" pitchFamily="34" charset="0"/>
                <a:ea typeface="+mn-ea"/>
                <a:cs typeface="+mn-cs"/>
              </a:rPr>
              <a:t>OVERVIEW OF PENALTIES</a:t>
            </a:r>
            <a:r>
              <a:rPr lang="en-US" sz="1600" b="1" dirty="0" smtClean="0">
                <a:solidFill>
                  <a:srgbClr val="003366"/>
                </a:solidFill>
                <a:latin typeface="Calibri" pitchFamily="34" charset="0"/>
              </a:rPr>
              <a:t/>
            </a:r>
            <a:br>
              <a:rPr lang="en-US" sz="1600" b="1" dirty="0" smtClean="0">
                <a:solidFill>
                  <a:srgbClr val="003366"/>
                </a:solidFill>
                <a:latin typeface="Calibri" pitchFamily="34" charset="0"/>
              </a:rPr>
            </a:br>
            <a:endParaRPr lang="de-AT" dirty="0"/>
          </a:p>
        </p:txBody>
      </p:sp>
      <p:sp>
        <p:nvSpPr>
          <p:cNvPr id="4" name="Content Placeholder 3"/>
          <p:cNvSpPr>
            <a:spLocks noGrp="1" noChangeArrowheads="1"/>
          </p:cNvSpPr>
          <p:nvPr>
            <p:ph idx="1"/>
          </p:nvPr>
        </p:nvSpPr>
        <p:spPr bwMode="auto">
          <a:xfrm>
            <a:off x="683568" y="1411894"/>
            <a:ext cx="8136904" cy="5876993"/>
          </a:xfrm>
          <a:prstGeom prst="rect">
            <a:avLst/>
          </a:prstGeom>
          <a:noFill/>
          <a:ln w="9525">
            <a:noFill/>
            <a:miter lim="800000"/>
            <a:headEnd/>
            <a:tailEnd/>
          </a:ln>
        </p:spPr>
        <p:txBody>
          <a:bodyPr wrap="square">
            <a:spAutoFit/>
          </a:bodyPr>
          <a:lstStyle/>
          <a:p>
            <a:pPr>
              <a:lnSpc>
                <a:spcPct val="105000"/>
              </a:lnSpc>
              <a:spcBef>
                <a:spcPct val="35000"/>
              </a:spcBef>
              <a:buClr>
                <a:srgbClr val="0000FF"/>
              </a:buClr>
              <a:buSzPct val="150000"/>
              <a:buFont typeface="Wingdings" pitchFamily="2" charset="2"/>
              <a:buNone/>
              <a:defRPr/>
            </a:pPr>
            <a:r>
              <a:rPr lang="en-US" sz="2000" b="1" dirty="0" smtClean="0">
                <a:solidFill>
                  <a:srgbClr val="003366"/>
                </a:solidFill>
                <a:latin typeface="Calibri" pitchFamily="34" charset="0"/>
                <a:sym typeface="Webdings" pitchFamily="18" charset="2"/>
              </a:rPr>
              <a:t></a:t>
            </a:r>
            <a:r>
              <a:rPr lang="en-US" sz="2000" b="1" dirty="0" smtClean="0">
                <a:solidFill>
                  <a:srgbClr val="003366"/>
                </a:solidFill>
                <a:latin typeface="Calibri" pitchFamily="34" charset="0"/>
              </a:rPr>
              <a:t>PENALTIES IN RELATION TO ENVIRONMENTAL </a:t>
            </a:r>
            <a:r>
              <a:rPr lang="en-US" sz="2000" b="1" dirty="0" smtClean="0">
                <a:solidFill>
                  <a:srgbClr val="003366"/>
                </a:solidFill>
                <a:latin typeface="Calibri" pitchFamily="34" charset="0"/>
              </a:rPr>
              <a:t>LAW</a:t>
            </a:r>
          </a:p>
          <a:p>
            <a:pPr>
              <a:lnSpc>
                <a:spcPct val="105000"/>
              </a:lnSpc>
              <a:spcBef>
                <a:spcPct val="35000"/>
              </a:spcBef>
              <a:buClr>
                <a:srgbClr val="0000FF"/>
              </a:buClr>
              <a:buSzPct val="150000"/>
              <a:buFont typeface="Wingdings" pitchFamily="2" charset="2"/>
              <a:buNone/>
              <a:defRPr/>
            </a:pPr>
            <a:endParaRPr lang="en-US" sz="2000" b="1"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Essential tools in the effective enforcement and implementation of EU &amp; national environmental legislation</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Administrative and criminal sanctions</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Adoption of penalties as an enforcement mechanism for ensuring that legislation is complied with </a:t>
            </a:r>
            <a:r>
              <a:rPr lang="en-US" sz="1800" dirty="0" smtClean="0">
                <a:solidFill>
                  <a:srgbClr val="003366"/>
                </a:solidFill>
                <a:latin typeface="Calibri" pitchFamily="34" charset="0"/>
                <a:sym typeface="Wingdings" pitchFamily="2" charset="2"/>
              </a:rPr>
              <a:t> </a:t>
            </a:r>
            <a:r>
              <a:rPr lang="en-US" sz="1800" dirty="0" smtClean="0">
                <a:solidFill>
                  <a:srgbClr val="003366"/>
                </a:solidFill>
                <a:latin typeface="Calibri" pitchFamily="34" charset="0"/>
              </a:rPr>
              <a:t>competence of the Member States </a:t>
            </a:r>
            <a:r>
              <a:rPr lang="en-US" sz="1800" dirty="0" smtClean="0">
                <a:solidFill>
                  <a:srgbClr val="003366"/>
                </a:solidFill>
                <a:latin typeface="Calibri" pitchFamily="34" charset="0"/>
                <a:sym typeface="Wingdings" pitchFamily="2" charset="2"/>
              </a:rPr>
              <a:t> differences</a:t>
            </a:r>
            <a:endParaRPr lang="en-US" sz="18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Wide application outside the field of industrial emissions (e.g. nature protection, waste management)</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sym typeface="Wingdings" pitchFamily="2" charset="2"/>
              </a:rPr>
              <a:t>Discretionary application of penalties by Member States</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Market-based instruments </a:t>
            </a:r>
            <a:r>
              <a:rPr lang="en-US" sz="1800" dirty="0" smtClean="0">
                <a:solidFill>
                  <a:srgbClr val="003366"/>
                </a:solidFill>
                <a:latin typeface="Calibri" pitchFamily="34" charset="0"/>
                <a:sym typeface="Wingdings" pitchFamily="2" charset="2"/>
              </a:rPr>
              <a:t> ideally, enforcement should not be necessary, however, it is very important to safeguard a proper functioning of the market</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sym typeface="Wingdings" pitchFamily="2" charset="2"/>
              </a:rPr>
              <a:t>COM study (Oct 2011):</a:t>
            </a:r>
            <a:r>
              <a:rPr lang="en-US" sz="1800" dirty="0" smtClean="0"/>
              <a:t> </a:t>
            </a:r>
            <a:r>
              <a:rPr lang="en-US" sz="1800" dirty="0" smtClean="0">
                <a:solidFill>
                  <a:srgbClr val="003366"/>
                </a:solidFill>
                <a:latin typeface="Calibri" pitchFamily="34" charset="0"/>
              </a:rPr>
              <a:t>Provisions on penalties related to legislation on industrial installations </a:t>
            </a:r>
            <a:endParaRPr lang="en-US" sz="1800" dirty="0" smtClean="0">
              <a:solidFill>
                <a:srgbClr val="003366"/>
              </a:solidFill>
              <a:latin typeface="Calibri" pitchFamily="34" charset="0"/>
              <a:sym typeface="Wingdings" pitchFamily="2" charset="2"/>
            </a:endParaRPr>
          </a:p>
          <a:p>
            <a:pPr marL="444500" indent="-444500">
              <a:lnSpc>
                <a:spcPct val="105000"/>
              </a:lnSpc>
              <a:spcBef>
                <a:spcPct val="35000"/>
              </a:spcBef>
              <a:buClr>
                <a:srgbClr val="FFCC00"/>
              </a:buClr>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de-AT" sz="2000"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77875" y="1401763"/>
            <a:ext cx="7397750" cy="2100262"/>
          </a:xfrm>
          <a:prstGeom prst="rect">
            <a:avLst/>
          </a:prstGeom>
          <a:noFill/>
          <a:ln w="12700">
            <a:noFill/>
            <a:miter lim="800000"/>
            <a:headEnd/>
            <a:tailEnd/>
          </a:ln>
        </p:spPr>
        <p:txBody>
          <a:bodyPr>
            <a:spAutoFit/>
          </a:bodyPr>
          <a:lstStyle/>
          <a:p>
            <a:pPr algn="ctr" eaLnBrk="0" hangingPunct="0">
              <a:spcBef>
                <a:spcPct val="50000"/>
              </a:spcBef>
            </a:pPr>
            <a:endParaRPr lang="en-US" sz="2400"/>
          </a:p>
          <a:p>
            <a:pPr algn="ctr" eaLnBrk="0" hangingPunct="0">
              <a:spcBef>
                <a:spcPct val="50000"/>
              </a:spcBef>
            </a:pPr>
            <a:endParaRPr lang="en-US" sz="2400"/>
          </a:p>
          <a:p>
            <a:pPr algn="ctr" eaLnBrk="0" hangingPunct="0">
              <a:spcBef>
                <a:spcPct val="50000"/>
              </a:spcBef>
            </a:pPr>
            <a:endParaRPr lang="en-US" sz="2400"/>
          </a:p>
          <a:p>
            <a:pPr algn="ctr" eaLnBrk="0" hangingPunct="0">
              <a:spcBef>
                <a:spcPct val="50000"/>
              </a:spcBef>
            </a:pPr>
            <a:endParaRPr lang="en-US" sz="2400"/>
          </a:p>
        </p:txBody>
      </p:sp>
      <p:sp>
        <p:nvSpPr>
          <p:cNvPr id="7171" name="Rectangle 3"/>
          <p:cNvSpPr>
            <a:spLocks noChangeArrowheads="1"/>
          </p:cNvSpPr>
          <p:nvPr/>
        </p:nvSpPr>
        <p:spPr bwMode="auto">
          <a:xfrm>
            <a:off x="683568" y="1412776"/>
            <a:ext cx="6624414" cy="6254020"/>
          </a:xfrm>
          <a:prstGeom prst="rect">
            <a:avLst/>
          </a:prstGeom>
          <a:noFill/>
          <a:ln w="9525">
            <a:noFill/>
            <a:miter lim="800000"/>
            <a:headEnd/>
            <a:tailEnd/>
          </a:ln>
        </p:spPr>
        <p:txBody>
          <a:bodyPr wrap="square">
            <a:spAutoFit/>
          </a:bodyPr>
          <a:lstStyle/>
          <a:p>
            <a:pPr marL="0" lvl="1">
              <a:lnSpc>
                <a:spcPct val="105000"/>
              </a:lnSpc>
              <a:spcBef>
                <a:spcPct val="35000"/>
              </a:spcBef>
              <a:buClr>
                <a:srgbClr val="0000FF"/>
              </a:buClr>
              <a:buSzPct val="150000"/>
              <a:defRPr/>
            </a:pPr>
            <a:r>
              <a:rPr lang="en-US" sz="2000" b="1" dirty="0" smtClean="0">
                <a:solidFill>
                  <a:srgbClr val="003366"/>
                </a:solidFill>
                <a:latin typeface="Calibri" pitchFamily="34" charset="0"/>
                <a:sym typeface="Webdings" pitchFamily="18" charset="2"/>
              </a:rPr>
              <a:t></a:t>
            </a:r>
            <a:r>
              <a:rPr lang="en-GB" sz="2000" b="1" dirty="0" smtClean="0">
                <a:solidFill>
                  <a:srgbClr val="003366"/>
                </a:solidFill>
                <a:latin typeface="Calibri" pitchFamily="34" charset="0"/>
              </a:rPr>
              <a:t>EFFECTIVENESS, PROPORTIONALITY, </a:t>
            </a:r>
            <a:r>
              <a:rPr lang="en-GB" sz="2000" b="1" dirty="0" smtClean="0">
                <a:solidFill>
                  <a:srgbClr val="003366"/>
                </a:solidFill>
                <a:latin typeface="Calibri" pitchFamily="34" charset="0"/>
              </a:rPr>
              <a:t>DISSUASIVENESS</a:t>
            </a:r>
          </a:p>
          <a:p>
            <a:pPr marL="0" lvl="1">
              <a:lnSpc>
                <a:spcPct val="105000"/>
              </a:lnSpc>
              <a:spcBef>
                <a:spcPct val="35000"/>
              </a:spcBef>
              <a:buClr>
                <a:srgbClr val="0000FF"/>
              </a:buClr>
              <a:buSzPct val="150000"/>
              <a:defRPr/>
            </a:pPr>
            <a:endParaRPr lang="en-GB" sz="2000" b="1"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buFont typeface="Webdings" pitchFamily="18" charset="2"/>
              <a:buChar char="&lt;"/>
              <a:defRPr/>
            </a:pPr>
            <a:r>
              <a:rPr lang="en-GB" dirty="0" smtClean="0">
                <a:solidFill>
                  <a:srgbClr val="003366"/>
                </a:solidFill>
                <a:latin typeface="Calibri" pitchFamily="34" charset="0"/>
              </a:rPr>
              <a:t>Current examples: Art. 16 LCP, Art. 19 WID, Art. 14 VOC</a:t>
            </a:r>
            <a:endParaRPr lang="de-AT"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buFont typeface="Webdings" pitchFamily="18" charset="2"/>
              <a:buChar char="&lt;"/>
              <a:defRPr/>
            </a:pPr>
            <a:r>
              <a:rPr lang="en-US" dirty="0" smtClean="0">
                <a:solidFill>
                  <a:srgbClr val="003366"/>
                </a:solidFill>
                <a:latin typeface="Calibri" pitchFamily="34" charset="0"/>
              </a:rPr>
              <a:t>Criteria undefined in current EU legal framework, COM study/workshop tried to develop certain lines of interpretation</a:t>
            </a:r>
          </a:p>
          <a:p>
            <a:pPr marL="444500" indent="-444500" eaLnBrk="0" hangingPunct="0">
              <a:lnSpc>
                <a:spcPct val="105000"/>
              </a:lnSpc>
              <a:spcBef>
                <a:spcPct val="35000"/>
              </a:spcBef>
              <a:buClr>
                <a:srgbClr val="FFCC00"/>
              </a:buClr>
              <a:buSzPct val="100000"/>
              <a:buFont typeface="Webdings" pitchFamily="18" charset="2"/>
              <a:buChar char="&lt;"/>
              <a:defRPr/>
            </a:pPr>
            <a:r>
              <a:rPr lang="en-US" b="1" dirty="0" smtClean="0">
                <a:solidFill>
                  <a:srgbClr val="003366"/>
                </a:solidFill>
                <a:latin typeface="Calibri" pitchFamily="34" charset="0"/>
              </a:rPr>
              <a:t>Effectiveness</a:t>
            </a:r>
            <a:r>
              <a:rPr lang="en-US" dirty="0" smtClean="0">
                <a:solidFill>
                  <a:srgbClr val="003366"/>
                </a:solidFill>
                <a:latin typeface="Calibri" pitchFamily="34" charset="0"/>
              </a:rPr>
              <a:t>: penalties are capable of ensuring compliance with EU law and achieving the desired objective </a:t>
            </a:r>
            <a:endParaRPr lang="de-AT"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buFont typeface="Webdings" pitchFamily="18" charset="2"/>
              <a:buChar char="&lt;"/>
              <a:defRPr/>
            </a:pPr>
            <a:r>
              <a:rPr lang="en-US" b="1" dirty="0" smtClean="0">
                <a:solidFill>
                  <a:srgbClr val="003366"/>
                </a:solidFill>
                <a:latin typeface="Calibri" pitchFamily="34" charset="0"/>
              </a:rPr>
              <a:t>Proportionality</a:t>
            </a:r>
            <a:r>
              <a:rPr lang="en-US" dirty="0" smtClean="0">
                <a:solidFill>
                  <a:srgbClr val="003366"/>
                </a:solidFill>
                <a:latin typeface="Calibri" pitchFamily="34" charset="0"/>
              </a:rPr>
              <a:t>: penalties adequately reflect the gravity of the violation and do not go beyond what is necessary to achieve the desired objective </a:t>
            </a:r>
            <a:endParaRPr lang="de-AT"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buFont typeface="Webdings" pitchFamily="18" charset="2"/>
              <a:buChar char="&lt;"/>
              <a:defRPr/>
            </a:pPr>
            <a:r>
              <a:rPr lang="en-US" b="1" dirty="0" smtClean="0">
                <a:solidFill>
                  <a:srgbClr val="003366"/>
                </a:solidFill>
                <a:latin typeface="Calibri" pitchFamily="34" charset="0"/>
              </a:rPr>
              <a:t>Dissuasiveness</a:t>
            </a:r>
            <a:r>
              <a:rPr lang="en-US" dirty="0" smtClean="0">
                <a:solidFill>
                  <a:srgbClr val="003366"/>
                </a:solidFill>
                <a:latin typeface="Calibri" pitchFamily="34" charset="0"/>
              </a:rPr>
              <a:t>: penalties have a deterrent effect on the offender which should be prevented from repeating the offence and on the other potential offenders to commit the said offence </a:t>
            </a:r>
          </a:p>
          <a:p>
            <a:pPr marL="444500" indent="-444500" eaLnBrk="0" hangingPunct="0">
              <a:lnSpc>
                <a:spcPct val="105000"/>
              </a:lnSpc>
              <a:spcBef>
                <a:spcPct val="35000"/>
              </a:spcBef>
              <a:buClr>
                <a:srgbClr val="FFCC00"/>
              </a:buClr>
              <a:buSzPct val="100000"/>
              <a:buFont typeface="Webdings" pitchFamily="18" charset="2"/>
              <a:buChar char="&lt;"/>
              <a:defRPr/>
            </a:pPr>
            <a:endParaRPr lang="en-GB" sz="2000"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de-AT" sz="2000" dirty="0">
              <a:solidFill>
                <a:srgbClr val="003366"/>
              </a:solidFill>
              <a:latin typeface="Calibri" pitchFamily="34" charset="0"/>
            </a:endParaRPr>
          </a:p>
        </p:txBody>
      </p:sp>
      <p:sp>
        <p:nvSpPr>
          <p:cNvPr id="6148" name="Rectangle 4"/>
          <p:cNvSpPr>
            <a:spLocks noChangeArrowheads="1"/>
          </p:cNvSpPr>
          <p:nvPr/>
        </p:nvSpPr>
        <p:spPr bwMode="auto">
          <a:xfrm>
            <a:off x="2915816" y="548680"/>
            <a:ext cx="3408947" cy="461665"/>
          </a:xfrm>
          <a:prstGeom prst="rect">
            <a:avLst/>
          </a:prstGeom>
          <a:noFill/>
          <a:ln w="9525" algn="ctr">
            <a:noFill/>
            <a:miter lim="800000"/>
            <a:headEnd/>
            <a:tailEnd/>
          </a:ln>
        </p:spPr>
        <p:txBody>
          <a:bodyPr wrap="none">
            <a:spAutoFit/>
          </a:bodyPr>
          <a:lstStyle/>
          <a:p>
            <a:pPr>
              <a:buClr>
                <a:srgbClr val="FFFF00"/>
              </a:buClr>
              <a:buSzPct val="130000"/>
              <a:buFont typeface="Webdings" pitchFamily="18" charset="2"/>
              <a:buNone/>
            </a:pPr>
            <a:r>
              <a:rPr lang="en-US" sz="2400" b="1" dirty="0" smtClean="0">
                <a:solidFill>
                  <a:srgbClr val="003366"/>
                </a:solidFill>
                <a:latin typeface="Calibri" pitchFamily="34" charset="0"/>
              </a:rPr>
              <a:t>OVERVIEW OF PENALTIES</a:t>
            </a:r>
            <a:endParaRPr lang="en-US" sz="2400" b="1" dirty="0">
              <a:solidFill>
                <a:srgbClr val="003366"/>
              </a:solidFill>
              <a:latin typeface="Calibri" pitchFamily="34" charset="0"/>
            </a:endParaRPr>
          </a:p>
        </p:txBody>
      </p:sp>
      <p:pic>
        <p:nvPicPr>
          <p:cNvPr id="5" name="Picture 4" descr="images.jpg"/>
          <p:cNvPicPr>
            <a:picLocks noChangeAspect="1"/>
          </p:cNvPicPr>
          <p:nvPr/>
        </p:nvPicPr>
        <p:blipFill>
          <a:blip r:embed="rId2" cstate="print"/>
          <a:stretch>
            <a:fillRect/>
          </a:stretch>
        </p:blipFill>
        <p:spPr>
          <a:xfrm>
            <a:off x="7380312" y="1052736"/>
            <a:ext cx="1508412" cy="1584176"/>
          </a:xfrm>
          <a:prstGeom prst="rect">
            <a:avLst/>
          </a:prstGeom>
        </p:spPr>
      </p:pic>
      <p:pic>
        <p:nvPicPr>
          <p:cNvPr id="7" name="Picture 6" descr="balance.png"/>
          <p:cNvPicPr>
            <a:picLocks noChangeAspect="1"/>
          </p:cNvPicPr>
          <p:nvPr/>
        </p:nvPicPr>
        <p:blipFill>
          <a:blip r:embed="rId3" cstate="print"/>
          <a:stretch>
            <a:fillRect/>
          </a:stretch>
        </p:blipFill>
        <p:spPr>
          <a:xfrm>
            <a:off x="7092280" y="3068960"/>
            <a:ext cx="1892994" cy="1224136"/>
          </a:xfrm>
          <a:prstGeom prst="rect">
            <a:avLst/>
          </a:prstGeom>
        </p:spPr>
      </p:pic>
      <p:pic>
        <p:nvPicPr>
          <p:cNvPr id="9" name="Picture 8" descr="images (2).jpg"/>
          <p:cNvPicPr>
            <a:picLocks noChangeAspect="1"/>
          </p:cNvPicPr>
          <p:nvPr/>
        </p:nvPicPr>
        <p:blipFill>
          <a:blip r:embed="rId4" cstate="print"/>
          <a:stretch>
            <a:fillRect/>
          </a:stretch>
        </p:blipFill>
        <p:spPr>
          <a:xfrm>
            <a:off x="7164288" y="4437112"/>
            <a:ext cx="1863651" cy="186365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548680"/>
            <a:ext cx="3946277" cy="551979"/>
          </a:xfrm>
        </p:spPr>
        <p:txBody>
          <a:bodyPr/>
          <a:lstStyle/>
          <a:p>
            <a:r>
              <a:rPr lang="en-US" sz="2400" b="1" kern="1200" dirty="0" smtClean="0">
                <a:solidFill>
                  <a:srgbClr val="003366"/>
                </a:solidFill>
                <a:latin typeface="Calibri" pitchFamily="34" charset="0"/>
                <a:ea typeface="+mn-ea"/>
                <a:cs typeface="+mn-cs"/>
              </a:rPr>
              <a:t>OVERVIEW OF PENALTIES</a:t>
            </a:r>
            <a:r>
              <a:rPr lang="en-US" sz="1600" b="1" dirty="0" smtClean="0">
                <a:solidFill>
                  <a:srgbClr val="003366"/>
                </a:solidFill>
                <a:latin typeface="Calibri" pitchFamily="34" charset="0"/>
              </a:rPr>
              <a:t/>
            </a:r>
            <a:br>
              <a:rPr lang="en-US" sz="1600" b="1" dirty="0" smtClean="0">
                <a:solidFill>
                  <a:srgbClr val="003366"/>
                </a:solidFill>
                <a:latin typeface="Calibri" pitchFamily="34" charset="0"/>
              </a:rPr>
            </a:br>
            <a:endParaRPr lang="de-AT" dirty="0"/>
          </a:p>
        </p:txBody>
      </p:sp>
      <p:sp>
        <p:nvSpPr>
          <p:cNvPr id="4" name="Rectangle 3"/>
          <p:cNvSpPr>
            <a:spLocks noChangeArrowheads="1"/>
          </p:cNvSpPr>
          <p:nvPr/>
        </p:nvSpPr>
        <p:spPr bwMode="auto">
          <a:xfrm>
            <a:off x="755576" y="1412776"/>
            <a:ext cx="8280920" cy="6501780"/>
          </a:xfrm>
          <a:prstGeom prst="rect">
            <a:avLst/>
          </a:prstGeom>
          <a:noFill/>
          <a:ln w="9525">
            <a:noFill/>
            <a:miter lim="800000"/>
            <a:headEnd/>
            <a:tailEnd/>
          </a:ln>
        </p:spPr>
        <p:txBody>
          <a:bodyPr wrap="square">
            <a:spAutoFit/>
          </a:bodyPr>
          <a:lstStyle/>
          <a:p>
            <a:pPr marL="0" lvl="1">
              <a:lnSpc>
                <a:spcPct val="105000"/>
              </a:lnSpc>
              <a:spcBef>
                <a:spcPct val="35000"/>
              </a:spcBef>
              <a:buClr>
                <a:srgbClr val="0000FF"/>
              </a:buClr>
              <a:buSzPct val="150000"/>
              <a:defRPr/>
            </a:pPr>
            <a:r>
              <a:rPr lang="en-US" sz="2000" b="1" dirty="0" smtClean="0">
                <a:solidFill>
                  <a:srgbClr val="003366"/>
                </a:solidFill>
                <a:latin typeface="Calibri" pitchFamily="34" charset="0"/>
                <a:sym typeface="Webdings" pitchFamily="18" charset="2"/>
              </a:rPr>
              <a:t></a:t>
            </a:r>
            <a:r>
              <a:rPr lang="en-GB" sz="2000" b="1" dirty="0" smtClean="0">
                <a:solidFill>
                  <a:srgbClr val="003366"/>
                </a:solidFill>
                <a:latin typeface="Calibri" pitchFamily="34" charset="0"/>
              </a:rPr>
              <a:t>EFFECTIVENESS, PROPORTIONALITY, </a:t>
            </a:r>
            <a:r>
              <a:rPr lang="en-GB" sz="2000" b="1" dirty="0" smtClean="0">
                <a:solidFill>
                  <a:srgbClr val="003366"/>
                </a:solidFill>
                <a:latin typeface="Calibri" pitchFamily="34" charset="0"/>
              </a:rPr>
              <a:t>DISSUASIVENESS</a:t>
            </a:r>
          </a:p>
          <a:p>
            <a:pPr marL="444500" indent="-444500" eaLnBrk="0" hangingPunct="0">
              <a:lnSpc>
                <a:spcPct val="105000"/>
              </a:lnSpc>
              <a:spcBef>
                <a:spcPct val="35000"/>
              </a:spcBef>
              <a:buClr>
                <a:srgbClr val="FFCC00"/>
              </a:buClr>
              <a:buSzPct val="100000"/>
              <a:buFont typeface="Webdings" pitchFamily="18" charset="2"/>
              <a:buChar char="&lt;"/>
              <a:defRPr/>
            </a:pPr>
            <a:r>
              <a:rPr lang="en-US" dirty="0" smtClean="0">
                <a:solidFill>
                  <a:srgbClr val="003366"/>
                </a:solidFill>
                <a:latin typeface="Calibri" pitchFamily="34" charset="0"/>
              </a:rPr>
              <a:t>inherent </a:t>
            </a:r>
            <a:r>
              <a:rPr lang="en-US" dirty="0" smtClean="0">
                <a:solidFill>
                  <a:srgbClr val="003366"/>
                </a:solidFill>
                <a:latin typeface="Calibri" pitchFamily="34" charset="0"/>
              </a:rPr>
              <a:t>challenge: limited literature and case-law, divergence between MSs, three criteria closely interlinked </a:t>
            </a:r>
          </a:p>
          <a:p>
            <a:pPr marL="444500" indent="-444500" eaLnBrk="0" hangingPunct="0">
              <a:lnSpc>
                <a:spcPct val="105000"/>
              </a:lnSpc>
              <a:spcBef>
                <a:spcPct val="35000"/>
              </a:spcBef>
              <a:buClr>
                <a:srgbClr val="FFCC00"/>
              </a:buClr>
              <a:buSzPct val="100000"/>
              <a:buFont typeface="Webdings" pitchFamily="18" charset="2"/>
              <a:buChar char="&lt;"/>
              <a:defRPr/>
            </a:pPr>
            <a:r>
              <a:rPr lang="en-US" dirty="0" smtClean="0">
                <a:solidFill>
                  <a:srgbClr val="003366"/>
                </a:solidFill>
                <a:latin typeface="Calibri" pitchFamily="34" charset="0"/>
              </a:rPr>
              <a:t>Challenges arising from the definition:</a:t>
            </a:r>
          </a:p>
          <a:p>
            <a:pPr marL="723900" indent="-279400" eaLnBrk="0" hangingPunct="0">
              <a:lnSpc>
                <a:spcPct val="105000"/>
              </a:lnSpc>
              <a:spcBef>
                <a:spcPct val="35000"/>
              </a:spcBef>
              <a:buClr>
                <a:srgbClr val="002060"/>
              </a:buClr>
              <a:buSzPct val="100000"/>
              <a:buFont typeface="Webdings" pitchFamily="18" charset="2"/>
              <a:buChar char=""/>
              <a:defRPr/>
            </a:pPr>
            <a:r>
              <a:rPr lang="en-US" dirty="0" smtClean="0">
                <a:solidFill>
                  <a:srgbClr val="003366"/>
                </a:solidFill>
                <a:latin typeface="Calibri" pitchFamily="34" charset="0"/>
              </a:rPr>
              <a:t>lack of empirical and evidential analysis of the penalties as applied in practice (application of criteria should be guided by the specific circumstances of individual cases and viewed within the wider context of the national enforcement systems within MSs)</a:t>
            </a:r>
          </a:p>
          <a:p>
            <a:pPr marL="723900" indent="-279400" eaLnBrk="0" hangingPunct="0">
              <a:lnSpc>
                <a:spcPct val="105000"/>
              </a:lnSpc>
              <a:spcBef>
                <a:spcPct val="35000"/>
              </a:spcBef>
              <a:buClr>
                <a:srgbClr val="002060"/>
              </a:buClr>
              <a:buSzPct val="100000"/>
              <a:buFont typeface="Webdings" pitchFamily="18" charset="2"/>
              <a:buChar char=""/>
              <a:defRPr/>
            </a:pPr>
            <a:r>
              <a:rPr lang="en-US" dirty="0" smtClean="0">
                <a:solidFill>
                  <a:srgbClr val="003366"/>
                </a:solidFill>
                <a:latin typeface="Calibri" pitchFamily="34" charset="0"/>
              </a:rPr>
              <a:t>significant differences between national legal and institutional frameworks and practices and economic situations of each MS</a:t>
            </a:r>
          </a:p>
          <a:p>
            <a:pPr marL="723900" indent="-279400" eaLnBrk="0" hangingPunct="0">
              <a:lnSpc>
                <a:spcPct val="105000"/>
              </a:lnSpc>
              <a:spcBef>
                <a:spcPct val="35000"/>
              </a:spcBef>
              <a:buClr>
                <a:srgbClr val="002060"/>
              </a:buClr>
              <a:buSzPct val="100000"/>
              <a:buFont typeface="Webdings" pitchFamily="18" charset="2"/>
              <a:buChar char=""/>
              <a:defRPr/>
            </a:pPr>
            <a:r>
              <a:rPr lang="en-US" dirty="0" smtClean="0">
                <a:solidFill>
                  <a:srgbClr val="003366"/>
                </a:solidFill>
                <a:latin typeface="Calibri" pitchFamily="34" charset="0"/>
              </a:rPr>
              <a:t>differences in the sanctions applied (e.g. administrative, criminal, quasi-criminal) and in the ranges and levels of penalties imposed</a:t>
            </a:r>
          </a:p>
          <a:p>
            <a:pPr marL="723900" indent="-279400" eaLnBrk="0" hangingPunct="0">
              <a:lnSpc>
                <a:spcPct val="105000"/>
              </a:lnSpc>
              <a:spcBef>
                <a:spcPct val="35000"/>
              </a:spcBef>
              <a:buClr>
                <a:srgbClr val="002060"/>
              </a:buClr>
              <a:buSzPct val="100000"/>
              <a:buFont typeface="Webdings" pitchFamily="18" charset="2"/>
              <a:buChar char=""/>
              <a:defRPr/>
            </a:pPr>
            <a:r>
              <a:rPr lang="en-US" dirty="0" smtClean="0">
                <a:solidFill>
                  <a:srgbClr val="003366"/>
                </a:solidFill>
                <a:latin typeface="Calibri" pitchFamily="34" charset="0"/>
              </a:rPr>
              <a:t>no EU mandatory level of ‘minimum’ or ‘maximum’ fine for non-compliance with a particular legislative provision.</a:t>
            </a:r>
            <a:endParaRPr lang="de-AT"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defRPr/>
            </a:pPr>
            <a:r>
              <a:rPr lang="en-GB" sz="2000" dirty="0" smtClean="0">
                <a:solidFill>
                  <a:srgbClr val="003366"/>
                </a:solidFill>
                <a:latin typeface="Calibri" pitchFamily="34" charset="0"/>
              </a:rPr>
              <a:t>	</a:t>
            </a:r>
          </a:p>
          <a:p>
            <a:pPr marL="444500" indent="-444500" eaLnBrk="0" hangingPunct="0">
              <a:lnSpc>
                <a:spcPct val="105000"/>
              </a:lnSpc>
              <a:spcBef>
                <a:spcPct val="35000"/>
              </a:spcBef>
              <a:buClr>
                <a:srgbClr val="FFCC00"/>
              </a:buClr>
              <a:buSzPct val="100000"/>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de-AT" sz="2000"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755576" y="1628800"/>
            <a:ext cx="7848600" cy="4447371"/>
          </a:xfrm>
          <a:prstGeom prst="rect">
            <a:avLst/>
          </a:prstGeom>
          <a:noFill/>
          <a:ln w="9525">
            <a:noFill/>
            <a:miter lim="800000"/>
            <a:headEnd/>
            <a:tailEnd/>
          </a:ln>
        </p:spPr>
        <p:txBody>
          <a:bodyPr>
            <a:spAutoFit/>
          </a:bodyPr>
          <a:lstStyle/>
          <a:p>
            <a:pPr marL="457200" indent="-457200">
              <a:spcBef>
                <a:spcPct val="35000"/>
              </a:spcBef>
              <a:buClr>
                <a:srgbClr val="0000FF"/>
              </a:buClr>
              <a:buSzPct val="150000"/>
              <a:buFont typeface="Wingdings" pitchFamily="2" charset="2"/>
              <a:buNone/>
            </a:pPr>
            <a:endParaRPr lang="en-US" sz="2000" dirty="0">
              <a:latin typeface="Calibri" pitchFamily="34" charset="0"/>
            </a:endParaRP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APPLICABLE EU LAW ON INDUSTRIAL EMISSIONS</a:t>
            </a: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OVERVIEW OF PENALTIES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PENALTIES IN RELATION TO ENVIRONMENTAL LAW</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EFFECTIVENESS, PROPORTIONALITY, DISSUASIVENESS</a:t>
            </a:r>
          </a:p>
          <a:p>
            <a:pPr lvl="1" indent="-457200">
              <a:spcBef>
                <a:spcPct val="35000"/>
              </a:spcBef>
              <a:buFont typeface="+mj-lt"/>
              <a:buAutoNum type="arabicPeriod" startAt="3"/>
            </a:pPr>
            <a:r>
              <a:rPr lang="en-GB" sz="2000" b="1" dirty="0" smtClean="0">
                <a:solidFill>
                  <a:srgbClr val="003366"/>
                </a:solidFill>
                <a:latin typeface="Calibri" pitchFamily="34" charset="0"/>
              </a:rPr>
              <a:t>PENALTIES IN RELATION TO INDUSTRIAL EMISSIONS</a:t>
            </a:r>
            <a:endParaRPr lang="de-AT" sz="2000" b="1" dirty="0" smtClean="0">
              <a:solidFill>
                <a:srgbClr val="003366"/>
              </a:solidFill>
              <a:latin typeface="Calibri" pitchFamily="34" charset="0"/>
            </a:endParaRPr>
          </a:p>
          <a:p>
            <a:pPr marL="914400" lvl="1" indent="-342900">
              <a:spcBef>
                <a:spcPct val="35000"/>
              </a:spcBef>
              <a:buFont typeface="Arial" charset="0"/>
              <a:buChar char="►"/>
            </a:pPr>
            <a:r>
              <a:rPr lang="en-GB" sz="2000" b="1" dirty="0" smtClean="0">
                <a:solidFill>
                  <a:srgbClr val="003366"/>
                </a:solidFill>
                <a:latin typeface="Calibri" pitchFamily="34" charset="0"/>
              </a:rPr>
              <a:t>KEY ENFORCABLE PROVISIONS OF LEGISLATION ON INDUSTRIAL EMISSIONS</a:t>
            </a:r>
          </a:p>
          <a:p>
            <a:pPr marL="914400" lvl="1" indent="-342900">
              <a:spcBef>
                <a:spcPct val="35000"/>
              </a:spcBef>
              <a:buFont typeface="Arial" charset="0"/>
              <a:buChar char="►"/>
            </a:pPr>
            <a:r>
              <a:rPr lang="en-GB" sz="2000" b="1" dirty="0" smtClean="0">
                <a:solidFill>
                  <a:srgbClr val="003366"/>
                </a:solidFill>
                <a:latin typeface="Calibri" pitchFamily="34" charset="0"/>
              </a:rPr>
              <a:t>ADMINISTRATIVE AND CRIMINAL SANCTIONS</a:t>
            </a:r>
            <a:endParaRPr lang="de-AT" sz="2000" b="1" dirty="0" smtClean="0">
              <a:solidFill>
                <a:srgbClr val="003366"/>
              </a:solidFill>
              <a:latin typeface="Calibri" pitchFamily="34" charset="0"/>
            </a:endParaRPr>
          </a:p>
          <a:p>
            <a:pPr lvl="1" indent="-457200">
              <a:spcBef>
                <a:spcPct val="35000"/>
              </a:spcBef>
              <a:buFont typeface="+mj-lt"/>
              <a:buAutoNum type="arabicPeriod" startAt="4"/>
            </a:pPr>
            <a:r>
              <a:rPr lang="en-GB" sz="2000" b="1" dirty="0" smtClean="0">
                <a:solidFill>
                  <a:schemeClr val="accent2">
                    <a:lumMod val="40000"/>
                    <a:lumOff val="60000"/>
                  </a:schemeClr>
                </a:solidFill>
                <a:latin typeface="Calibri" pitchFamily="34" charset="0"/>
              </a:rPr>
              <a:t>INSPECTIONS</a:t>
            </a:r>
            <a:endParaRPr lang="de-AT" sz="2000" b="1" dirty="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de-AT" sz="2000" b="1" dirty="0" smtClean="0">
                <a:solidFill>
                  <a:schemeClr val="accent2">
                    <a:lumMod val="40000"/>
                    <a:lumOff val="60000"/>
                  </a:schemeClr>
                </a:solidFill>
                <a:latin typeface="Calibri" pitchFamily="34" charset="0"/>
              </a:rPr>
              <a:t>GOOD PRACTICES</a:t>
            </a:r>
            <a:endParaRPr lang="de-AT" sz="2000" b="1" dirty="0">
              <a:solidFill>
                <a:schemeClr val="accent2">
                  <a:lumMod val="40000"/>
                  <a:lumOff val="60000"/>
                </a:schemeClr>
              </a:solidFill>
              <a:latin typeface="Calibri" pitchFamily="34" charset="0"/>
            </a:endParaRPr>
          </a:p>
        </p:txBody>
      </p:sp>
      <p:sp>
        <p:nvSpPr>
          <p:cNvPr id="4099" name="Rectangle 4"/>
          <p:cNvSpPr>
            <a:spLocks noChangeArrowheads="1"/>
          </p:cNvSpPr>
          <p:nvPr/>
        </p:nvSpPr>
        <p:spPr bwMode="auto">
          <a:xfrm>
            <a:off x="3851920" y="692696"/>
            <a:ext cx="1309974" cy="461665"/>
          </a:xfrm>
          <a:prstGeom prst="rect">
            <a:avLst/>
          </a:prstGeom>
          <a:noFill/>
          <a:ln w="9525">
            <a:noFill/>
            <a:miter lim="800000"/>
            <a:headEnd/>
            <a:tailEnd/>
          </a:ln>
        </p:spPr>
        <p:txBody>
          <a:bodyPr wrap="none">
            <a:spAutoFit/>
          </a:bodyPr>
          <a:lstStyle/>
          <a:p>
            <a:pPr>
              <a:buClr>
                <a:srgbClr val="FFFF00"/>
              </a:buClr>
              <a:buSzPct val="130000"/>
              <a:buFont typeface="Wingdings" pitchFamily="2" charset="2"/>
              <a:buNone/>
            </a:pPr>
            <a:r>
              <a:rPr lang="en-US" sz="2400" b="1" dirty="0" smtClean="0">
                <a:solidFill>
                  <a:srgbClr val="003366"/>
                </a:solidFill>
                <a:latin typeface="Calibri" pitchFamily="34" charset="0"/>
              </a:rPr>
              <a:t>OUTLINE</a:t>
            </a:r>
            <a:endParaRPr lang="en-US" sz="2400" b="1" dirty="0">
              <a:solidFill>
                <a:srgbClr val="003366"/>
              </a:solidFill>
              <a:latin typeface="Calibri"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04664"/>
            <a:ext cx="7128792" cy="838200"/>
          </a:xfrm>
        </p:spPr>
        <p:txBody>
          <a:bodyPr/>
          <a:lstStyle/>
          <a:p>
            <a:pPr lvl="1"/>
            <a:r>
              <a:rPr lang="en-GB" sz="2400" b="1" dirty="0" smtClean="0">
                <a:solidFill>
                  <a:srgbClr val="003366"/>
                </a:solidFill>
                <a:latin typeface="Calibri" pitchFamily="34" charset="0"/>
              </a:rPr>
              <a:t>PENALTIES IN RELATION TO INDUSTRIAL EMISSIONS</a:t>
            </a:r>
            <a:r>
              <a:rPr lang="de-AT" sz="2000" b="1" dirty="0" smtClean="0">
                <a:solidFill>
                  <a:srgbClr val="003366"/>
                </a:solidFill>
                <a:latin typeface="Calibri" pitchFamily="34" charset="0"/>
              </a:rPr>
              <a:t/>
            </a:r>
            <a:br>
              <a:rPr lang="de-AT" sz="2000" b="1" dirty="0" smtClean="0">
                <a:solidFill>
                  <a:srgbClr val="003366"/>
                </a:solidFill>
                <a:latin typeface="Calibri" pitchFamily="34" charset="0"/>
              </a:rPr>
            </a:br>
            <a:endParaRPr lang="de-AT" dirty="0"/>
          </a:p>
        </p:txBody>
      </p:sp>
      <p:sp>
        <p:nvSpPr>
          <p:cNvPr id="4" name="Rectangle 3"/>
          <p:cNvSpPr>
            <a:spLocks noChangeArrowheads="1"/>
          </p:cNvSpPr>
          <p:nvPr/>
        </p:nvSpPr>
        <p:spPr bwMode="auto">
          <a:xfrm>
            <a:off x="755576" y="1412776"/>
            <a:ext cx="8280920" cy="6717223"/>
          </a:xfrm>
          <a:prstGeom prst="rect">
            <a:avLst/>
          </a:prstGeom>
          <a:noFill/>
          <a:ln w="9525">
            <a:noFill/>
            <a:miter lim="800000"/>
            <a:headEnd/>
            <a:tailEnd/>
          </a:ln>
        </p:spPr>
        <p:txBody>
          <a:bodyPr wrap="square">
            <a:spAutoFit/>
          </a:bodyPr>
          <a:lstStyle/>
          <a:p>
            <a:pPr marL="0" lvl="1">
              <a:lnSpc>
                <a:spcPct val="105000"/>
              </a:lnSpc>
              <a:spcBef>
                <a:spcPct val="35000"/>
              </a:spcBef>
              <a:buClr>
                <a:srgbClr val="0000FF"/>
              </a:buClr>
              <a:buSzPct val="150000"/>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KEY ENFORCABLE PROVISIONS – IPPC</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4 - No new installation shall be operated without a permit</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5 - Existing installations shall have permits in accordance with the Directive by 30 </a:t>
            </a:r>
            <a:r>
              <a:rPr lang="de-AT" sz="1700" dirty="0" smtClean="0">
                <a:solidFill>
                  <a:srgbClr val="003366"/>
                </a:solidFill>
                <a:latin typeface="Calibri" pitchFamily="34" charset="0"/>
              </a:rPr>
              <a:t>October 2007</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6 - Applications for permits shall contain specific information listed</a:t>
            </a:r>
          </a:p>
          <a:p>
            <a:pPr marL="444500" indent="-444500" eaLnBrk="0" hangingPunct="0">
              <a:lnSpc>
                <a:spcPct val="105000"/>
              </a:lnSpc>
              <a:spcBef>
                <a:spcPct val="35000"/>
              </a:spcBef>
              <a:buClr>
                <a:srgbClr val="FFCC00"/>
              </a:buClr>
              <a:buSzPct val="100000"/>
              <a:buFont typeface="Webdings" pitchFamily="18" charset="2"/>
              <a:buChar char="&lt;"/>
              <a:defRPr/>
            </a:pPr>
            <a:r>
              <a:rPr lang="de-AT" sz="1700" dirty="0" smtClean="0">
                <a:solidFill>
                  <a:srgbClr val="003366"/>
                </a:solidFill>
                <a:latin typeface="Calibri" pitchFamily="34" charset="0"/>
              </a:rPr>
              <a:t>Article 12(1) -  </a:t>
            </a:r>
            <a:r>
              <a:rPr lang="en-US" sz="1700" dirty="0" smtClean="0">
                <a:solidFill>
                  <a:srgbClr val="003366"/>
                </a:solidFill>
                <a:latin typeface="Calibri" pitchFamily="34" charset="0"/>
              </a:rPr>
              <a:t>Operators shall inform the competent authorities of any planned change in the </a:t>
            </a:r>
            <a:r>
              <a:rPr lang="de-AT" sz="1700" dirty="0" smtClean="0">
                <a:solidFill>
                  <a:srgbClr val="003366"/>
                </a:solidFill>
                <a:latin typeface="Calibri" pitchFamily="34" charset="0"/>
              </a:rPr>
              <a:t>operation</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12(2) - Operators shall request a permit when they are planning substantial changes in their </a:t>
            </a:r>
            <a:r>
              <a:rPr lang="de-AT" sz="1700" dirty="0" smtClean="0">
                <a:solidFill>
                  <a:srgbClr val="003366"/>
                </a:solidFill>
                <a:latin typeface="Calibri" pitchFamily="34" charset="0"/>
              </a:rPr>
              <a:t>installation</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14(a) - Operators shall comply with the conditions of a permit when operating the installation</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14(b) - Operators shall regularly inform the competent authority of the results of monitoring of </a:t>
            </a:r>
            <a:r>
              <a:rPr lang="de-AT" sz="1700" dirty="0" smtClean="0">
                <a:solidFill>
                  <a:srgbClr val="003366"/>
                </a:solidFill>
                <a:latin typeface="Calibri" pitchFamily="34" charset="0"/>
              </a:rPr>
              <a:t>releases</a:t>
            </a:r>
          </a:p>
          <a:p>
            <a:pPr marL="444500" indent="-444500" eaLnBrk="0" hangingPunct="0">
              <a:lnSpc>
                <a:spcPct val="105000"/>
              </a:lnSpc>
              <a:spcBef>
                <a:spcPct val="35000"/>
              </a:spcBef>
              <a:buClr>
                <a:srgbClr val="FFCC00"/>
              </a:buClr>
              <a:buSzPct val="100000"/>
              <a:buFont typeface="Webdings" pitchFamily="18" charset="2"/>
              <a:buChar char="&lt;"/>
              <a:defRPr/>
            </a:pPr>
            <a:r>
              <a:rPr lang="en-US" sz="1700" dirty="0" smtClean="0">
                <a:solidFill>
                  <a:srgbClr val="003366"/>
                </a:solidFill>
                <a:latin typeface="Calibri" pitchFamily="34" charset="0"/>
              </a:rPr>
              <a:t>Article 14(c) - Operators shall afford the competent authority all necessary assistance with inspections</a:t>
            </a:r>
          </a:p>
          <a:p>
            <a:pPr marL="444500" indent="-444500" eaLnBrk="0" hangingPunct="0">
              <a:lnSpc>
                <a:spcPct val="105000"/>
              </a:lnSpc>
              <a:spcBef>
                <a:spcPct val="35000"/>
              </a:spcBef>
              <a:buClr>
                <a:srgbClr val="FFCC00"/>
              </a:buClr>
              <a:buSzPct val="100000"/>
              <a:defRPr/>
            </a:pPr>
            <a:r>
              <a:rPr lang="en-GB" sz="2000" dirty="0" smtClean="0">
                <a:solidFill>
                  <a:srgbClr val="003366"/>
                </a:solidFill>
                <a:latin typeface="Calibri" pitchFamily="34" charset="0"/>
              </a:rPr>
              <a:t>	</a:t>
            </a:r>
          </a:p>
          <a:p>
            <a:pPr marL="444500" indent="-444500" eaLnBrk="0" hangingPunct="0">
              <a:lnSpc>
                <a:spcPct val="105000"/>
              </a:lnSpc>
              <a:spcBef>
                <a:spcPct val="35000"/>
              </a:spcBef>
              <a:buClr>
                <a:srgbClr val="FFCC00"/>
              </a:buClr>
              <a:buSzPct val="100000"/>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de-AT" sz="2000"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7128792"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Rectangle 3"/>
          <p:cNvSpPr>
            <a:spLocks noChangeArrowheads="1"/>
          </p:cNvSpPr>
          <p:nvPr/>
        </p:nvSpPr>
        <p:spPr bwMode="auto">
          <a:xfrm>
            <a:off x="755576" y="1340768"/>
            <a:ext cx="8280920" cy="5823133"/>
          </a:xfrm>
          <a:prstGeom prst="rect">
            <a:avLst/>
          </a:prstGeom>
          <a:noFill/>
          <a:ln w="9525">
            <a:noFill/>
            <a:miter lim="800000"/>
            <a:headEnd/>
            <a:tailEnd/>
          </a:ln>
        </p:spPr>
        <p:txBody>
          <a:bodyPr wrap="square">
            <a:spAutoFit/>
          </a:bodyPr>
          <a:lstStyle/>
          <a:p>
            <a:pPr marL="0" lvl="1">
              <a:lnSpc>
                <a:spcPct val="105000"/>
              </a:lnSpc>
              <a:spcBef>
                <a:spcPct val="35000"/>
              </a:spcBef>
              <a:buClr>
                <a:srgbClr val="0000FF"/>
              </a:buClr>
              <a:buSzPct val="150000"/>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KEY ENFORCABLE PROVISIONS – LCP</a:t>
            </a:r>
          </a:p>
          <a:p>
            <a:pPr marL="0" lvl="1">
              <a:lnSpc>
                <a:spcPct val="105000"/>
              </a:lnSpc>
              <a:spcBef>
                <a:spcPct val="35000"/>
              </a:spcBef>
              <a:buClr>
                <a:srgbClr val="0000FF"/>
              </a:buClr>
              <a:buSzPct val="150000"/>
              <a:defRPr/>
            </a:pPr>
            <a:endParaRPr lang="en-GB" sz="2000" b="1" dirty="0" smtClean="0">
              <a:solidFill>
                <a:srgbClr val="003366"/>
              </a:solidFill>
              <a:latin typeface="Calibri" pitchFamily="34" charset="0"/>
            </a:endParaRPr>
          </a:p>
          <a:p>
            <a:pPr marL="444500" indent="-444500" eaLnBrk="0" hangingPunct="0">
              <a:lnSpc>
                <a:spcPct val="105000"/>
              </a:lnSpc>
              <a:spcBef>
                <a:spcPct val="35000"/>
              </a:spcBef>
              <a:buClr>
                <a:srgbClr val="FFCC00"/>
              </a:buClr>
              <a:buSzPct val="100000"/>
              <a:buFont typeface="Webdings" pitchFamily="18" charset="2"/>
              <a:buChar char="&lt;"/>
              <a:defRPr/>
            </a:pPr>
            <a:r>
              <a:rPr lang="en-US" dirty="0" smtClean="0">
                <a:solidFill>
                  <a:srgbClr val="003366"/>
                </a:solidFill>
                <a:latin typeface="Calibri" pitchFamily="34" charset="0"/>
              </a:rPr>
              <a:t>Article 4(1) – Operators of existing plants to comply with ELVs</a:t>
            </a:r>
          </a:p>
          <a:p>
            <a:pPr marL="444500" indent="-444500" eaLnBrk="0" hangingPunct="0">
              <a:lnSpc>
                <a:spcPct val="105000"/>
              </a:lnSpc>
              <a:spcBef>
                <a:spcPct val="35000"/>
              </a:spcBef>
              <a:buClr>
                <a:srgbClr val="FFCC00"/>
              </a:buClr>
              <a:buSzPct val="100000"/>
              <a:buFont typeface="Webdings" pitchFamily="18" charset="2"/>
              <a:buChar char="&lt;"/>
              <a:defRPr/>
            </a:pPr>
            <a:r>
              <a:rPr lang="de-AT" dirty="0" smtClean="0">
                <a:solidFill>
                  <a:srgbClr val="003366"/>
                </a:solidFill>
                <a:latin typeface="Calibri" pitchFamily="34" charset="0"/>
              </a:rPr>
              <a:t>Article 4(2) – </a:t>
            </a:r>
            <a:r>
              <a:rPr lang="en-US" dirty="0" smtClean="0">
                <a:solidFill>
                  <a:srgbClr val="003366"/>
                </a:solidFill>
                <a:latin typeface="Calibri" pitchFamily="34" charset="0"/>
              </a:rPr>
              <a:t>Operators of new plants to comply with ELVs </a:t>
            </a:r>
          </a:p>
          <a:p>
            <a:pPr marL="444500" indent="-444500" eaLnBrk="0" hangingPunct="0">
              <a:lnSpc>
                <a:spcPct val="105000"/>
              </a:lnSpc>
              <a:spcBef>
                <a:spcPct val="35000"/>
              </a:spcBef>
              <a:buClr>
                <a:srgbClr val="FFCC00"/>
              </a:buClr>
              <a:buSzPct val="100000"/>
              <a:buFont typeface="Webdings" pitchFamily="18" charset="2"/>
              <a:buChar char="&lt;"/>
              <a:defRPr/>
            </a:pPr>
            <a:r>
              <a:rPr lang="de-AT" dirty="0" smtClean="0">
                <a:solidFill>
                  <a:srgbClr val="003366"/>
                </a:solidFill>
                <a:latin typeface="Calibri" pitchFamily="34" charset="0"/>
              </a:rPr>
              <a:t>Article 4(4) – </a:t>
            </a:r>
            <a:r>
              <a:rPr lang="en-US" dirty="0" smtClean="0">
                <a:solidFill>
                  <a:srgbClr val="003366"/>
                </a:solidFill>
                <a:latin typeface="Calibri" pitchFamily="34" charset="0"/>
              </a:rPr>
              <a:t>Operators to submit each year to the competent authority a record of the used and unused time allowed for the plants’ remaining operational life.</a:t>
            </a:r>
          </a:p>
          <a:p>
            <a:pPr marL="444500" indent="-444500" eaLnBrk="0" hangingPunct="0">
              <a:lnSpc>
                <a:spcPct val="105000"/>
              </a:lnSpc>
              <a:spcBef>
                <a:spcPct val="35000"/>
              </a:spcBef>
              <a:buClr>
                <a:srgbClr val="FFCC00"/>
              </a:buClr>
              <a:buSzPct val="100000"/>
              <a:buFont typeface="Webdings" pitchFamily="18" charset="2"/>
              <a:buChar char="&lt;"/>
              <a:defRPr/>
            </a:pPr>
            <a:r>
              <a:rPr lang="en-US" dirty="0" smtClean="0">
                <a:solidFill>
                  <a:srgbClr val="003366"/>
                </a:solidFill>
                <a:latin typeface="Calibri" pitchFamily="34" charset="0"/>
              </a:rPr>
              <a:t>Article 7(1) – In case of breakdown the operator must reduce or close down operations if a return to normal operation is not achieved within 24 hours, or operate the plant using low polluting fuels. In any case the CA shall be notified within 48 hours. </a:t>
            </a:r>
          </a:p>
          <a:p>
            <a:pPr marL="444500" indent="-444500" eaLnBrk="0" hangingPunct="0">
              <a:lnSpc>
                <a:spcPct val="105000"/>
              </a:lnSpc>
              <a:spcBef>
                <a:spcPct val="35000"/>
              </a:spcBef>
              <a:buClr>
                <a:srgbClr val="FFCC00"/>
              </a:buClr>
              <a:buSzPct val="100000"/>
              <a:buFont typeface="Webdings" pitchFamily="18" charset="2"/>
              <a:buChar char="&lt;"/>
              <a:defRPr/>
            </a:pPr>
            <a:r>
              <a:rPr lang="en-US" dirty="0" smtClean="0">
                <a:solidFill>
                  <a:srgbClr val="003366"/>
                </a:solidFill>
                <a:latin typeface="Calibri" pitchFamily="34" charset="0"/>
              </a:rPr>
              <a:t>Article 9 – Waste gases shall be discharged in controlled fashion by means of a stack &amp; in accordance with the </a:t>
            </a:r>
            <a:r>
              <a:rPr lang="en-US" dirty="0" err="1" smtClean="0">
                <a:solidFill>
                  <a:srgbClr val="003366"/>
                </a:solidFill>
                <a:latin typeface="Calibri" pitchFamily="34" charset="0"/>
              </a:rPr>
              <a:t>licence</a:t>
            </a:r>
            <a:r>
              <a:rPr lang="en-US" dirty="0" smtClean="0">
                <a:solidFill>
                  <a:srgbClr val="003366"/>
                </a:solidFill>
                <a:latin typeface="Calibri" pitchFamily="34" charset="0"/>
              </a:rPr>
              <a:t>. The stack height must be calculated as to safeguard health </a:t>
            </a:r>
            <a:r>
              <a:rPr lang="de-AT" dirty="0" smtClean="0">
                <a:solidFill>
                  <a:srgbClr val="003366"/>
                </a:solidFill>
                <a:latin typeface="Calibri" pitchFamily="34" charset="0"/>
              </a:rPr>
              <a:t>and the environment.</a:t>
            </a:r>
          </a:p>
          <a:p>
            <a:pPr marL="444500" indent="-444500" eaLnBrk="0" hangingPunct="0">
              <a:lnSpc>
                <a:spcPct val="105000"/>
              </a:lnSpc>
              <a:spcBef>
                <a:spcPct val="35000"/>
              </a:spcBef>
              <a:buClr>
                <a:srgbClr val="FFCC00"/>
              </a:buClr>
              <a:buSzPct val="100000"/>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de-AT" sz="2000"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200800"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3" name="Content Placeholder 2"/>
          <p:cNvSpPr>
            <a:spLocks noGrp="1"/>
          </p:cNvSpPr>
          <p:nvPr>
            <p:ph idx="1"/>
          </p:nvPr>
        </p:nvSpPr>
        <p:spPr>
          <a:xfrm>
            <a:off x="755576" y="1412776"/>
            <a:ext cx="8136904" cy="456498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KEY ENFORCABLE PROVISIONS – LCP (cont.)</a:t>
            </a:r>
            <a:endParaRPr lang="en-US" sz="2000" kern="12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Article 10 – Where a combustion plant is extended by at least 50 MW, ELVs set in part B of the Annexes shall apply to the new part &amp; fixed in relation to the thermal capacity of the </a:t>
            </a:r>
            <a:r>
              <a:rPr lang="de-AT" sz="2000" dirty="0" smtClean="0">
                <a:solidFill>
                  <a:srgbClr val="003366"/>
                </a:solidFill>
                <a:latin typeface="Calibri" pitchFamily="34" charset="0"/>
              </a:rPr>
              <a:t>entire plant</a:t>
            </a:r>
          </a:p>
          <a:p>
            <a:pPr marL="444500" indent="-444500">
              <a:lnSpc>
                <a:spcPct val="105000"/>
              </a:lnSpc>
              <a:spcBef>
                <a:spcPct val="35000"/>
              </a:spcBef>
              <a:buClr>
                <a:srgbClr val="FFCC00"/>
              </a:buClr>
              <a:buFont typeface="Webdings" pitchFamily="18" charset="2"/>
              <a:buChar char="&lt;"/>
              <a:defRPr/>
            </a:pPr>
            <a:r>
              <a:rPr lang="en-US" sz="2000" kern="1200" dirty="0" smtClean="0">
                <a:solidFill>
                  <a:srgbClr val="003366"/>
                </a:solidFill>
                <a:latin typeface="Calibri" pitchFamily="34" charset="0"/>
              </a:rPr>
              <a:t>Article 13 The operator shall inform the CA […] about results of continuous measurements, the checking of measuring equipment, &amp; all individual &amp; other measurements carried out </a:t>
            </a:r>
            <a:r>
              <a:rPr lang="de-AT" sz="2000" kern="1200" dirty="0" smtClean="0">
                <a:solidFill>
                  <a:srgbClr val="003366"/>
                </a:solidFill>
                <a:latin typeface="Calibri" pitchFamily="34" charset="0"/>
              </a:rPr>
              <a:t>to assess compliance. </a:t>
            </a:r>
            <a:r>
              <a:rPr lang="en-GB" dirty="0" smtClean="0">
                <a:solidFill>
                  <a:srgbClr val="003366"/>
                </a:solidFill>
                <a:latin typeface="Calibri" pitchFamily="34" charset="0"/>
              </a:rPr>
              <a:t>	</a:t>
            </a:r>
          </a:p>
          <a:p>
            <a:endParaRPr lang="de-A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16632"/>
            <a:ext cx="7128792"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755576" y="1385392"/>
            <a:ext cx="8136904" cy="5472608"/>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KEY ENFORCABLE PROVISIONS – WID (examples)</a:t>
            </a:r>
            <a:endParaRPr lang="en-US" sz="2000" kern="12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Article 4(1) – No incineration or co-incineration plant shall operate without a permit.</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Article 4(2) – Applications for permits shall contain a description of specific measures.</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Article 5(1) – Operator shall take all necessary precautions concerning the delivery and reception of waste in order to prevent or to limit negative effects on human health and environment.</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Article 7 – Requires incineration plants to be designed, equipped, built and operated in such a way that they comply with the air emission limit values set in this article.</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Article 13 (2) – In case of breakdown, the operator shall reduce or close down operations as soon as practicable until normal operations can be restored. </a:t>
            </a:r>
            <a:r>
              <a:rPr lang="en-GB" dirty="0" smtClean="0">
                <a:solidFill>
                  <a:srgbClr val="003366"/>
                </a:solidFill>
                <a:latin typeface="Calibri" pitchFamily="34" charset="0"/>
              </a:rPr>
              <a:t>	</a:t>
            </a:r>
          </a:p>
          <a:p>
            <a:endParaRPr lang="de-A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344816"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3" name="Content Placeholder 2"/>
          <p:cNvSpPr>
            <a:spLocks noGrp="1"/>
          </p:cNvSpPr>
          <p:nvPr>
            <p:ph idx="1"/>
          </p:nvPr>
        </p:nvSpPr>
        <p:spPr>
          <a:xfrm>
            <a:off x="755576" y="1340768"/>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KEY ENFORCABLE PROVISIONS – SUMMARY (KEY OBLIGATIONS)</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Obligation 1: to </a:t>
            </a:r>
            <a:r>
              <a:rPr lang="en-US" sz="2000" b="1" dirty="0" smtClean="0">
                <a:solidFill>
                  <a:srgbClr val="003366"/>
                </a:solidFill>
                <a:latin typeface="Calibri" pitchFamily="34" charset="0"/>
              </a:rPr>
              <a:t>apply </a:t>
            </a:r>
            <a:r>
              <a:rPr lang="en-US" sz="2000" dirty="0" smtClean="0">
                <a:solidFill>
                  <a:srgbClr val="003366"/>
                </a:solidFill>
                <a:latin typeface="Calibri" pitchFamily="34" charset="0"/>
              </a:rPr>
              <a:t>for a permit for existing and new installations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Obligation 2: to </a:t>
            </a:r>
            <a:r>
              <a:rPr lang="en-US" sz="2000" b="1" dirty="0" smtClean="0">
                <a:solidFill>
                  <a:srgbClr val="003366"/>
                </a:solidFill>
                <a:latin typeface="Calibri" pitchFamily="34" charset="0"/>
              </a:rPr>
              <a:t>supply </a:t>
            </a:r>
            <a:r>
              <a:rPr lang="en-US" sz="2000" dirty="0" smtClean="0">
                <a:solidFill>
                  <a:srgbClr val="003366"/>
                </a:solidFill>
                <a:latin typeface="Calibri" pitchFamily="34" charset="0"/>
              </a:rPr>
              <a:t>information for application for permits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Obligation 3: to </a:t>
            </a:r>
            <a:r>
              <a:rPr lang="en-US" sz="2000" b="1" dirty="0" smtClean="0">
                <a:solidFill>
                  <a:srgbClr val="003366"/>
                </a:solidFill>
                <a:latin typeface="Calibri" pitchFamily="34" charset="0"/>
              </a:rPr>
              <a:t>notify </a:t>
            </a:r>
            <a:r>
              <a:rPr lang="en-US" sz="2000" dirty="0" smtClean="0">
                <a:solidFill>
                  <a:srgbClr val="003366"/>
                </a:solidFill>
                <a:latin typeface="Calibri" pitchFamily="34" charset="0"/>
              </a:rPr>
              <a:t>the competent authority of any changes in the operation of an installation</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Obligation 4: to </a:t>
            </a:r>
            <a:r>
              <a:rPr lang="en-US" sz="2000" b="1" dirty="0" smtClean="0">
                <a:solidFill>
                  <a:srgbClr val="003366"/>
                </a:solidFill>
                <a:latin typeface="Calibri" pitchFamily="34" charset="0"/>
              </a:rPr>
              <a:t>comply </a:t>
            </a:r>
            <a:r>
              <a:rPr lang="en-US" sz="2000" dirty="0" smtClean="0">
                <a:solidFill>
                  <a:srgbClr val="003366"/>
                </a:solidFill>
                <a:latin typeface="Calibri" pitchFamily="34" charset="0"/>
              </a:rPr>
              <a:t>with the conditions set in the permit or mandatory ELVs</a:t>
            </a:r>
            <a:endParaRPr lang="de-AT" sz="2000" dirty="0" smtClean="0">
              <a:solidFill>
                <a:srgbClr val="003366"/>
              </a:solidFill>
              <a:latin typeface="Calibri" pitchFamily="34" charset="0"/>
            </a:endParaRPr>
          </a:p>
        </p:txBody>
      </p:sp>
      <p:pic>
        <p:nvPicPr>
          <p:cNvPr id="4" name="Picture 3" descr="Buttons_Blue_Apply.png"/>
          <p:cNvPicPr>
            <a:picLocks noChangeAspect="1"/>
          </p:cNvPicPr>
          <p:nvPr/>
        </p:nvPicPr>
        <p:blipFill>
          <a:blip r:embed="rId2" cstate="print"/>
          <a:stretch>
            <a:fillRect/>
          </a:stretch>
        </p:blipFill>
        <p:spPr>
          <a:xfrm>
            <a:off x="827584" y="4581128"/>
            <a:ext cx="1728766" cy="1728766"/>
          </a:xfrm>
          <a:prstGeom prst="rect">
            <a:avLst/>
          </a:prstGeom>
        </p:spPr>
      </p:pic>
      <p:pic>
        <p:nvPicPr>
          <p:cNvPr id="5" name="Picture 4" descr="stack_of_documents.jpg"/>
          <p:cNvPicPr>
            <a:picLocks noChangeAspect="1"/>
          </p:cNvPicPr>
          <p:nvPr/>
        </p:nvPicPr>
        <p:blipFill>
          <a:blip r:embed="rId3" cstate="print"/>
          <a:stretch>
            <a:fillRect/>
          </a:stretch>
        </p:blipFill>
        <p:spPr>
          <a:xfrm>
            <a:off x="3131840" y="4653136"/>
            <a:ext cx="1066800" cy="1606296"/>
          </a:xfrm>
          <a:prstGeom prst="rect">
            <a:avLst/>
          </a:prstGeom>
        </p:spPr>
      </p:pic>
      <p:pic>
        <p:nvPicPr>
          <p:cNvPr id="6" name="Picture 5" descr="Apps-preferences-desktop-notification-icon.png"/>
          <p:cNvPicPr>
            <a:picLocks noChangeAspect="1"/>
          </p:cNvPicPr>
          <p:nvPr/>
        </p:nvPicPr>
        <p:blipFill>
          <a:blip r:embed="rId4" cstate="print"/>
          <a:stretch>
            <a:fillRect/>
          </a:stretch>
        </p:blipFill>
        <p:spPr>
          <a:xfrm>
            <a:off x="4716016" y="4653136"/>
            <a:ext cx="1728192" cy="1728192"/>
          </a:xfrm>
          <a:prstGeom prst="rect">
            <a:avLst/>
          </a:prstGeom>
        </p:spPr>
      </p:pic>
      <p:pic>
        <p:nvPicPr>
          <p:cNvPr id="7" name="Picture 6" descr="green_checkmark_clip_art.jpg"/>
          <p:cNvPicPr>
            <a:picLocks noChangeAspect="1"/>
          </p:cNvPicPr>
          <p:nvPr/>
        </p:nvPicPr>
        <p:blipFill>
          <a:blip r:embed="rId5" cstate="print"/>
          <a:stretch>
            <a:fillRect/>
          </a:stretch>
        </p:blipFill>
        <p:spPr>
          <a:xfrm>
            <a:off x="6876256" y="4581128"/>
            <a:ext cx="1728192" cy="172819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899592" y="1628800"/>
            <a:ext cx="7848600" cy="4447371"/>
          </a:xfrm>
          <a:prstGeom prst="rect">
            <a:avLst/>
          </a:prstGeom>
          <a:noFill/>
          <a:ln w="9525">
            <a:noFill/>
            <a:miter lim="800000"/>
            <a:headEnd/>
            <a:tailEnd/>
          </a:ln>
        </p:spPr>
        <p:txBody>
          <a:bodyPr wrap="square">
            <a:spAutoFit/>
          </a:bodyPr>
          <a:lstStyle/>
          <a:p>
            <a:pPr marL="457200" indent="-457200">
              <a:spcBef>
                <a:spcPct val="35000"/>
              </a:spcBef>
              <a:buClr>
                <a:srgbClr val="0000FF"/>
              </a:buClr>
              <a:buSzPct val="150000"/>
              <a:buFont typeface="Wingdings" pitchFamily="2" charset="2"/>
              <a:buNone/>
            </a:pPr>
            <a:endParaRPr lang="en-US" sz="2000" dirty="0">
              <a:latin typeface="Calibri" pitchFamily="34" charset="0"/>
            </a:endParaRPr>
          </a:p>
          <a:p>
            <a:pPr lvl="1" indent="-457200">
              <a:spcBef>
                <a:spcPct val="35000"/>
              </a:spcBef>
              <a:buFont typeface="+mj-lt"/>
              <a:buAutoNum type="arabicPeriod"/>
            </a:pPr>
            <a:r>
              <a:rPr lang="en-GB" sz="2000" b="1" dirty="0" smtClean="0">
                <a:solidFill>
                  <a:srgbClr val="003366"/>
                </a:solidFill>
                <a:latin typeface="Calibri" pitchFamily="34" charset="0"/>
              </a:rPr>
              <a:t>APPLICABLE EU LAW ON INDUSTRIAL EMISSIONS</a:t>
            </a:r>
          </a:p>
          <a:p>
            <a:pPr lvl="1" indent="-457200">
              <a:spcBef>
                <a:spcPct val="35000"/>
              </a:spcBef>
              <a:buFont typeface="+mj-lt"/>
              <a:buAutoNum type="arabicPeriod"/>
            </a:pPr>
            <a:r>
              <a:rPr lang="en-GB" sz="2000" b="1" dirty="0" smtClean="0">
                <a:solidFill>
                  <a:srgbClr val="003366"/>
                </a:solidFill>
                <a:latin typeface="Calibri" pitchFamily="34" charset="0"/>
              </a:rPr>
              <a:t>OVERVIEW OF PENALTIES</a:t>
            </a:r>
            <a:endParaRPr lang="de-AT" sz="2000" b="1" dirty="0" smtClean="0">
              <a:solidFill>
                <a:srgbClr val="003366"/>
              </a:solidFill>
              <a:latin typeface="Calibri" pitchFamily="34" charset="0"/>
            </a:endParaRPr>
          </a:p>
          <a:p>
            <a:pPr marL="914400" lvl="1" indent="-342900">
              <a:spcBef>
                <a:spcPct val="35000"/>
              </a:spcBef>
              <a:buFont typeface="Arial" charset="0"/>
              <a:buChar char="►"/>
            </a:pPr>
            <a:r>
              <a:rPr lang="en-GB" sz="2000" b="1" dirty="0" smtClean="0">
                <a:solidFill>
                  <a:srgbClr val="003366"/>
                </a:solidFill>
                <a:latin typeface="Calibri" pitchFamily="34" charset="0"/>
              </a:rPr>
              <a:t>PENALTIES IN RELATION TO ENVIRONMENTAL LAW</a:t>
            </a:r>
          </a:p>
          <a:p>
            <a:pPr marL="914400" lvl="1" indent="-342900">
              <a:spcBef>
                <a:spcPct val="35000"/>
              </a:spcBef>
              <a:buFont typeface="Arial" charset="0"/>
              <a:buChar char="►"/>
            </a:pPr>
            <a:r>
              <a:rPr lang="en-GB" sz="2000" b="1" dirty="0" smtClean="0">
                <a:solidFill>
                  <a:srgbClr val="003366"/>
                </a:solidFill>
                <a:latin typeface="Calibri" pitchFamily="34" charset="0"/>
              </a:rPr>
              <a:t>EFFECTIVENESS, PROPORTIONALITY, DISSUASIVENESS</a:t>
            </a:r>
          </a:p>
          <a:p>
            <a:pPr lvl="1" indent="-457200">
              <a:spcBef>
                <a:spcPct val="35000"/>
              </a:spcBef>
              <a:buFont typeface="+mj-lt"/>
              <a:buAutoNum type="arabicPeriod" startAt="3"/>
            </a:pPr>
            <a:r>
              <a:rPr lang="en-GB" sz="2000" b="1" dirty="0" smtClean="0">
                <a:solidFill>
                  <a:srgbClr val="003366"/>
                </a:solidFill>
                <a:latin typeface="Calibri" pitchFamily="34" charset="0"/>
              </a:rPr>
              <a:t>PENALTIES IN RELATION TO INDUSTRIAL EMISSIONS</a:t>
            </a:r>
            <a:endParaRPr lang="de-AT" sz="2000" b="1" dirty="0" smtClean="0">
              <a:solidFill>
                <a:srgbClr val="003366"/>
              </a:solidFill>
              <a:latin typeface="Calibri" pitchFamily="34" charset="0"/>
            </a:endParaRPr>
          </a:p>
          <a:p>
            <a:pPr marL="914400" lvl="1" indent="-342900">
              <a:spcBef>
                <a:spcPct val="35000"/>
              </a:spcBef>
              <a:buFont typeface="Arial" charset="0"/>
              <a:buChar char="►"/>
            </a:pPr>
            <a:r>
              <a:rPr lang="en-GB" sz="2000" b="1" dirty="0" smtClean="0">
                <a:solidFill>
                  <a:srgbClr val="003366"/>
                </a:solidFill>
                <a:latin typeface="Calibri" pitchFamily="34" charset="0"/>
              </a:rPr>
              <a:t>KEY ENFORCABLE PROVISIONS OF LEGISLATION ON INDUSTRIAL EMISSIONS</a:t>
            </a:r>
          </a:p>
          <a:p>
            <a:pPr marL="914400" lvl="1" indent="-342900">
              <a:spcBef>
                <a:spcPct val="35000"/>
              </a:spcBef>
              <a:buFont typeface="Arial" charset="0"/>
              <a:buChar char="►"/>
            </a:pPr>
            <a:r>
              <a:rPr lang="en-GB" sz="2000" b="1" dirty="0" smtClean="0">
                <a:solidFill>
                  <a:srgbClr val="003366"/>
                </a:solidFill>
                <a:latin typeface="Calibri" pitchFamily="34" charset="0"/>
              </a:rPr>
              <a:t>ADMINISTRATIVE AND CRIMINAL SANCTIONS</a:t>
            </a:r>
            <a:endParaRPr lang="de-AT" sz="2000" b="1" dirty="0" smtClean="0">
              <a:solidFill>
                <a:srgbClr val="003366"/>
              </a:solidFill>
              <a:latin typeface="Calibri" pitchFamily="34" charset="0"/>
            </a:endParaRPr>
          </a:p>
          <a:p>
            <a:pPr lvl="1" indent="-457200">
              <a:spcBef>
                <a:spcPct val="35000"/>
              </a:spcBef>
              <a:buFont typeface="+mj-lt"/>
              <a:buAutoNum type="arabicPeriod" startAt="4"/>
            </a:pPr>
            <a:r>
              <a:rPr lang="en-GB" sz="2000" b="1" dirty="0" smtClean="0">
                <a:solidFill>
                  <a:srgbClr val="003366"/>
                </a:solidFill>
                <a:latin typeface="Calibri" pitchFamily="34" charset="0"/>
              </a:rPr>
              <a:t>INSPECTIONS</a:t>
            </a:r>
            <a:endParaRPr lang="de-AT" sz="2000" b="1" dirty="0">
              <a:solidFill>
                <a:srgbClr val="003366"/>
              </a:solidFill>
              <a:latin typeface="Calibri" pitchFamily="34" charset="0"/>
            </a:endParaRPr>
          </a:p>
          <a:p>
            <a:pPr lvl="1" indent="-457200">
              <a:spcBef>
                <a:spcPct val="35000"/>
              </a:spcBef>
              <a:buFont typeface="+mj-lt"/>
              <a:buAutoNum type="arabicPeriod" startAt="4"/>
            </a:pPr>
            <a:r>
              <a:rPr lang="de-AT" sz="2000" b="1" dirty="0" smtClean="0">
                <a:solidFill>
                  <a:srgbClr val="003366"/>
                </a:solidFill>
                <a:latin typeface="Calibri" pitchFamily="34" charset="0"/>
              </a:rPr>
              <a:t>GOOD PRACTICES</a:t>
            </a:r>
            <a:endParaRPr lang="de-AT" sz="2000" b="1" dirty="0">
              <a:solidFill>
                <a:srgbClr val="003366"/>
              </a:solidFill>
              <a:latin typeface="Calibri" pitchFamily="34" charset="0"/>
            </a:endParaRPr>
          </a:p>
        </p:txBody>
      </p:sp>
      <p:sp>
        <p:nvSpPr>
          <p:cNvPr id="4099" name="Rectangle 4"/>
          <p:cNvSpPr>
            <a:spLocks noChangeArrowheads="1"/>
          </p:cNvSpPr>
          <p:nvPr/>
        </p:nvSpPr>
        <p:spPr bwMode="auto">
          <a:xfrm>
            <a:off x="3779912" y="764704"/>
            <a:ext cx="1309974" cy="461665"/>
          </a:xfrm>
          <a:prstGeom prst="rect">
            <a:avLst/>
          </a:prstGeom>
          <a:noFill/>
          <a:ln w="9525">
            <a:noFill/>
            <a:miter lim="800000"/>
            <a:headEnd/>
            <a:tailEnd/>
          </a:ln>
        </p:spPr>
        <p:txBody>
          <a:bodyPr wrap="none">
            <a:spAutoFit/>
          </a:bodyPr>
          <a:lstStyle/>
          <a:p>
            <a:pPr>
              <a:buClr>
                <a:srgbClr val="FFFF00"/>
              </a:buClr>
              <a:buSzPct val="130000"/>
              <a:buFont typeface="Wingdings" pitchFamily="2" charset="2"/>
              <a:buNone/>
            </a:pPr>
            <a:r>
              <a:rPr lang="en-US" sz="2400" b="1" dirty="0" smtClean="0">
                <a:solidFill>
                  <a:srgbClr val="003366"/>
                </a:solidFill>
                <a:latin typeface="Calibri" pitchFamily="34" charset="0"/>
              </a:rPr>
              <a:t>OUTLINE</a:t>
            </a:r>
            <a:endParaRPr lang="en-US" sz="2400" b="1" dirty="0">
              <a:solidFill>
                <a:srgbClr val="003366"/>
              </a:solidFill>
              <a:latin typeface="Calibri"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416824"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683568"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ADMINISTRATIVE AND CRIMINAL SANCTIONS – APPROACH</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No general practice regarding industrial installations </a:t>
            </a:r>
            <a:r>
              <a:rPr lang="en-US" sz="1800" dirty="0" smtClean="0">
                <a:solidFill>
                  <a:srgbClr val="003366"/>
                </a:solidFill>
                <a:latin typeface="Calibri" pitchFamily="34" charset="0"/>
                <a:sym typeface="Wingdings" pitchFamily="2" charset="2"/>
              </a:rPr>
              <a:t>amongst </a:t>
            </a:r>
            <a:r>
              <a:rPr lang="en-US" sz="1800" dirty="0" smtClean="0">
                <a:solidFill>
                  <a:srgbClr val="003366"/>
                </a:solidFill>
                <a:latin typeface="Calibri" pitchFamily="34" charset="0"/>
              </a:rPr>
              <a:t>MSs</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Common law countries </a:t>
            </a:r>
            <a:r>
              <a:rPr lang="en-US" sz="1800" dirty="0" smtClean="0">
                <a:solidFill>
                  <a:srgbClr val="003366"/>
                </a:solidFill>
                <a:latin typeface="Calibri" pitchFamily="34" charset="0"/>
                <a:sym typeface="Wingdings" pitchFamily="2" charset="2"/>
              </a:rPr>
              <a:t> </a:t>
            </a:r>
            <a:r>
              <a:rPr lang="en-US" sz="1800" dirty="0" smtClean="0">
                <a:solidFill>
                  <a:srgbClr val="003366"/>
                </a:solidFill>
                <a:latin typeface="Calibri" pitchFamily="34" charset="0"/>
              </a:rPr>
              <a:t>no administrative sanctions in place for offences (UK: new legislation of 2010 </a:t>
            </a:r>
            <a:r>
              <a:rPr lang="en-US" sz="1800" dirty="0" smtClean="0">
                <a:solidFill>
                  <a:srgbClr val="003366"/>
                </a:solidFill>
                <a:latin typeface="Calibri" pitchFamily="34" charset="0"/>
                <a:sym typeface="Wingdings" pitchFamily="2" charset="2"/>
              </a:rPr>
              <a:t> “civil sanctions”</a:t>
            </a:r>
            <a:r>
              <a:rPr lang="en-US" sz="1800" dirty="0" smtClean="0">
                <a:solidFill>
                  <a:srgbClr val="003366"/>
                </a:solidFill>
                <a:latin typeface="Calibri" pitchFamily="34" charset="0"/>
              </a:rPr>
              <a:t>)</a:t>
            </a: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Parallel use of both systems: Denmark, Greece, Hungary, Netherlands, Poland, Portugal, Romania, </a:t>
            </a:r>
            <a:r>
              <a:rPr lang="de-AT" sz="1800" dirty="0" smtClean="0">
                <a:solidFill>
                  <a:srgbClr val="003366"/>
                </a:solidFill>
                <a:latin typeface="Calibri" pitchFamily="34" charset="0"/>
              </a:rPr>
              <a:t>Czech Republic, Sweden</a:t>
            </a:r>
          </a:p>
          <a:p>
            <a:pPr marL="444500" indent="-444500">
              <a:lnSpc>
                <a:spcPct val="105000"/>
              </a:lnSpc>
              <a:spcBef>
                <a:spcPct val="35000"/>
              </a:spcBef>
              <a:buClr>
                <a:srgbClr val="FFCC00"/>
              </a:buClr>
              <a:buFont typeface="Webdings" pitchFamily="18" charset="2"/>
              <a:buChar char="&lt;"/>
              <a:defRPr/>
            </a:pPr>
            <a:r>
              <a:rPr lang="de-AT" sz="1800" dirty="0" smtClean="0">
                <a:solidFill>
                  <a:srgbClr val="003366"/>
                </a:solidFill>
                <a:latin typeface="Calibri" pitchFamily="34" charset="0"/>
              </a:rPr>
              <a:t>Administrative and criminal sanctions cannot be applied simultaniously: Austria, Belgium, Germany, Slovakia, Spain („non bis in idem“)</a:t>
            </a:r>
          </a:p>
          <a:p>
            <a:pPr marL="444500" indent="-444500">
              <a:lnSpc>
                <a:spcPct val="105000"/>
              </a:lnSpc>
              <a:spcBef>
                <a:spcPct val="35000"/>
              </a:spcBef>
              <a:buClr>
                <a:srgbClr val="FFCC00"/>
              </a:buClr>
              <a:buFont typeface="Webdings" pitchFamily="18" charset="2"/>
              <a:buChar char="&lt;"/>
              <a:defRPr/>
            </a:pPr>
            <a:r>
              <a:rPr lang="en-GB" sz="1800" dirty="0" smtClean="0">
                <a:solidFill>
                  <a:srgbClr val="003366"/>
                </a:solidFill>
                <a:latin typeface="Calibri" pitchFamily="34" charset="0"/>
              </a:rPr>
              <a:t>Differences between centralized and federal states (e.g. in Spain, s</a:t>
            </a:r>
            <a:r>
              <a:rPr lang="en-US" sz="1800" dirty="0" err="1" smtClean="0">
                <a:solidFill>
                  <a:srgbClr val="003366"/>
                </a:solidFill>
                <a:latin typeface="Calibri" pitchFamily="34" charset="0"/>
              </a:rPr>
              <a:t>everal</a:t>
            </a:r>
            <a:r>
              <a:rPr lang="en-US" sz="1800" dirty="0" smtClean="0">
                <a:solidFill>
                  <a:srgbClr val="003366"/>
                </a:solidFill>
                <a:latin typeface="Calibri" pitchFamily="34" charset="0"/>
              </a:rPr>
              <a:t> Autonomous Communities - but not all of them - have established their own sanctioning regime for the </a:t>
            </a:r>
            <a:r>
              <a:rPr lang="de-AT" sz="1800" dirty="0" smtClean="0">
                <a:solidFill>
                  <a:srgbClr val="003366"/>
                </a:solidFill>
                <a:latin typeface="Calibri" pitchFamily="34" charset="0"/>
              </a:rPr>
              <a:t>infringement of environmental legislation)</a:t>
            </a:r>
          </a:p>
          <a:p>
            <a:pPr marL="444500" indent="-444500">
              <a:lnSpc>
                <a:spcPct val="105000"/>
              </a:lnSpc>
              <a:spcBef>
                <a:spcPct val="35000"/>
              </a:spcBef>
              <a:buClr>
                <a:srgbClr val="FFCC00"/>
              </a:buClr>
              <a:buFont typeface="Webdings" pitchFamily="18" charset="2"/>
              <a:buChar char="&lt;"/>
              <a:defRPr/>
            </a:pPr>
            <a:r>
              <a:rPr lang="en-GB" sz="1800" dirty="0" smtClean="0">
                <a:solidFill>
                  <a:srgbClr val="003366"/>
                </a:solidFill>
                <a:latin typeface="Calibri" pitchFamily="34" charset="0"/>
              </a:rPr>
              <a:t>Distinction between natural and legal persons</a:t>
            </a:r>
            <a:endParaRPr lang="en-US" sz="1800" dirty="0" smtClean="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7272808"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683568"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ADMINISTRATIVE SANCTIONS – FINANCIAL PENALTIES</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Main tool: fines (amount may vary significantly</a:t>
            </a:r>
          </a:p>
          <a:p>
            <a:pPr marL="444500" indent="-444500">
              <a:lnSpc>
                <a:spcPct val="105000"/>
              </a:lnSpc>
              <a:spcBef>
                <a:spcPct val="35000"/>
              </a:spcBef>
              <a:buClr>
                <a:srgbClr val="FFCC00"/>
              </a:buClr>
              <a:buNone/>
              <a:defRPr/>
            </a:pPr>
            <a:r>
              <a:rPr lang="en-US" sz="1800" dirty="0" smtClean="0">
                <a:solidFill>
                  <a:srgbClr val="003366"/>
                </a:solidFill>
                <a:latin typeface="Calibri" pitchFamily="34" charset="0"/>
              </a:rPr>
              <a:t>	amongst the different MSs)</a:t>
            </a: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1800" dirty="0" smtClean="0">
                <a:solidFill>
                  <a:srgbClr val="003366"/>
                </a:solidFill>
                <a:latin typeface="Calibri" pitchFamily="34" charset="0"/>
              </a:rPr>
              <a:t>General practice: legislation provides a range of fines, depending mainly on</a:t>
            </a:r>
          </a:p>
          <a:p>
            <a:pPr marL="1079500">
              <a:lnSpc>
                <a:spcPct val="105000"/>
              </a:lnSpc>
              <a:spcBef>
                <a:spcPct val="35000"/>
              </a:spcBef>
              <a:buClr>
                <a:srgbClr val="FFCC00"/>
              </a:buClr>
              <a:buFont typeface="Arial" pitchFamily="34" charset="0"/>
              <a:buChar char="•"/>
              <a:defRPr/>
            </a:pPr>
            <a:r>
              <a:rPr lang="en-US" sz="1800" dirty="0" smtClean="0">
                <a:solidFill>
                  <a:srgbClr val="003366"/>
                </a:solidFill>
                <a:latin typeface="Calibri" pitchFamily="34" charset="0"/>
              </a:rPr>
              <a:t>severity of the offence and </a:t>
            </a:r>
          </a:p>
          <a:p>
            <a:pPr marL="1079500">
              <a:lnSpc>
                <a:spcPct val="105000"/>
              </a:lnSpc>
              <a:spcBef>
                <a:spcPct val="35000"/>
              </a:spcBef>
              <a:buClr>
                <a:srgbClr val="FFCC00"/>
              </a:buClr>
              <a:buFont typeface="Arial" pitchFamily="34" charset="0"/>
              <a:buChar char="•"/>
              <a:defRPr/>
            </a:pPr>
            <a:r>
              <a:rPr lang="en-US" sz="1800" dirty="0" smtClean="0">
                <a:solidFill>
                  <a:srgbClr val="003366"/>
                </a:solidFill>
                <a:latin typeface="Calibri" pitchFamily="34" charset="0"/>
              </a:rPr>
              <a:t>its effect on the environment.</a:t>
            </a: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p:txBody>
      </p:sp>
      <p:pic>
        <p:nvPicPr>
          <p:cNvPr id="5" name="Picture 4" descr="Paper-Money-icon.png"/>
          <p:cNvPicPr>
            <a:picLocks noChangeAspect="1"/>
          </p:cNvPicPr>
          <p:nvPr/>
        </p:nvPicPr>
        <p:blipFill>
          <a:blip r:embed="rId2" cstate="print"/>
          <a:stretch>
            <a:fillRect/>
          </a:stretch>
        </p:blipFill>
        <p:spPr>
          <a:xfrm>
            <a:off x="6300192" y="2348880"/>
            <a:ext cx="2438400" cy="2438400"/>
          </a:xfrm>
          <a:prstGeom prst="rect">
            <a:avLst/>
          </a:prstGeom>
        </p:spPr>
      </p:pic>
      <p:sp>
        <p:nvSpPr>
          <p:cNvPr id="6" name="TextBox 5"/>
          <p:cNvSpPr txBox="1"/>
          <p:nvPr/>
        </p:nvSpPr>
        <p:spPr>
          <a:xfrm>
            <a:off x="6516216" y="4365104"/>
            <a:ext cx="1800200" cy="369332"/>
          </a:xfrm>
          <a:prstGeom prst="rect">
            <a:avLst/>
          </a:prstGeom>
          <a:noFill/>
        </p:spPr>
        <p:txBody>
          <a:bodyPr wrap="square" rtlCol="0">
            <a:spAutoFit/>
          </a:bodyPr>
          <a:lstStyle/>
          <a:p>
            <a:pPr algn="ctr"/>
            <a:r>
              <a:rPr lang="en-GB" dirty="0" smtClean="0">
                <a:solidFill>
                  <a:srgbClr val="003366"/>
                </a:solidFill>
                <a:latin typeface="Calibri" pitchFamily="34" charset="0"/>
              </a:rPr>
              <a:t>PT: €2.5m</a:t>
            </a:r>
            <a:endParaRPr lang="de-AT" dirty="0" smtClean="0">
              <a:solidFill>
                <a:srgbClr val="003366"/>
              </a:solidFill>
              <a:latin typeface="Calibri" pitchFamily="34" charset="0"/>
            </a:endParaRPr>
          </a:p>
        </p:txBody>
      </p:sp>
      <p:pic>
        <p:nvPicPr>
          <p:cNvPr id="7" name="Picture 6" descr="Paper-Money-icon.png"/>
          <p:cNvPicPr>
            <a:picLocks noChangeAspect="1"/>
          </p:cNvPicPr>
          <p:nvPr/>
        </p:nvPicPr>
        <p:blipFill>
          <a:blip r:embed="rId3" cstate="print"/>
          <a:stretch>
            <a:fillRect/>
          </a:stretch>
        </p:blipFill>
        <p:spPr>
          <a:xfrm>
            <a:off x="4427984" y="3645024"/>
            <a:ext cx="648072" cy="648072"/>
          </a:xfrm>
          <a:prstGeom prst="rect">
            <a:avLst/>
          </a:prstGeom>
        </p:spPr>
      </p:pic>
      <p:sp>
        <p:nvSpPr>
          <p:cNvPr id="8" name="TextBox 7"/>
          <p:cNvSpPr txBox="1"/>
          <p:nvPr/>
        </p:nvSpPr>
        <p:spPr>
          <a:xfrm>
            <a:off x="3779912" y="4365104"/>
            <a:ext cx="1800200" cy="369332"/>
          </a:xfrm>
          <a:prstGeom prst="rect">
            <a:avLst/>
          </a:prstGeom>
          <a:noFill/>
        </p:spPr>
        <p:txBody>
          <a:bodyPr wrap="square" rtlCol="0">
            <a:spAutoFit/>
          </a:bodyPr>
          <a:lstStyle/>
          <a:p>
            <a:pPr algn="ctr"/>
            <a:r>
              <a:rPr lang="en-GB" dirty="0" smtClean="0">
                <a:solidFill>
                  <a:srgbClr val="003366"/>
                </a:solidFill>
                <a:latin typeface="Calibri" pitchFamily="34" charset="0"/>
              </a:rPr>
              <a:t>LV: €2,134</a:t>
            </a:r>
            <a:endParaRPr lang="de-AT" dirty="0" smtClean="0">
              <a:solidFill>
                <a:srgbClr val="003366"/>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776864"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683568" y="1124744"/>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ADMINISTRATIVE SANCTIONS – ADDITIONAL/OTHER ADMINISTRATIVE MEASURES</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None/>
              <a:defRPr/>
            </a:pPr>
            <a:r>
              <a:rPr lang="en-US" sz="2000" dirty="0" smtClean="0">
                <a:solidFill>
                  <a:srgbClr val="003366"/>
                </a:solidFill>
                <a:latin typeface="Calibri" pitchFamily="34" charset="0"/>
              </a:rPr>
              <a:t>Examples: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restriction, suspension or prohibition/ban of the activity (in general);</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cancellation of the </a:t>
            </a:r>
            <a:r>
              <a:rPr lang="en-US" sz="2000" dirty="0" err="1" smtClean="0">
                <a:solidFill>
                  <a:srgbClr val="003366"/>
                </a:solidFill>
                <a:latin typeface="Calibri" pitchFamily="34" charset="0"/>
              </a:rPr>
              <a:t>licence</a:t>
            </a:r>
            <a:r>
              <a:rPr lang="en-US" sz="2000" dirty="0" smtClean="0">
                <a:solidFill>
                  <a:srgbClr val="003366"/>
                </a:solidFill>
                <a:latin typeface="Calibri" pitchFamily="34" charset="0"/>
              </a:rPr>
              <a:t> or restriction of its terms;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seizure of tools, machinery and equipment;</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suspension of the right to obtain subsidies or other benefits issued by national or European </a:t>
            </a:r>
            <a:r>
              <a:rPr lang="de-AT" sz="2000" dirty="0" smtClean="0">
                <a:solidFill>
                  <a:srgbClr val="003366"/>
                </a:solidFill>
                <a:latin typeface="Calibri" pitchFamily="34" charset="0"/>
              </a:rPr>
              <a:t>public authorities or services;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loss of tax benefits, credit benefits and credit financing acquired prior to the offence;</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imposition of rectification or corrective measures on the operator;</a:t>
            </a:r>
          </a:p>
          <a:p>
            <a:pPr marL="444500" indent="-444500">
              <a:lnSpc>
                <a:spcPct val="105000"/>
              </a:lnSpc>
              <a:spcBef>
                <a:spcPct val="35000"/>
              </a:spcBef>
              <a:buClr>
                <a:srgbClr val="FFCC00"/>
              </a:buClr>
              <a:buFont typeface="Webdings" pitchFamily="18" charset="2"/>
              <a:buChar char="&lt;"/>
              <a:defRPr/>
            </a:pPr>
            <a:r>
              <a:rPr lang="de-AT" sz="2000" dirty="0" smtClean="0">
                <a:solidFill>
                  <a:srgbClr val="003366"/>
                </a:solidFill>
                <a:latin typeface="Calibri" pitchFamily="34" charset="0"/>
              </a:rPr>
              <a:t>closure of the installation concerned.</a:t>
            </a:r>
            <a:endParaRPr lang="en-US" sz="2000" dirty="0" smtClean="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416824"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683568"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rPr>
              <a:t>QUASI-CRIMINAL SANCTIONS</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Not applied generally;</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a:t>
            </a:r>
            <a:r>
              <a:rPr lang="en-US" sz="2000" dirty="0" err="1" smtClean="0">
                <a:solidFill>
                  <a:srgbClr val="003366"/>
                </a:solidFill>
                <a:latin typeface="Calibri" pitchFamily="34" charset="0"/>
              </a:rPr>
              <a:t>Misdemeanours</a:t>
            </a:r>
            <a:r>
              <a:rPr lang="en-US" sz="2000" dirty="0" smtClean="0">
                <a:solidFill>
                  <a:srgbClr val="003366"/>
                </a:solidFill>
                <a:latin typeface="Calibri" pitchFamily="34" charset="0"/>
              </a:rPr>
              <a:t>”,  “petty offences”;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Similar penalties to criminal sanctions with a simplified procedure;</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First instance are handled by the administrative authorities rather than by </a:t>
            </a:r>
            <a:r>
              <a:rPr lang="de-AT" sz="2000" dirty="0" smtClean="0">
                <a:solidFill>
                  <a:srgbClr val="003366"/>
                </a:solidFill>
                <a:latin typeface="Calibri" pitchFamily="34" charset="0"/>
              </a:rPr>
              <a:t>the judicial system;</a:t>
            </a:r>
          </a:p>
          <a:p>
            <a:pPr marL="444500" indent="-444500">
              <a:lnSpc>
                <a:spcPct val="105000"/>
              </a:lnSpc>
              <a:spcBef>
                <a:spcPct val="35000"/>
              </a:spcBef>
              <a:buClr>
                <a:srgbClr val="FFCC00"/>
              </a:buClr>
              <a:buFont typeface="Webdings" pitchFamily="18" charset="2"/>
              <a:buChar char="&lt;"/>
              <a:defRPr/>
            </a:pPr>
            <a:r>
              <a:rPr lang="en-GB" sz="2000" dirty="0" smtClean="0">
                <a:solidFill>
                  <a:srgbClr val="003366"/>
                </a:solidFill>
                <a:latin typeface="Calibri" pitchFamily="34" charset="0"/>
              </a:rPr>
              <a:t>In certain cases, it is applicable to natural persons only (Hungary);</a:t>
            </a:r>
            <a:endParaRPr lang="de-AT"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Austria, Germany, Estonia: quasi-criminal sanctions instead of </a:t>
            </a:r>
            <a:r>
              <a:rPr lang="de-AT" sz="2000" dirty="0" smtClean="0">
                <a:solidFill>
                  <a:srgbClr val="003366"/>
                </a:solidFill>
                <a:latin typeface="Calibri" pitchFamily="34" charset="0"/>
              </a:rPr>
              <a:t>administrative sanctions  (alongside with criminal sanctions and administrative enforcement measures).</a:t>
            </a:r>
            <a:endParaRPr lang="en-US" sz="2000" dirty="0" smtClean="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560840"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755576"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C</a:t>
            </a:r>
            <a:r>
              <a:rPr lang="en-GB" sz="2000" b="1" dirty="0" smtClean="0">
                <a:solidFill>
                  <a:srgbClr val="003366"/>
                </a:solidFill>
                <a:latin typeface="Calibri" pitchFamily="34" charset="0"/>
              </a:rPr>
              <a:t>RIMINAL SANCTIONS</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In the vast majority of Member States (except e.g. Portugal), usually combined with </a:t>
            </a:r>
            <a:r>
              <a:rPr lang="en-US" sz="2000" dirty="0" err="1" smtClean="0">
                <a:solidFill>
                  <a:srgbClr val="003366"/>
                </a:solidFill>
                <a:latin typeface="Calibri" pitchFamily="34" charset="0"/>
              </a:rPr>
              <a:t>sectoral</a:t>
            </a:r>
            <a:r>
              <a:rPr lang="en-US" sz="2000" dirty="0" smtClean="0">
                <a:solidFill>
                  <a:srgbClr val="003366"/>
                </a:solidFill>
                <a:latin typeface="Calibri" pitchFamily="34" charset="0"/>
              </a:rPr>
              <a:t> legislation;</a:t>
            </a:r>
          </a:p>
          <a:p>
            <a:pPr marL="444500" indent="-444500">
              <a:lnSpc>
                <a:spcPct val="105000"/>
              </a:lnSpc>
              <a:spcBef>
                <a:spcPct val="35000"/>
              </a:spcBef>
              <a:buClr>
                <a:srgbClr val="FFCC00"/>
              </a:buClr>
              <a:buFont typeface="Webdings" pitchFamily="18" charset="2"/>
              <a:buChar char="&lt;"/>
              <a:defRPr/>
            </a:pPr>
            <a:r>
              <a:rPr lang="de-AT" sz="2000" dirty="0" smtClean="0">
                <a:solidFill>
                  <a:srgbClr val="003366"/>
                </a:solidFill>
                <a:latin typeface="Calibri" pitchFamily="34" charset="0"/>
              </a:rPr>
              <a:t>Primary penalties: imprisonment, fine (with wide variations, illustrative example: AT and PL for breach of key obligations 1&amp;4)</a:t>
            </a:r>
          </a:p>
          <a:p>
            <a:pPr marL="444500" indent="-444500">
              <a:lnSpc>
                <a:spcPct val="105000"/>
              </a:lnSpc>
              <a:spcBef>
                <a:spcPct val="35000"/>
              </a:spcBef>
              <a:buClr>
                <a:srgbClr val="FFCC00"/>
              </a:buClr>
              <a:buNone/>
              <a:defRPr/>
            </a:pPr>
            <a:endParaRPr lang="de-AT"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p:txBody>
      </p:sp>
      <p:pic>
        <p:nvPicPr>
          <p:cNvPr id="5" name="Picture 4" descr="Paper-Money-icon.png"/>
          <p:cNvPicPr>
            <a:picLocks noChangeAspect="1"/>
          </p:cNvPicPr>
          <p:nvPr/>
        </p:nvPicPr>
        <p:blipFill>
          <a:blip r:embed="rId2" cstate="print"/>
          <a:stretch>
            <a:fillRect/>
          </a:stretch>
        </p:blipFill>
        <p:spPr>
          <a:xfrm>
            <a:off x="1403648" y="4869160"/>
            <a:ext cx="648072" cy="648072"/>
          </a:xfrm>
          <a:prstGeom prst="rect">
            <a:avLst/>
          </a:prstGeom>
        </p:spPr>
      </p:pic>
      <p:pic>
        <p:nvPicPr>
          <p:cNvPr id="6" name="Picture 5" descr="Paper-Money-icon.png"/>
          <p:cNvPicPr>
            <a:picLocks noChangeAspect="1"/>
          </p:cNvPicPr>
          <p:nvPr/>
        </p:nvPicPr>
        <p:blipFill>
          <a:blip r:embed="rId3" cstate="print"/>
          <a:stretch>
            <a:fillRect/>
          </a:stretch>
        </p:blipFill>
        <p:spPr>
          <a:xfrm>
            <a:off x="2555776" y="3573016"/>
            <a:ext cx="2438400" cy="2438400"/>
          </a:xfrm>
          <a:prstGeom prst="rect">
            <a:avLst/>
          </a:prstGeom>
        </p:spPr>
      </p:pic>
      <p:sp>
        <p:nvSpPr>
          <p:cNvPr id="7" name="TextBox 6"/>
          <p:cNvSpPr txBox="1"/>
          <p:nvPr/>
        </p:nvSpPr>
        <p:spPr>
          <a:xfrm>
            <a:off x="1115616" y="5805264"/>
            <a:ext cx="1368152" cy="400110"/>
          </a:xfrm>
          <a:prstGeom prst="rect">
            <a:avLst/>
          </a:prstGeom>
          <a:noFill/>
        </p:spPr>
        <p:txBody>
          <a:bodyPr wrap="square" rtlCol="0">
            <a:spAutoFit/>
          </a:bodyPr>
          <a:lstStyle/>
          <a:p>
            <a:r>
              <a:rPr lang="en-GB" sz="2000" dirty="0" smtClean="0">
                <a:solidFill>
                  <a:srgbClr val="003366"/>
                </a:solidFill>
                <a:latin typeface="Calibri" pitchFamily="34" charset="0"/>
              </a:rPr>
              <a:t>PL: €1,250</a:t>
            </a:r>
            <a:endParaRPr lang="de-AT" sz="2000" dirty="0" smtClean="0">
              <a:solidFill>
                <a:srgbClr val="003366"/>
              </a:solidFill>
              <a:latin typeface="Calibri" pitchFamily="34" charset="0"/>
            </a:endParaRPr>
          </a:p>
        </p:txBody>
      </p:sp>
      <p:sp>
        <p:nvSpPr>
          <p:cNvPr id="8" name="TextBox 7"/>
          <p:cNvSpPr txBox="1"/>
          <p:nvPr/>
        </p:nvSpPr>
        <p:spPr>
          <a:xfrm>
            <a:off x="3203848" y="5805264"/>
            <a:ext cx="1368152" cy="400110"/>
          </a:xfrm>
          <a:prstGeom prst="rect">
            <a:avLst/>
          </a:prstGeom>
          <a:noFill/>
        </p:spPr>
        <p:txBody>
          <a:bodyPr wrap="square" rtlCol="0">
            <a:spAutoFit/>
          </a:bodyPr>
          <a:lstStyle/>
          <a:p>
            <a:r>
              <a:rPr lang="en-GB" sz="2000" dirty="0" smtClean="0">
                <a:solidFill>
                  <a:srgbClr val="003366"/>
                </a:solidFill>
                <a:latin typeface="Calibri" pitchFamily="34" charset="0"/>
              </a:rPr>
              <a:t>AT: €1.8m</a:t>
            </a:r>
            <a:endParaRPr lang="de-AT" sz="2000" dirty="0" smtClean="0">
              <a:solidFill>
                <a:srgbClr val="003366"/>
              </a:solidFill>
              <a:latin typeface="Calibri" pitchFamily="34" charset="0"/>
            </a:endParaRPr>
          </a:p>
        </p:txBody>
      </p:sp>
      <p:pic>
        <p:nvPicPr>
          <p:cNvPr id="9" name="Picture 8" descr="131_handcuffs-vector-l.png"/>
          <p:cNvPicPr>
            <a:picLocks noChangeAspect="1"/>
          </p:cNvPicPr>
          <p:nvPr/>
        </p:nvPicPr>
        <p:blipFill>
          <a:blip r:embed="rId4" cstate="print"/>
          <a:stretch>
            <a:fillRect/>
          </a:stretch>
        </p:blipFill>
        <p:spPr>
          <a:xfrm>
            <a:off x="5724128" y="4725144"/>
            <a:ext cx="457621" cy="742089"/>
          </a:xfrm>
          <a:prstGeom prst="rect">
            <a:avLst/>
          </a:prstGeom>
        </p:spPr>
      </p:pic>
      <p:pic>
        <p:nvPicPr>
          <p:cNvPr id="11" name="Picture 10" descr="131_handcuffs-vector-l.png"/>
          <p:cNvPicPr>
            <a:picLocks noChangeAspect="1"/>
          </p:cNvPicPr>
          <p:nvPr/>
        </p:nvPicPr>
        <p:blipFill>
          <a:blip r:embed="rId5" cstate="print"/>
          <a:stretch>
            <a:fillRect/>
          </a:stretch>
        </p:blipFill>
        <p:spPr>
          <a:xfrm>
            <a:off x="7020272" y="3284984"/>
            <a:ext cx="1465361" cy="2376263"/>
          </a:xfrm>
          <a:prstGeom prst="rect">
            <a:avLst/>
          </a:prstGeom>
        </p:spPr>
      </p:pic>
      <p:sp>
        <p:nvSpPr>
          <p:cNvPr id="12" name="TextBox 11"/>
          <p:cNvSpPr txBox="1"/>
          <p:nvPr/>
        </p:nvSpPr>
        <p:spPr>
          <a:xfrm>
            <a:off x="5220072" y="5805264"/>
            <a:ext cx="1368152" cy="400110"/>
          </a:xfrm>
          <a:prstGeom prst="rect">
            <a:avLst/>
          </a:prstGeom>
          <a:noFill/>
        </p:spPr>
        <p:txBody>
          <a:bodyPr wrap="square" rtlCol="0">
            <a:spAutoFit/>
          </a:bodyPr>
          <a:lstStyle/>
          <a:p>
            <a:pPr algn="ctr"/>
            <a:r>
              <a:rPr lang="en-GB" sz="2000" dirty="0" smtClean="0">
                <a:solidFill>
                  <a:srgbClr val="003366"/>
                </a:solidFill>
                <a:latin typeface="Calibri" pitchFamily="34" charset="0"/>
              </a:rPr>
              <a:t>PL: 30 days</a:t>
            </a:r>
            <a:endParaRPr lang="de-AT" sz="2000" dirty="0" smtClean="0">
              <a:solidFill>
                <a:srgbClr val="003366"/>
              </a:solidFill>
              <a:latin typeface="Calibri" pitchFamily="34" charset="0"/>
            </a:endParaRPr>
          </a:p>
        </p:txBody>
      </p:sp>
      <p:sp>
        <p:nvSpPr>
          <p:cNvPr id="13" name="TextBox 12"/>
          <p:cNvSpPr txBox="1"/>
          <p:nvPr/>
        </p:nvSpPr>
        <p:spPr>
          <a:xfrm>
            <a:off x="7020272" y="5805264"/>
            <a:ext cx="1368152" cy="400110"/>
          </a:xfrm>
          <a:prstGeom prst="rect">
            <a:avLst/>
          </a:prstGeom>
          <a:noFill/>
        </p:spPr>
        <p:txBody>
          <a:bodyPr wrap="square" rtlCol="0">
            <a:spAutoFit/>
          </a:bodyPr>
          <a:lstStyle/>
          <a:p>
            <a:pPr algn="ctr"/>
            <a:r>
              <a:rPr lang="en-GB" sz="2000" dirty="0" smtClean="0">
                <a:solidFill>
                  <a:srgbClr val="003366"/>
                </a:solidFill>
                <a:latin typeface="Calibri" pitchFamily="34" charset="0"/>
              </a:rPr>
              <a:t>AT: 5 years</a:t>
            </a:r>
            <a:endParaRPr lang="de-AT" sz="2000" dirty="0" smtClean="0">
              <a:solidFill>
                <a:srgbClr val="003366"/>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heckerboard(across)">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heckerboard(across)">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704856" cy="838200"/>
          </a:xfrm>
        </p:spPr>
        <p:txBody>
          <a:bodyPr/>
          <a:lstStyle/>
          <a:p>
            <a:r>
              <a:rPr lang="en-GB" sz="2400" b="1" dirty="0" smtClean="0">
                <a:solidFill>
                  <a:srgbClr val="003366"/>
                </a:solidFill>
                <a:latin typeface="Calibri" pitchFamily="34" charset="0"/>
              </a:rPr>
              <a:t>PENALTIES IN RELATION TO INDUSTRIAL EMISSIONS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755576"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C</a:t>
            </a:r>
            <a:r>
              <a:rPr lang="en-GB" sz="2000" b="1" dirty="0" smtClean="0">
                <a:solidFill>
                  <a:srgbClr val="003366"/>
                </a:solidFill>
                <a:latin typeface="Calibri" pitchFamily="34" charset="0"/>
              </a:rPr>
              <a:t>RIMINAL </a:t>
            </a:r>
            <a:r>
              <a:rPr lang="en-GB" sz="2000" b="1" dirty="0" smtClean="0">
                <a:solidFill>
                  <a:srgbClr val="003366"/>
                </a:solidFill>
                <a:latin typeface="Calibri" pitchFamily="34" charset="0"/>
              </a:rPr>
              <a:t>SANCTIONS</a:t>
            </a: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Combination of criminal sanctions is possible in most MSs;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Daily fines: Austria, Germany (€4 to €5000);</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Highest criminal penalty: Ireland </a:t>
            </a:r>
            <a:r>
              <a:rPr lang="en-US" sz="2000" dirty="0" smtClean="0">
                <a:solidFill>
                  <a:srgbClr val="003366"/>
                </a:solidFill>
                <a:latin typeface="Calibri" pitchFamily="34" charset="0"/>
                <a:sym typeface="Wingdings" pitchFamily="2" charset="2"/>
              </a:rPr>
              <a:t> </a:t>
            </a:r>
            <a:r>
              <a:rPr lang="en-US" sz="2000" dirty="0" smtClean="0">
                <a:solidFill>
                  <a:srgbClr val="003366"/>
                </a:solidFill>
                <a:latin typeface="Calibri" pitchFamily="34" charset="0"/>
              </a:rPr>
              <a:t>maximum penalty for all four obligations is €15,000,000 / 15 years imprisonment. In Belgium (Wallonia), the maximums are € 10,000,000 / 15 years imprisonment, respectively;</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Key Obligation 1 and 4 </a:t>
            </a:r>
            <a:r>
              <a:rPr lang="en-US" sz="2000" dirty="0" smtClean="0">
                <a:solidFill>
                  <a:srgbClr val="003366"/>
                </a:solidFill>
                <a:latin typeface="Calibri" pitchFamily="34" charset="0"/>
                <a:sym typeface="Wingdings" pitchFamily="2" charset="2"/>
              </a:rPr>
              <a:t> </a:t>
            </a:r>
            <a:r>
              <a:rPr lang="en-US" sz="2000" dirty="0" smtClean="0">
                <a:solidFill>
                  <a:srgbClr val="003366"/>
                </a:solidFill>
                <a:latin typeface="Calibri" pitchFamily="34" charset="0"/>
              </a:rPr>
              <a:t>most penalized amongst the MSs;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Key Obligation 2 </a:t>
            </a:r>
            <a:r>
              <a:rPr lang="en-US" sz="2000" dirty="0" smtClean="0">
                <a:solidFill>
                  <a:srgbClr val="003366"/>
                </a:solidFill>
                <a:latin typeface="Calibri" pitchFamily="34" charset="0"/>
                <a:sym typeface="Wingdings" pitchFamily="2" charset="2"/>
              </a:rPr>
              <a:t> least penalized.</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None/>
              <a:defRPr/>
            </a:pPr>
            <a:endParaRPr lang="de-AT"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755576" y="1556792"/>
            <a:ext cx="7848600" cy="4447371"/>
          </a:xfrm>
          <a:prstGeom prst="rect">
            <a:avLst/>
          </a:prstGeom>
          <a:noFill/>
          <a:ln w="9525">
            <a:noFill/>
            <a:miter lim="800000"/>
            <a:headEnd/>
            <a:tailEnd/>
          </a:ln>
        </p:spPr>
        <p:txBody>
          <a:bodyPr>
            <a:spAutoFit/>
          </a:bodyPr>
          <a:lstStyle/>
          <a:p>
            <a:pPr marL="457200" indent="-457200">
              <a:spcBef>
                <a:spcPct val="35000"/>
              </a:spcBef>
              <a:buClr>
                <a:srgbClr val="0000FF"/>
              </a:buClr>
              <a:buSzPct val="150000"/>
              <a:buFont typeface="Wingdings" pitchFamily="2" charset="2"/>
              <a:buNone/>
            </a:pPr>
            <a:endParaRPr lang="en-US" sz="2000" dirty="0">
              <a:solidFill>
                <a:schemeClr val="accent2">
                  <a:lumMod val="40000"/>
                  <a:lumOff val="60000"/>
                </a:schemeClr>
              </a:solidFill>
              <a:latin typeface="Calibri" pitchFamily="34" charset="0"/>
            </a:endParaRP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APPLICABLE EU LAW ON INDUSTRIAL EMISSIONS</a:t>
            </a: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OVERVIEW OF PENALTIES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PENALTIES IN RELATION TO ENVIRONMENTAL LAW</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EFFECTIVENESS, PROPORTIONALITY, DISSUASIVENESS</a:t>
            </a:r>
          </a:p>
          <a:p>
            <a:pPr lvl="1" indent="-457200">
              <a:spcBef>
                <a:spcPct val="35000"/>
              </a:spcBef>
              <a:buFont typeface="+mj-lt"/>
              <a:buAutoNum type="arabicPeriod" startAt="3"/>
            </a:pPr>
            <a:r>
              <a:rPr lang="en-GB" sz="2000" b="1" dirty="0" smtClean="0">
                <a:solidFill>
                  <a:schemeClr val="accent2">
                    <a:lumMod val="40000"/>
                    <a:lumOff val="60000"/>
                  </a:schemeClr>
                </a:solidFill>
                <a:latin typeface="Calibri" pitchFamily="34" charset="0"/>
              </a:rPr>
              <a:t>PENALTIES IN RELATION TO INDUSTRIAL EMISSIONS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KEY ENFORCABLE PROVISIONS OF LEGISLATION ON INDUSTRIAL EMISSIONS</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ADMINISTRATIVE AND CRIMINAL SANCTIONS</a:t>
            </a:r>
            <a:endParaRPr lang="de-AT" sz="2000" b="1" dirty="0" smtClean="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en-GB" sz="2000" b="1" dirty="0" smtClean="0">
                <a:solidFill>
                  <a:srgbClr val="003366"/>
                </a:solidFill>
                <a:latin typeface="Calibri" pitchFamily="34" charset="0"/>
              </a:rPr>
              <a:t>INSPECTIONS</a:t>
            </a:r>
            <a:endParaRPr lang="de-AT" sz="2000" b="1" dirty="0">
              <a:solidFill>
                <a:srgbClr val="003366"/>
              </a:solidFill>
              <a:latin typeface="Calibri" pitchFamily="34" charset="0"/>
            </a:endParaRPr>
          </a:p>
          <a:p>
            <a:pPr lvl="1" indent="-457200">
              <a:spcBef>
                <a:spcPct val="35000"/>
              </a:spcBef>
              <a:buFont typeface="+mj-lt"/>
              <a:buAutoNum type="arabicPeriod" startAt="4"/>
            </a:pPr>
            <a:r>
              <a:rPr lang="de-AT" sz="2000" b="1" dirty="0" smtClean="0">
                <a:solidFill>
                  <a:schemeClr val="accent2">
                    <a:lumMod val="40000"/>
                    <a:lumOff val="60000"/>
                  </a:schemeClr>
                </a:solidFill>
                <a:latin typeface="Calibri" pitchFamily="34" charset="0"/>
              </a:rPr>
              <a:t>GOOD PRACTICES</a:t>
            </a:r>
            <a:endParaRPr lang="de-AT" sz="2000" b="1" dirty="0">
              <a:solidFill>
                <a:schemeClr val="accent2">
                  <a:lumMod val="40000"/>
                  <a:lumOff val="60000"/>
                </a:schemeClr>
              </a:solidFill>
              <a:latin typeface="Calibri" pitchFamily="34" charset="0"/>
            </a:endParaRPr>
          </a:p>
        </p:txBody>
      </p:sp>
      <p:sp>
        <p:nvSpPr>
          <p:cNvPr id="4099" name="Rectangle 4"/>
          <p:cNvSpPr>
            <a:spLocks noChangeArrowheads="1"/>
          </p:cNvSpPr>
          <p:nvPr/>
        </p:nvSpPr>
        <p:spPr bwMode="auto">
          <a:xfrm>
            <a:off x="3779912" y="692696"/>
            <a:ext cx="1309974" cy="461665"/>
          </a:xfrm>
          <a:prstGeom prst="rect">
            <a:avLst/>
          </a:prstGeom>
          <a:noFill/>
          <a:ln w="9525">
            <a:noFill/>
            <a:miter lim="800000"/>
            <a:headEnd/>
            <a:tailEnd/>
          </a:ln>
        </p:spPr>
        <p:txBody>
          <a:bodyPr wrap="none">
            <a:spAutoFit/>
          </a:bodyPr>
          <a:lstStyle/>
          <a:p>
            <a:pPr>
              <a:buClr>
                <a:srgbClr val="FFFF00"/>
              </a:buClr>
              <a:buSzPct val="130000"/>
              <a:buFont typeface="Wingdings" pitchFamily="2" charset="2"/>
              <a:buNone/>
            </a:pPr>
            <a:r>
              <a:rPr lang="en-US" sz="2400" b="1" dirty="0" smtClean="0">
                <a:solidFill>
                  <a:srgbClr val="003366"/>
                </a:solidFill>
                <a:latin typeface="Calibri" pitchFamily="34" charset="0"/>
              </a:rPr>
              <a:t>OUTLINE</a:t>
            </a:r>
            <a:endParaRPr lang="en-US" sz="2400" b="1" dirty="0">
              <a:solidFill>
                <a:srgbClr val="003366"/>
              </a:solidFill>
              <a:latin typeface="Calibri"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896" y="260648"/>
            <a:ext cx="2304256" cy="838200"/>
          </a:xfrm>
        </p:spPr>
        <p:txBody>
          <a:bodyPr/>
          <a:lstStyle/>
          <a:p>
            <a:r>
              <a:rPr lang="en-GB" sz="2400" b="1" dirty="0" smtClean="0">
                <a:solidFill>
                  <a:srgbClr val="003366"/>
                </a:solidFill>
                <a:latin typeface="Calibri" pitchFamily="34" charset="0"/>
              </a:rPr>
              <a:t>INSPECTIONS</a:t>
            </a:r>
            <a:endParaRPr lang="de-AT" sz="2400" b="1" dirty="0">
              <a:solidFill>
                <a:srgbClr val="003366"/>
              </a:solidFill>
              <a:latin typeface="Calibri" pitchFamily="34" charset="0"/>
            </a:endParaRPr>
          </a:p>
        </p:txBody>
      </p:sp>
      <p:pic>
        <p:nvPicPr>
          <p:cNvPr id="3" name="Picture 2" descr="sherlock-holmes-007.jpg"/>
          <p:cNvPicPr>
            <a:picLocks noChangeAspect="1"/>
          </p:cNvPicPr>
          <p:nvPr/>
        </p:nvPicPr>
        <p:blipFill>
          <a:blip r:embed="rId2" cstate="print"/>
          <a:stretch>
            <a:fillRect/>
          </a:stretch>
        </p:blipFill>
        <p:spPr>
          <a:xfrm>
            <a:off x="6228184" y="4869160"/>
            <a:ext cx="2670803" cy="1818506"/>
          </a:xfrm>
          <a:prstGeom prst="rect">
            <a:avLst/>
          </a:prstGeom>
        </p:spPr>
      </p:pic>
      <p:sp>
        <p:nvSpPr>
          <p:cNvPr id="4" name="Content Placeholder 2"/>
          <p:cNvSpPr>
            <a:spLocks noGrp="1"/>
          </p:cNvSpPr>
          <p:nvPr>
            <p:ph idx="1"/>
          </p:nvPr>
        </p:nvSpPr>
        <p:spPr>
          <a:xfrm>
            <a:off x="683568"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sym typeface="Webdings" pitchFamily="18" charset="2"/>
              </a:rPr>
              <a:t>RELEVANCE FOR PENALTIES</a:t>
            </a: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Main tool to find out compliance with Key Obligation 4</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Clarify discrepancies between submitted documentation</a:t>
            </a:r>
          </a:p>
          <a:p>
            <a:pPr marL="444500" indent="-444500">
              <a:lnSpc>
                <a:spcPct val="105000"/>
              </a:lnSpc>
              <a:spcBef>
                <a:spcPct val="35000"/>
              </a:spcBef>
              <a:buClr>
                <a:srgbClr val="FFCC00"/>
              </a:buClr>
              <a:buNone/>
              <a:defRPr/>
            </a:pPr>
            <a:r>
              <a:rPr lang="en-US" sz="2000" dirty="0" smtClean="0">
                <a:solidFill>
                  <a:srgbClr val="003366"/>
                </a:solidFill>
                <a:latin typeface="Calibri" pitchFamily="34" charset="0"/>
              </a:rPr>
              <a:t>	and real life</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Competent authority can be different for inspections and penalties</a:t>
            </a:r>
            <a:endParaRPr lang="de-AT"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No harmonized legislation at EU level</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IPPC Article 14(c) – Operators shall afford the competent authority all necessary assistance with inspections (KO 4)</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RMCEI (2001)</a:t>
            </a: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p:txBody>
      </p:sp>
      <p:pic>
        <p:nvPicPr>
          <p:cNvPr id="5" name="Picture 4" descr="green_checkmark_clip_art.jpg"/>
          <p:cNvPicPr>
            <a:picLocks noChangeAspect="1"/>
          </p:cNvPicPr>
          <p:nvPr/>
        </p:nvPicPr>
        <p:blipFill>
          <a:blip r:embed="rId3" cstate="print"/>
          <a:stretch>
            <a:fillRect/>
          </a:stretch>
        </p:blipFill>
        <p:spPr>
          <a:xfrm>
            <a:off x="7596336" y="1916832"/>
            <a:ext cx="1224136" cy="12241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904" y="260648"/>
            <a:ext cx="2592288" cy="838200"/>
          </a:xfrm>
        </p:spPr>
        <p:txBody>
          <a:bodyPr/>
          <a:lstStyle/>
          <a:p>
            <a:r>
              <a:rPr lang="en-GB" sz="2400" b="1" dirty="0" smtClean="0">
                <a:solidFill>
                  <a:srgbClr val="003366"/>
                </a:solidFill>
                <a:latin typeface="Calibri" pitchFamily="34" charset="0"/>
              </a:rPr>
              <a:t>INSPECTIONS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683568"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sym typeface="Webdings" pitchFamily="18" charset="2"/>
              </a:rPr>
              <a:t>INSPECTIONS IN THE IED</a:t>
            </a: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Proposal made extensive use of the RMCEI and the accumulated experience after its adoption;</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Inspection plans: all installations should be covered by an environmental inspection plan at national, regional or local level, MS shall ensure that this plan is regularly reviewed and, where appropriate, updated;</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Harmonized criteria for the elements of the inspection plans;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System of routine inspections (based on the inspection plans), risk-based approach for frequency;</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Inspection reports shall be made available to the public after a consultation period with the operator</a:t>
            </a: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755576" y="1628800"/>
            <a:ext cx="7848600" cy="4447371"/>
          </a:xfrm>
          <a:prstGeom prst="rect">
            <a:avLst/>
          </a:prstGeom>
          <a:noFill/>
          <a:ln w="9525">
            <a:noFill/>
            <a:miter lim="800000"/>
            <a:headEnd/>
            <a:tailEnd/>
          </a:ln>
        </p:spPr>
        <p:txBody>
          <a:bodyPr>
            <a:spAutoFit/>
          </a:bodyPr>
          <a:lstStyle/>
          <a:p>
            <a:pPr marL="457200" indent="-457200">
              <a:spcBef>
                <a:spcPct val="35000"/>
              </a:spcBef>
              <a:buClr>
                <a:srgbClr val="0000FF"/>
              </a:buClr>
              <a:buSzPct val="150000"/>
              <a:buFont typeface="Wingdings" pitchFamily="2" charset="2"/>
              <a:buNone/>
            </a:pPr>
            <a:endParaRPr lang="en-US" sz="2000" dirty="0">
              <a:latin typeface="Calibri" pitchFamily="34" charset="0"/>
            </a:endParaRP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APPLICABLE EU LAW ON INDUSTRIAL EMISSIONS</a:t>
            </a: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OVERVIEW OF PENALTIES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PENALTIES IN RELATION TO ENVIRONMENTAL LAW</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EFFECTIVENESS, PROPORTIONALITY, DISSUASIVENESS</a:t>
            </a:r>
          </a:p>
          <a:p>
            <a:pPr lvl="1" indent="-457200">
              <a:spcBef>
                <a:spcPct val="35000"/>
              </a:spcBef>
              <a:buFont typeface="+mj-lt"/>
              <a:buAutoNum type="arabicPeriod" startAt="3"/>
            </a:pPr>
            <a:r>
              <a:rPr lang="en-GB" sz="2000" b="1" dirty="0" smtClean="0">
                <a:solidFill>
                  <a:schemeClr val="accent2">
                    <a:lumMod val="40000"/>
                    <a:lumOff val="60000"/>
                  </a:schemeClr>
                </a:solidFill>
                <a:latin typeface="Calibri" pitchFamily="34" charset="0"/>
              </a:rPr>
              <a:t>PENALTIES IN RELATION TO INDUSTRIAL EMISSIONS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KEY ENFORCABLE PROVISIONS OF LEGISLATION ON INDUSTRIAL EMISSIONS</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ADMINISTRATIVE AND CRIMINAL SANCTIONS</a:t>
            </a:r>
            <a:endParaRPr lang="de-AT" sz="2000" b="1" dirty="0" smtClean="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en-GB" sz="2000" b="1" dirty="0" smtClean="0">
                <a:solidFill>
                  <a:schemeClr val="accent2">
                    <a:lumMod val="40000"/>
                    <a:lumOff val="60000"/>
                  </a:schemeClr>
                </a:solidFill>
                <a:latin typeface="Calibri" pitchFamily="34" charset="0"/>
              </a:rPr>
              <a:t>INSPECTIONS</a:t>
            </a:r>
            <a:endParaRPr lang="de-AT" sz="2000" b="1" dirty="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de-AT" sz="2000" b="1" dirty="0" smtClean="0">
                <a:solidFill>
                  <a:srgbClr val="003366"/>
                </a:solidFill>
                <a:latin typeface="Calibri" pitchFamily="34" charset="0"/>
              </a:rPr>
              <a:t>GOOD PRACTICES</a:t>
            </a:r>
            <a:endParaRPr lang="de-AT" sz="2000" b="1" dirty="0">
              <a:solidFill>
                <a:srgbClr val="003366"/>
              </a:solidFill>
              <a:latin typeface="Calibri" pitchFamily="34" charset="0"/>
            </a:endParaRPr>
          </a:p>
        </p:txBody>
      </p:sp>
      <p:sp>
        <p:nvSpPr>
          <p:cNvPr id="4099" name="Rectangle 4"/>
          <p:cNvSpPr>
            <a:spLocks noChangeArrowheads="1"/>
          </p:cNvSpPr>
          <p:nvPr/>
        </p:nvSpPr>
        <p:spPr bwMode="auto">
          <a:xfrm>
            <a:off x="3923928" y="692696"/>
            <a:ext cx="1309974" cy="461665"/>
          </a:xfrm>
          <a:prstGeom prst="rect">
            <a:avLst/>
          </a:prstGeom>
          <a:noFill/>
          <a:ln w="9525">
            <a:noFill/>
            <a:miter lim="800000"/>
            <a:headEnd/>
            <a:tailEnd/>
          </a:ln>
        </p:spPr>
        <p:txBody>
          <a:bodyPr wrap="none">
            <a:spAutoFit/>
          </a:bodyPr>
          <a:lstStyle/>
          <a:p>
            <a:pPr>
              <a:buClr>
                <a:srgbClr val="FFFF00"/>
              </a:buClr>
              <a:buSzPct val="130000"/>
              <a:buFont typeface="Wingdings" pitchFamily="2" charset="2"/>
              <a:buNone/>
            </a:pPr>
            <a:r>
              <a:rPr lang="en-US" sz="2400" b="1" dirty="0" smtClean="0">
                <a:solidFill>
                  <a:srgbClr val="003366"/>
                </a:solidFill>
                <a:latin typeface="Calibri" pitchFamily="34" charset="0"/>
              </a:rPr>
              <a:t>OUTLINE</a:t>
            </a:r>
            <a:endParaRPr lang="en-US" sz="2400" b="1" dirty="0">
              <a:solidFill>
                <a:srgbClr val="003366"/>
              </a:solidFill>
              <a:latin typeface="Calibri"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3779912" y="764704"/>
            <a:ext cx="1309974" cy="461665"/>
          </a:xfrm>
          <a:prstGeom prst="rect">
            <a:avLst/>
          </a:prstGeom>
          <a:noFill/>
          <a:ln w="9525">
            <a:noFill/>
            <a:miter lim="800000"/>
            <a:headEnd/>
            <a:tailEnd/>
          </a:ln>
        </p:spPr>
        <p:txBody>
          <a:bodyPr wrap="none">
            <a:spAutoFit/>
          </a:bodyPr>
          <a:lstStyle/>
          <a:p>
            <a:pPr>
              <a:buClr>
                <a:srgbClr val="FFFF00"/>
              </a:buClr>
              <a:buSzPct val="130000"/>
              <a:buFont typeface="Wingdings" pitchFamily="2" charset="2"/>
              <a:buNone/>
            </a:pPr>
            <a:r>
              <a:rPr lang="en-US" sz="2400" b="1" dirty="0" smtClean="0">
                <a:solidFill>
                  <a:srgbClr val="003366"/>
                </a:solidFill>
                <a:latin typeface="Calibri" pitchFamily="34" charset="0"/>
              </a:rPr>
              <a:t>OUTLINE</a:t>
            </a:r>
            <a:endParaRPr lang="en-US" sz="2400" b="1" dirty="0">
              <a:solidFill>
                <a:srgbClr val="003366"/>
              </a:solidFill>
              <a:latin typeface="Calibri" pitchFamily="34" charset="0"/>
            </a:endParaRPr>
          </a:p>
        </p:txBody>
      </p:sp>
      <p:sp>
        <p:nvSpPr>
          <p:cNvPr id="4" name="Rectangle 3"/>
          <p:cNvSpPr>
            <a:spLocks noChangeArrowheads="1"/>
          </p:cNvSpPr>
          <p:nvPr/>
        </p:nvSpPr>
        <p:spPr bwMode="auto">
          <a:xfrm>
            <a:off x="827584" y="1628800"/>
            <a:ext cx="7848600" cy="4447371"/>
          </a:xfrm>
          <a:prstGeom prst="rect">
            <a:avLst/>
          </a:prstGeom>
          <a:noFill/>
          <a:ln w="9525">
            <a:noFill/>
            <a:miter lim="800000"/>
            <a:headEnd/>
            <a:tailEnd/>
          </a:ln>
        </p:spPr>
        <p:txBody>
          <a:bodyPr>
            <a:spAutoFit/>
          </a:bodyPr>
          <a:lstStyle/>
          <a:p>
            <a:pPr marL="457200" indent="-457200">
              <a:spcBef>
                <a:spcPct val="35000"/>
              </a:spcBef>
              <a:buClr>
                <a:srgbClr val="0000FF"/>
              </a:buClr>
              <a:buSzPct val="150000"/>
              <a:buFont typeface="Wingdings" pitchFamily="2" charset="2"/>
              <a:buNone/>
            </a:pPr>
            <a:endParaRPr lang="en-US" sz="2000" dirty="0">
              <a:latin typeface="Calibri" pitchFamily="34" charset="0"/>
            </a:endParaRPr>
          </a:p>
          <a:p>
            <a:pPr lvl="1" indent="-457200">
              <a:spcBef>
                <a:spcPct val="35000"/>
              </a:spcBef>
              <a:buFont typeface="+mj-lt"/>
              <a:buAutoNum type="arabicPeriod"/>
            </a:pPr>
            <a:r>
              <a:rPr lang="en-GB" sz="2000" b="1" dirty="0" smtClean="0">
                <a:solidFill>
                  <a:srgbClr val="003366"/>
                </a:solidFill>
                <a:latin typeface="Calibri" pitchFamily="34" charset="0"/>
              </a:rPr>
              <a:t>APPLICABLE EU LAW ON INDUSTRIAL EMISSIONS</a:t>
            </a:r>
          </a:p>
          <a:p>
            <a:pPr lvl="1" indent="-457200">
              <a:spcBef>
                <a:spcPct val="35000"/>
              </a:spcBef>
              <a:buFont typeface="+mj-lt"/>
              <a:buAutoNum type="arabicPeriod"/>
            </a:pPr>
            <a:r>
              <a:rPr lang="en-GB" sz="2000" b="1" dirty="0" smtClean="0">
                <a:solidFill>
                  <a:schemeClr val="accent2">
                    <a:lumMod val="40000"/>
                    <a:lumOff val="60000"/>
                  </a:schemeClr>
                </a:solidFill>
                <a:latin typeface="Calibri" pitchFamily="34" charset="0"/>
              </a:rPr>
              <a:t>OVERVIEW OF PENALTIES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PENALTIES IN RELATION TO ENVIRONMENTAL LAW</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EFFECTIVENESS, PROPORTIONALITY, DISSUASIVENESS</a:t>
            </a:r>
          </a:p>
          <a:p>
            <a:pPr lvl="1" indent="-457200">
              <a:spcBef>
                <a:spcPct val="35000"/>
              </a:spcBef>
              <a:buFont typeface="+mj-lt"/>
              <a:buAutoNum type="arabicPeriod" startAt="3"/>
            </a:pPr>
            <a:r>
              <a:rPr lang="en-GB" sz="2000" b="1" dirty="0" smtClean="0">
                <a:solidFill>
                  <a:schemeClr val="accent2">
                    <a:lumMod val="40000"/>
                    <a:lumOff val="60000"/>
                  </a:schemeClr>
                </a:solidFill>
                <a:latin typeface="Calibri" pitchFamily="34" charset="0"/>
              </a:rPr>
              <a:t>PENALTIES IN RELATION TO INDUSTRIAL EMISSIONS</a:t>
            </a:r>
            <a:endParaRPr lang="de-AT" sz="2000" b="1" dirty="0" smtClean="0">
              <a:solidFill>
                <a:schemeClr val="accent2">
                  <a:lumMod val="40000"/>
                  <a:lumOff val="60000"/>
                </a:schemeClr>
              </a:solidFill>
              <a:latin typeface="Calibri" pitchFamily="34" charset="0"/>
            </a:endParaRP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KEY ENFORCABLE PROVISIONS OF LEGISLATION ON INDUSTRIAL EMISSIONS</a:t>
            </a:r>
          </a:p>
          <a:p>
            <a:pPr marL="914400" lvl="1" indent="-342900">
              <a:spcBef>
                <a:spcPct val="35000"/>
              </a:spcBef>
              <a:buFont typeface="Arial" charset="0"/>
              <a:buChar char="►"/>
            </a:pPr>
            <a:r>
              <a:rPr lang="en-GB" sz="2000" b="1" dirty="0" smtClean="0">
                <a:solidFill>
                  <a:schemeClr val="accent2">
                    <a:lumMod val="40000"/>
                    <a:lumOff val="60000"/>
                  </a:schemeClr>
                </a:solidFill>
                <a:latin typeface="Calibri" pitchFamily="34" charset="0"/>
              </a:rPr>
              <a:t>ADMINISTRATIVE AND CRIMINAL SANCTIONS</a:t>
            </a:r>
            <a:endParaRPr lang="de-AT" sz="2000" b="1" dirty="0" smtClean="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en-GB" sz="2000" b="1" dirty="0" smtClean="0">
                <a:solidFill>
                  <a:schemeClr val="accent2">
                    <a:lumMod val="40000"/>
                    <a:lumOff val="60000"/>
                  </a:schemeClr>
                </a:solidFill>
                <a:latin typeface="Calibri" pitchFamily="34" charset="0"/>
              </a:rPr>
              <a:t>INSPECTIONS</a:t>
            </a:r>
            <a:endParaRPr lang="de-AT" sz="2000" b="1" dirty="0">
              <a:solidFill>
                <a:schemeClr val="accent2">
                  <a:lumMod val="40000"/>
                  <a:lumOff val="60000"/>
                </a:schemeClr>
              </a:solidFill>
              <a:latin typeface="Calibri" pitchFamily="34" charset="0"/>
            </a:endParaRPr>
          </a:p>
          <a:p>
            <a:pPr lvl="1" indent="-457200">
              <a:spcBef>
                <a:spcPct val="35000"/>
              </a:spcBef>
              <a:buFont typeface="+mj-lt"/>
              <a:buAutoNum type="arabicPeriod" startAt="4"/>
            </a:pPr>
            <a:r>
              <a:rPr lang="de-AT" sz="2000" b="1" dirty="0" smtClean="0">
                <a:solidFill>
                  <a:schemeClr val="accent2">
                    <a:lumMod val="40000"/>
                    <a:lumOff val="60000"/>
                  </a:schemeClr>
                </a:solidFill>
                <a:latin typeface="Calibri" pitchFamily="34" charset="0"/>
              </a:rPr>
              <a:t>GOOD PRACTICES</a:t>
            </a:r>
            <a:endParaRPr lang="de-AT" sz="2000" b="1" dirty="0">
              <a:solidFill>
                <a:schemeClr val="accent2">
                  <a:lumMod val="40000"/>
                  <a:lumOff val="60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9872" y="188640"/>
            <a:ext cx="2952328" cy="838200"/>
          </a:xfrm>
        </p:spPr>
        <p:txBody>
          <a:bodyPr/>
          <a:lstStyle/>
          <a:p>
            <a:r>
              <a:rPr lang="en-GB" sz="2400" b="1" dirty="0" smtClean="0">
                <a:solidFill>
                  <a:srgbClr val="003366"/>
                </a:solidFill>
                <a:latin typeface="Calibri" pitchFamily="34" charset="0"/>
              </a:rPr>
              <a:t>GOOD PRACTICES</a:t>
            </a:r>
            <a:endParaRPr lang="de-AT" sz="2400" b="1" dirty="0" smtClean="0">
              <a:solidFill>
                <a:srgbClr val="003366"/>
              </a:solidFill>
              <a:latin typeface="Calibri" pitchFamily="34" charset="0"/>
            </a:endParaRPr>
          </a:p>
        </p:txBody>
      </p:sp>
      <p:sp>
        <p:nvSpPr>
          <p:cNvPr id="4" name="Content Placeholder 2"/>
          <p:cNvSpPr>
            <a:spLocks noGrp="1"/>
          </p:cNvSpPr>
          <p:nvPr>
            <p:ph idx="1"/>
          </p:nvPr>
        </p:nvSpPr>
        <p:spPr>
          <a:xfrm>
            <a:off x="863080" y="1457400"/>
            <a:ext cx="8280920" cy="5400600"/>
          </a:xfrm>
        </p:spPr>
        <p:txBody>
          <a:bodyPr/>
          <a:lstStyle/>
          <a:p>
            <a:pPr marL="444500" indent="-444500">
              <a:lnSpc>
                <a:spcPct val="105000"/>
              </a:lnSpc>
              <a:spcBef>
                <a:spcPct val="35000"/>
              </a:spcBef>
              <a:buClr>
                <a:srgbClr val="FFCC00"/>
              </a:buClr>
              <a:buNone/>
              <a:defRPr/>
            </a:pPr>
            <a:r>
              <a:rPr lang="en-US" sz="2000" b="1" dirty="0" smtClean="0">
                <a:solidFill>
                  <a:srgbClr val="003366"/>
                </a:solidFill>
                <a:latin typeface="Calibri" pitchFamily="34" charset="0"/>
                <a:sym typeface="Webdings" pitchFamily="18" charset="2"/>
              </a:rPr>
              <a:t> </a:t>
            </a:r>
            <a:r>
              <a:rPr lang="en-GB" sz="2000" b="1" dirty="0" smtClean="0">
                <a:solidFill>
                  <a:srgbClr val="003366"/>
                </a:solidFill>
                <a:latin typeface="Calibri" pitchFamily="34" charset="0"/>
                <a:sym typeface="Webdings" pitchFamily="18" charset="2"/>
              </a:rPr>
              <a:t>GOOD PRACTICES</a:t>
            </a:r>
          </a:p>
          <a:p>
            <a:pPr marL="444500" indent="-444500">
              <a:lnSpc>
                <a:spcPct val="105000"/>
              </a:lnSpc>
              <a:spcBef>
                <a:spcPct val="35000"/>
              </a:spcBef>
              <a:buClr>
                <a:srgbClr val="FFCC00"/>
              </a:buClr>
              <a:buNone/>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Examples of successful approaches to enforcement </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Study lists a number of examples (administrative, criminal) from 7 selected MSs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No sorcerer’s stone which could be applied in all MSs (effectiveness, proportionality and dissuasiveness may have completely different meanings and contributing factors in different </a:t>
            </a:r>
            <a:r>
              <a:rPr lang="en-US" sz="2000" dirty="0" smtClean="0">
                <a:solidFill>
                  <a:srgbClr val="003366"/>
                </a:solidFill>
                <a:latin typeface="Calibri" pitchFamily="34" charset="0"/>
              </a:rPr>
              <a:t>MSs/cultures)</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971550" y="2708275"/>
            <a:ext cx="7200900" cy="457200"/>
          </a:xfrm>
          <a:prstGeom prst="rect">
            <a:avLst/>
          </a:prstGeom>
          <a:noFill/>
          <a:ln w="9525">
            <a:noFill/>
            <a:miter lim="800000"/>
            <a:headEnd/>
            <a:tailEnd/>
          </a:ln>
        </p:spPr>
        <p:txBody>
          <a:bodyPr>
            <a:spAutoFit/>
          </a:bodyPr>
          <a:lstStyle/>
          <a:p>
            <a:pPr algn="ctr">
              <a:spcBef>
                <a:spcPct val="50000"/>
              </a:spcBef>
            </a:pPr>
            <a:r>
              <a:rPr lang="en-GB" sz="2400" b="1" dirty="0">
                <a:solidFill>
                  <a:srgbClr val="003366"/>
                </a:solidFill>
                <a:latin typeface="Calibri" pitchFamily="34" charset="0"/>
              </a:rPr>
              <a:t>THANK YOU FOR YOUR ATTENTION!</a:t>
            </a:r>
            <a:endParaRPr lang="en-US" sz="2400" b="1" dirty="0">
              <a:solidFill>
                <a:srgbClr val="003366"/>
              </a:solidFill>
              <a:latin typeface="Calibri" pitchFamily="34" charset="0"/>
            </a:endParaRPr>
          </a:p>
        </p:txBody>
      </p:sp>
      <p:sp>
        <p:nvSpPr>
          <p:cNvPr id="23556" name="Text Box 4"/>
          <p:cNvSpPr txBox="1">
            <a:spLocks noChangeArrowheads="1"/>
          </p:cNvSpPr>
          <p:nvPr/>
        </p:nvSpPr>
        <p:spPr bwMode="auto">
          <a:xfrm>
            <a:off x="827584" y="3933056"/>
            <a:ext cx="7200900" cy="1061829"/>
          </a:xfrm>
          <a:prstGeom prst="rect">
            <a:avLst/>
          </a:prstGeom>
          <a:noFill/>
          <a:ln w="9525">
            <a:noFill/>
            <a:miter lim="800000"/>
            <a:headEnd/>
            <a:tailEnd/>
          </a:ln>
        </p:spPr>
        <p:txBody>
          <a:bodyPr>
            <a:spAutoFit/>
          </a:bodyPr>
          <a:lstStyle/>
          <a:p>
            <a:pPr algn="ctr">
              <a:spcBef>
                <a:spcPct val="50000"/>
              </a:spcBef>
            </a:pPr>
            <a:r>
              <a:rPr lang="en-GB" b="1" dirty="0">
                <a:solidFill>
                  <a:srgbClr val="003366"/>
                </a:solidFill>
                <a:latin typeface="Calibri" pitchFamily="34" charset="0"/>
              </a:rPr>
              <a:t>CONTACT</a:t>
            </a:r>
          </a:p>
          <a:p>
            <a:pPr algn="ctr">
              <a:spcBef>
                <a:spcPct val="50000"/>
              </a:spcBef>
            </a:pPr>
            <a:endParaRPr lang="en-GB" b="1" dirty="0">
              <a:solidFill>
                <a:srgbClr val="003366"/>
              </a:solidFill>
              <a:latin typeface="Calibri" pitchFamily="34" charset="0"/>
            </a:endParaRPr>
          </a:p>
          <a:p>
            <a:pPr algn="ctr"/>
            <a:r>
              <a:rPr lang="en-US" dirty="0" smtClean="0">
                <a:solidFill>
                  <a:srgbClr val="003366"/>
                </a:solidFill>
                <a:latin typeface="Calibri" pitchFamily="34" charset="0"/>
              </a:rPr>
              <a:t>peter.vajda@energy-community.org</a:t>
            </a:r>
            <a:endParaRPr lang="en-US"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77875" y="1401763"/>
            <a:ext cx="7397750" cy="2100262"/>
          </a:xfrm>
          <a:prstGeom prst="rect">
            <a:avLst/>
          </a:prstGeom>
          <a:noFill/>
          <a:ln w="12700">
            <a:noFill/>
            <a:miter lim="800000"/>
            <a:headEnd/>
            <a:tailEnd/>
          </a:ln>
        </p:spPr>
        <p:txBody>
          <a:bodyPr>
            <a:spAutoFit/>
          </a:bodyPr>
          <a:lstStyle/>
          <a:p>
            <a:pPr algn="ctr" eaLnBrk="0" hangingPunct="0">
              <a:spcBef>
                <a:spcPct val="50000"/>
              </a:spcBef>
            </a:pPr>
            <a:endParaRPr lang="en-US" sz="2400"/>
          </a:p>
          <a:p>
            <a:pPr algn="ctr" eaLnBrk="0" hangingPunct="0">
              <a:spcBef>
                <a:spcPct val="50000"/>
              </a:spcBef>
            </a:pPr>
            <a:endParaRPr lang="en-US" sz="2400"/>
          </a:p>
          <a:p>
            <a:pPr algn="ctr" eaLnBrk="0" hangingPunct="0">
              <a:spcBef>
                <a:spcPct val="50000"/>
              </a:spcBef>
            </a:pPr>
            <a:endParaRPr lang="en-US" sz="2400"/>
          </a:p>
          <a:p>
            <a:pPr algn="ctr" eaLnBrk="0" hangingPunct="0">
              <a:spcBef>
                <a:spcPct val="50000"/>
              </a:spcBef>
            </a:pPr>
            <a:endParaRPr lang="en-US" sz="2400"/>
          </a:p>
        </p:txBody>
      </p:sp>
      <p:sp>
        <p:nvSpPr>
          <p:cNvPr id="6148" name="Rectangle 4"/>
          <p:cNvSpPr>
            <a:spLocks noChangeArrowheads="1"/>
          </p:cNvSpPr>
          <p:nvPr/>
        </p:nvSpPr>
        <p:spPr bwMode="auto">
          <a:xfrm>
            <a:off x="1331640" y="764704"/>
            <a:ext cx="6376426" cy="461665"/>
          </a:xfrm>
          <a:prstGeom prst="rect">
            <a:avLst/>
          </a:prstGeom>
          <a:noFill/>
          <a:ln w="9525" algn="ctr">
            <a:noFill/>
            <a:miter lim="800000"/>
            <a:headEnd/>
            <a:tailEnd/>
          </a:ln>
        </p:spPr>
        <p:txBody>
          <a:bodyPr wrap="none">
            <a:spAutoFit/>
          </a:bodyPr>
          <a:lstStyle/>
          <a:p>
            <a:pPr>
              <a:buClr>
                <a:srgbClr val="FFFF00"/>
              </a:buClr>
              <a:buSzPct val="130000"/>
              <a:buFont typeface="Webdings" pitchFamily="18" charset="2"/>
              <a:buNone/>
            </a:pPr>
            <a:r>
              <a:rPr lang="de-AT" sz="2400" b="1" dirty="0" smtClean="0">
                <a:solidFill>
                  <a:srgbClr val="003366"/>
                </a:solidFill>
                <a:latin typeface="Calibri" pitchFamily="34" charset="0"/>
              </a:rPr>
              <a:t>APPLICABLE EU LAW ON INDUSTRIAL EMISSIONS</a:t>
            </a:r>
            <a:endParaRPr lang="en-US" sz="2400" b="1" dirty="0">
              <a:solidFill>
                <a:srgbClr val="003366"/>
              </a:solidFill>
              <a:latin typeface="Calibri" pitchFamily="34" charset="0"/>
            </a:endParaRPr>
          </a:p>
        </p:txBody>
      </p:sp>
      <p:sp>
        <p:nvSpPr>
          <p:cNvPr id="6" name="AutoShape 14"/>
          <p:cNvSpPr>
            <a:spLocks noChangeArrowheads="1"/>
          </p:cNvSpPr>
          <p:nvPr/>
        </p:nvSpPr>
        <p:spPr bwMode="auto">
          <a:xfrm>
            <a:off x="683568" y="1556792"/>
            <a:ext cx="3240360" cy="4105127"/>
          </a:xfrm>
          <a:prstGeom prst="wedgeEllipseCallout">
            <a:avLst>
              <a:gd name="adj1" fmla="val 62718"/>
              <a:gd name="adj2" fmla="val 45787"/>
            </a:avLst>
          </a:prstGeom>
          <a:solidFill>
            <a:srgbClr val="CCFFCC">
              <a:alpha val="20000"/>
            </a:srgbClr>
          </a:solidFill>
          <a:ln w="9525">
            <a:solidFill>
              <a:schemeClr val="tx1"/>
            </a:solidFill>
            <a:miter lim="800000"/>
            <a:headEnd/>
            <a:tailEnd/>
          </a:ln>
          <a:effectLst/>
        </p:spPr>
        <p:txBody>
          <a:bodyPr/>
          <a:lstStyle/>
          <a:p>
            <a:pPr algn="ctr"/>
            <a:endParaRPr lang="en-GB">
              <a:solidFill>
                <a:schemeClr val="bg2"/>
              </a:solidFill>
            </a:endParaRPr>
          </a:p>
        </p:txBody>
      </p:sp>
      <p:sp>
        <p:nvSpPr>
          <p:cNvPr id="8" name="Text Box 5"/>
          <p:cNvSpPr txBox="1">
            <a:spLocks noChangeArrowheads="1"/>
          </p:cNvSpPr>
          <p:nvPr/>
        </p:nvSpPr>
        <p:spPr bwMode="auto">
          <a:xfrm>
            <a:off x="1547664" y="1916832"/>
            <a:ext cx="1584176" cy="584775"/>
          </a:xfrm>
          <a:prstGeom prst="rect">
            <a:avLst/>
          </a:prstGeom>
          <a:noFill/>
          <a:ln w="12700">
            <a:noFill/>
            <a:miter lim="800000"/>
            <a:headEnd/>
            <a:tailEnd/>
          </a:ln>
        </p:spPr>
        <p:txBody>
          <a:bodyPr wrap="square">
            <a:spAutoFit/>
          </a:bodyPr>
          <a:lstStyle/>
          <a:p>
            <a:pPr algn="ctr" eaLnBrk="0" hangingPunct="0"/>
            <a:r>
              <a:rPr lang="en-GB" sz="1600" b="1" dirty="0"/>
              <a:t>IPPC Directive 2008/1/EC</a:t>
            </a:r>
          </a:p>
        </p:txBody>
      </p:sp>
      <p:pic>
        <p:nvPicPr>
          <p:cNvPr id="9" name="Picture 3" descr="2005-1-19-usine-raffinerie"/>
          <p:cNvPicPr>
            <a:picLocks noChangeAspect="1" noChangeArrowheads="1"/>
          </p:cNvPicPr>
          <p:nvPr/>
        </p:nvPicPr>
        <p:blipFill>
          <a:blip r:embed="rId2" cstate="print"/>
          <a:srcRect/>
          <a:stretch>
            <a:fillRect/>
          </a:stretch>
        </p:blipFill>
        <p:spPr bwMode="auto">
          <a:xfrm>
            <a:off x="5148064" y="2996952"/>
            <a:ext cx="3638550" cy="2435225"/>
          </a:xfrm>
          <a:prstGeom prst="rect">
            <a:avLst/>
          </a:prstGeom>
          <a:noFill/>
          <a:ln w="9525">
            <a:noFill/>
            <a:miter lim="800000"/>
            <a:headEnd/>
            <a:tailEnd/>
          </a:ln>
        </p:spPr>
      </p:pic>
      <p:sp>
        <p:nvSpPr>
          <p:cNvPr id="10" name="TextBox 9"/>
          <p:cNvSpPr txBox="1"/>
          <p:nvPr/>
        </p:nvSpPr>
        <p:spPr>
          <a:xfrm>
            <a:off x="899592" y="2564904"/>
            <a:ext cx="2880320" cy="523220"/>
          </a:xfrm>
          <a:prstGeom prst="rect">
            <a:avLst/>
          </a:prstGeom>
          <a:noFill/>
        </p:spPr>
        <p:txBody>
          <a:bodyPr wrap="square" rtlCol="0">
            <a:spAutoFit/>
          </a:bodyPr>
          <a:lstStyle/>
          <a:p>
            <a:pPr algn="ctr"/>
            <a:r>
              <a:rPr lang="en-GB" sz="1400" b="1" dirty="0"/>
              <a:t>Large Combustion Plants Directive 2001/80/EC</a:t>
            </a:r>
            <a:endParaRPr lang="de-AT" sz="1400" b="1" dirty="0"/>
          </a:p>
        </p:txBody>
      </p:sp>
      <p:sp>
        <p:nvSpPr>
          <p:cNvPr id="11" name="TextBox 10"/>
          <p:cNvSpPr txBox="1"/>
          <p:nvPr/>
        </p:nvSpPr>
        <p:spPr>
          <a:xfrm>
            <a:off x="899592" y="3140968"/>
            <a:ext cx="2880320" cy="523220"/>
          </a:xfrm>
          <a:prstGeom prst="rect">
            <a:avLst/>
          </a:prstGeom>
          <a:noFill/>
        </p:spPr>
        <p:txBody>
          <a:bodyPr wrap="square" rtlCol="0">
            <a:spAutoFit/>
          </a:bodyPr>
          <a:lstStyle/>
          <a:p>
            <a:pPr algn="ctr"/>
            <a:r>
              <a:rPr lang="en-GB" sz="1400" b="1" dirty="0"/>
              <a:t>Waste Incineration Directive 2000/76/EC</a:t>
            </a:r>
            <a:endParaRPr lang="de-AT" sz="1400" b="1" dirty="0"/>
          </a:p>
        </p:txBody>
      </p:sp>
      <p:sp>
        <p:nvSpPr>
          <p:cNvPr id="12" name="TextBox 11"/>
          <p:cNvSpPr txBox="1"/>
          <p:nvPr/>
        </p:nvSpPr>
        <p:spPr>
          <a:xfrm>
            <a:off x="1115616" y="3789040"/>
            <a:ext cx="2592288" cy="738664"/>
          </a:xfrm>
          <a:prstGeom prst="rect">
            <a:avLst/>
          </a:prstGeom>
          <a:noFill/>
        </p:spPr>
        <p:txBody>
          <a:bodyPr wrap="square" rtlCol="0">
            <a:spAutoFit/>
          </a:bodyPr>
          <a:lstStyle/>
          <a:p>
            <a:pPr algn="ctr"/>
            <a:r>
              <a:rPr lang="en-GB" sz="1400" b="1" dirty="0"/>
              <a:t>Directive on the limitation of VOC emissions from solvents 1999/13/EC</a:t>
            </a:r>
            <a:endParaRPr lang="de-AT" sz="1400" b="1" dirty="0"/>
          </a:p>
        </p:txBody>
      </p:sp>
      <p:sp>
        <p:nvSpPr>
          <p:cNvPr id="13" name="TextBox 12"/>
          <p:cNvSpPr txBox="1"/>
          <p:nvPr/>
        </p:nvSpPr>
        <p:spPr>
          <a:xfrm>
            <a:off x="899592" y="4581128"/>
            <a:ext cx="2808312" cy="738664"/>
          </a:xfrm>
          <a:prstGeom prst="rect">
            <a:avLst/>
          </a:prstGeom>
          <a:noFill/>
        </p:spPr>
        <p:txBody>
          <a:bodyPr wrap="square" rtlCol="0">
            <a:spAutoFit/>
          </a:bodyPr>
          <a:lstStyle/>
          <a:p>
            <a:pPr algn="ctr"/>
            <a:r>
              <a:rPr lang="en-GB" sz="1400" b="1" dirty="0"/>
              <a:t>Directives related to the titanium-dioxide industry 78/186, 82/883, 92/112</a:t>
            </a:r>
            <a:endParaRPr lang="de-AT" sz="1400" b="1" dirty="0"/>
          </a:p>
        </p:txBody>
      </p:sp>
      <p:sp>
        <p:nvSpPr>
          <p:cNvPr id="16" name="Rectangle 15"/>
          <p:cNvSpPr>
            <a:spLocks noChangeArrowheads="1"/>
          </p:cNvSpPr>
          <p:nvPr/>
        </p:nvSpPr>
        <p:spPr bwMode="auto">
          <a:xfrm>
            <a:off x="3923928" y="5589240"/>
            <a:ext cx="4824413" cy="863600"/>
          </a:xfrm>
          <a:prstGeom prst="rect">
            <a:avLst/>
          </a:prstGeom>
          <a:solidFill>
            <a:srgbClr val="CCFFFF">
              <a:alpha val="59999"/>
            </a:srgbClr>
          </a:solidFill>
          <a:ln w="25400">
            <a:solidFill>
              <a:srgbClr val="FF0000"/>
            </a:solidFill>
            <a:miter lim="800000"/>
            <a:headEnd/>
            <a:tailEnd/>
          </a:ln>
          <a:effectLst/>
        </p:spPr>
        <p:txBody>
          <a:bodyPr wrap="none" anchor="ctr"/>
          <a:lstStyle/>
          <a:p>
            <a:pPr algn="ctr"/>
            <a:r>
              <a:rPr lang="fr-BE" sz="2000" b="1" dirty="0" err="1">
                <a:solidFill>
                  <a:srgbClr val="FF3300"/>
                </a:solidFill>
              </a:rPr>
              <a:t>Industrial</a:t>
            </a:r>
            <a:r>
              <a:rPr lang="fr-BE" sz="2000" b="1" dirty="0">
                <a:solidFill>
                  <a:srgbClr val="FF3300"/>
                </a:solidFill>
              </a:rPr>
              <a:t> Emissions Directive (IED) </a:t>
            </a:r>
          </a:p>
          <a:p>
            <a:pPr algn="ctr"/>
            <a:r>
              <a:rPr lang="fr-BE" sz="2000" b="1" dirty="0">
                <a:solidFill>
                  <a:srgbClr val="FF3300"/>
                </a:solidFill>
              </a:rPr>
              <a:t>2010/75/EU</a:t>
            </a:r>
            <a:endParaRPr lang="en-GB" sz="2000" b="1" dirty="0">
              <a:solidFill>
                <a:srgbClr val="FF3300"/>
              </a:solidFill>
            </a:endParaRPr>
          </a:p>
        </p:txBody>
      </p:sp>
      <p:sp>
        <p:nvSpPr>
          <p:cNvPr id="17" name="Text Box 10"/>
          <p:cNvSpPr txBox="1">
            <a:spLocks noChangeArrowheads="1"/>
          </p:cNvSpPr>
          <p:nvPr/>
        </p:nvSpPr>
        <p:spPr bwMode="auto">
          <a:xfrm>
            <a:off x="5724128" y="1844824"/>
            <a:ext cx="2952328" cy="1077218"/>
          </a:xfrm>
          <a:prstGeom prst="rect">
            <a:avLst/>
          </a:prstGeom>
          <a:noFill/>
          <a:ln w="12700">
            <a:noFill/>
            <a:miter lim="800000"/>
            <a:headEnd/>
            <a:tailEnd/>
          </a:ln>
        </p:spPr>
        <p:txBody>
          <a:bodyPr wrap="square">
            <a:spAutoFit/>
          </a:bodyPr>
          <a:lstStyle/>
          <a:p>
            <a:pPr eaLnBrk="0" hangingPunct="0"/>
            <a:r>
              <a:rPr lang="en-GB" sz="1600" b="1" dirty="0"/>
              <a:t>European Pollutant Release and Transfer Register </a:t>
            </a:r>
          </a:p>
          <a:p>
            <a:pPr eaLnBrk="0" hangingPunct="0"/>
            <a:r>
              <a:rPr lang="en-GB" sz="1600" b="1" dirty="0"/>
              <a:t>(E-PRTR)</a:t>
            </a:r>
          </a:p>
          <a:p>
            <a:pPr eaLnBrk="0" hangingPunct="0"/>
            <a:r>
              <a:rPr lang="en-GB" sz="1600" b="1" dirty="0"/>
              <a:t>Regulation 166/2006</a:t>
            </a:r>
          </a:p>
        </p:txBody>
      </p:sp>
      <p:sp>
        <p:nvSpPr>
          <p:cNvPr id="14" name="Rectangle 13"/>
          <p:cNvSpPr/>
          <p:nvPr/>
        </p:nvSpPr>
        <p:spPr>
          <a:xfrm>
            <a:off x="3851920" y="1988840"/>
            <a:ext cx="1224136" cy="923330"/>
          </a:xfrm>
          <a:prstGeom prst="rect">
            <a:avLst/>
          </a:prstGeom>
        </p:spPr>
        <p:txBody>
          <a:bodyPr wrap="square">
            <a:spAutoFit/>
          </a:bodyPr>
          <a:lstStyle/>
          <a:p>
            <a:pPr algn="ctr"/>
            <a:r>
              <a:rPr lang="de-AT" b="1" dirty="0" smtClean="0">
                <a:solidFill>
                  <a:srgbClr val="003366"/>
                </a:solidFill>
                <a:latin typeface="Calibri" pitchFamily="34" charset="0"/>
              </a:rPr>
              <a:t>RELATION BETWEEN IPPC/IED</a:t>
            </a:r>
            <a:endParaRPr lang="de-AT"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92696"/>
            <a:ext cx="6702425" cy="838200"/>
          </a:xfrm>
        </p:spPr>
        <p:txBody>
          <a:bodyPr/>
          <a:lstStyle/>
          <a:p>
            <a:r>
              <a:rPr lang="de-AT" sz="2400" b="1" kern="1200" dirty="0" smtClean="0">
                <a:solidFill>
                  <a:srgbClr val="003366"/>
                </a:solidFill>
                <a:latin typeface="Calibri" pitchFamily="34" charset="0"/>
                <a:ea typeface="+mn-ea"/>
                <a:cs typeface="+mn-cs"/>
              </a:rPr>
              <a:t>APPLICABLE EU LAW ON INDUSTRIAL EMISSIONS</a:t>
            </a:r>
            <a:r>
              <a:rPr lang="en-US" sz="1600" b="1" dirty="0" smtClean="0">
                <a:solidFill>
                  <a:srgbClr val="003366"/>
                </a:solidFill>
                <a:latin typeface="Calibri" pitchFamily="34" charset="0"/>
              </a:rPr>
              <a:t/>
            </a:r>
            <a:br>
              <a:rPr lang="en-US" sz="1600" b="1" dirty="0" smtClean="0">
                <a:solidFill>
                  <a:srgbClr val="003366"/>
                </a:solidFill>
                <a:latin typeface="Calibri" pitchFamily="34" charset="0"/>
              </a:rPr>
            </a:br>
            <a:endParaRPr lang="de-AT" dirty="0"/>
          </a:p>
        </p:txBody>
      </p:sp>
      <p:sp>
        <p:nvSpPr>
          <p:cNvPr id="4" name="Content Placeholder 3"/>
          <p:cNvSpPr>
            <a:spLocks noGrp="1" noChangeArrowheads="1"/>
          </p:cNvSpPr>
          <p:nvPr>
            <p:ph idx="1"/>
          </p:nvPr>
        </p:nvSpPr>
        <p:spPr bwMode="auto">
          <a:xfrm>
            <a:off x="755576" y="1916832"/>
            <a:ext cx="8064896" cy="5693866"/>
          </a:xfrm>
          <a:prstGeom prst="rect">
            <a:avLst/>
          </a:prstGeom>
          <a:noFill/>
          <a:ln w="9525">
            <a:noFill/>
            <a:miter lim="800000"/>
            <a:headEnd/>
            <a:tailEnd/>
          </a:ln>
        </p:spPr>
        <p:txBody>
          <a:bodyPr wrap="square">
            <a:spAutoFit/>
          </a:bodyPr>
          <a:lstStyle/>
          <a:p>
            <a:pPr>
              <a:lnSpc>
                <a:spcPct val="105000"/>
              </a:lnSpc>
              <a:spcBef>
                <a:spcPct val="35000"/>
              </a:spcBef>
              <a:buClr>
                <a:srgbClr val="0000FF"/>
              </a:buClr>
              <a:buSzPct val="150000"/>
              <a:buFont typeface="Wingdings" pitchFamily="2" charset="2"/>
              <a:buNone/>
              <a:defRPr/>
            </a:pPr>
            <a:r>
              <a:rPr lang="en-US" sz="2000" b="1" dirty="0" smtClean="0">
                <a:solidFill>
                  <a:srgbClr val="003366"/>
                </a:solidFill>
                <a:latin typeface="Calibri" pitchFamily="34" charset="0"/>
                <a:sym typeface="Webdings" pitchFamily="18" charset="2"/>
              </a:rPr>
              <a:t></a:t>
            </a:r>
            <a:r>
              <a:rPr lang="en-US" sz="2000" b="1" dirty="0" smtClean="0">
                <a:solidFill>
                  <a:srgbClr val="003366"/>
                </a:solidFill>
                <a:latin typeface="Calibri" pitchFamily="34" charset="0"/>
              </a:rPr>
              <a:t>IPPC DIRECTIVE</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Covers a wide range of industrial activities (energy sector, steel plants, chemical plants, cement kilns, intensive livestock, etc.)</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50.000+ installations covered EU-wide</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Use of the best available techniques (see later)</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Obligation to hold a permit compliant to the Directive and covering the installation’s emissions to air, (surface and ground-) water and to land</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Installation = stationary technical unit + directly associated activities</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rPr>
              <a:t>Periodical reconsideration of the permits, substantial changes </a:t>
            </a:r>
            <a:r>
              <a:rPr lang="en-US" sz="2000" dirty="0" smtClean="0">
                <a:solidFill>
                  <a:srgbClr val="003366"/>
                </a:solidFill>
                <a:latin typeface="Calibri" pitchFamily="34" charset="0"/>
                <a:sym typeface="Wingdings" pitchFamily="2" charset="2"/>
              </a:rPr>
              <a:t> new permit</a:t>
            </a:r>
          </a:p>
          <a:p>
            <a:pPr marL="444500" indent="-444500">
              <a:lnSpc>
                <a:spcPct val="105000"/>
              </a:lnSpc>
              <a:spcBef>
                <a:spcPct val="35000"/>
              </a:spcBef>
              <a:buClr>
                <a:srgbClr val="FFCC00"/>
              </a:buClr>
              <a:buFont typeface="Webdings" pitchFamily="18" charset="2"/>
              <a:buChar char="&lt;"/>
              <a:defRPr/>
            </a:pPr>
            <a:r>
              <a:rPr lang="en-US" sz="2000" dirty="0" smtClean="0">
                <a:solidFill>
                  <a:srgbClr val="003366"/>
                </a:solidFill>
                <a:latin typeface="Calibri" pitchFamily="34" charset="0"/>
                <a:sym typeface="Wingdings" pitchFamily="2" charset="2"/>
              </a:rPr>
              <a:t>Public participation, access to justice</a:t>
            </a: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defRPr/>
            </a:pPr>
            <a:endParaRPr lang="en-US" sz="2000" dirty="0" smtClean="0">
              <a:solidFill>
                <a:srgbClr val="003366"/>
              </a:solidFill>
              <a:latin typeface="Calibri" pitchFamily="34" charset="0"/>
            </a:endParaRPr>
          </a:p>
          <a:p>
            <a:pPr marL="444500" indent="-444500">
              <a:lnSpc>
                <a:spcPct val="105000"/>
              </a:lnSpc>
              <a:spcBef>
                <a:spcPct val="35000"/>
              </a:spcBef>
              <a:buClr>
                <a:srgbClr val="FFCC00"/>
              </a:buClr>
              <a:buFont typeface="Webdings" pitchFamily="18" charset="2"/>
              <a:buChar char="&lt;"/>
              <a:defRPr/>
            </a:pPr>
            <a:endParaRPr lang="de-AT" sz="2000" dirty="0">
              <a:solidFill>
                <a:srgbClr val="003366"/>
              </a:solidFill>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47664" y="404664"/>
            <a:ext cx="6527502" cy="782637"/>
          </a:xfrm>
        </p:spPr>
        <p:txBody>
          <a:bodyPr/>
          <a:lstStyle/>
          <a:p>
            <a:r>
              <a:rPr lang="de-AT" sz="2400" b="1" kern="1200" dirty="0" smtClean="0">
                <a:solidFill>
                  <a:srgbClr val="003366"/>
                </a:solidFill>
                <a:latin typeface="Calibri" pitchFamily="34" charset="0"/>
                <a:ea typeface="+mn-ea"/>
                <a:cs typeface="+mn-cs"/>
              </a:rPr>
              <a:t>APPLICABLE EU LAW ON INDUSTRIAL EMISSIONS</a:t>
            </a:r>
            <a:endParaRPr lang="en-GB" sz="2400" b="1" kern="1200" dirty="0" smtClean="0">
              <a:solidFill>
                <a:srgbClr val="003366"/>
              </a:solidFill>
              <a:latin typeface="Calibri" pitchFamily="34" charset="0"/>
              <a:ea typeface="+mn-ea"/>
              <a:cs typeface="+mn-cs"/>
            </a:endParaRPr>
          </a:p>
        </p:txBody>
      </p:sp>
      <p:sp>
        <p:nvSpPr>
          <p:cNvPr id="9219" name="AutoShape 3"/>
          <p:cNvSpPr>
            <a:spLocks noChangeArrowheads="1"/>
          </p:cNvSpPr>
          <p:nvPr/>
        </p:nvSpPr>
        <p:spPr bwMode="auto">
          <a:xfrm>
            <a:off x="457200" y="1484313"/>
            <a:ext cx="2209800" cy="4343400"/>
          </a:xfrm>
          <a:prstGeom prst="can">
            <a:avLst>
              <a:gd name="adj" fmla="val 49138"/>
            </a:avLst>
          </a:prstGeom>
          <a:gradFill rotWithShape="0">
            <a:gsLst>
              <a:gs pos="0">
                <a:srgbClr val="FFFFFF"/>
              </a:gs>
              <a:gs pos="100000">
                <a:srgbClr val="99CCFF"/>
              </a:gs>
            </a:gsLst>
            <a:path path="rect">
              <a:fillToRect l="50000" t="50000" r="50000" b="50000"/>
            </a:path>
          </a:gradFill>
          <a:ln w="12700">
            <a:solidFill>
              <a:srgbClr val="000000"/>
            </a:solidFill>
            <a:round/>
            <a:headEnd/>
            <a:tailEnd/>
          </a:ln>
          <a:effectLst/>
        </p:spPr>
        <p:txBody>
          <a:bodyPr anchor="ctr"/>
          <a:lstStyle/>
          <a:p>
            <a:pPr algn="ctr" eaLnBrk="0" hangingPunct="0"/>
            <a:r>
              <a:rPr lang="en-GB" sz="2200" b="1">
                <a:solidFill>
                  <a:srgbClr val="808080"/>
                </a:solidFill>
              </a:rPr>
              <a:t>most effective in achieving a </a:t>
            </a:r>
            <a:r>
              <a:rPr lang="en-GB" sz="2200" b="1">
                <a:solidFill>
                  <a:srgbClr val="FF2F2F"/>
                </a:solidFill>
              </a:rPr>
              <a:t>high general level of protection </a:t>
            </a:r>
            <a:r>
              <a:rPr lang="en-GB" sz="2200" b="1">
                <a:solidFill>
                  <a:srgbClr val="808080"/>
                </a:solidFill>
              </a:rPr>
              <a:t>of the environment as a whole</a:t>
            </a:r>
            <a:endParaRPr lang="en-GB" sz="2400" b="1">
              <a:solidFill>
                <a:srgbClr val="808080"/>
              </a:solidFill>
            </a:endParaRPr>
          </a:p>
        </p:txBody>
      </p:sp>
      <p:sp>
        <p:nvSpPr>
          <p:cNvPr id="9220" name="Text Box 4"/>
          <p:cNvSpPr txBox="1">
            <a:spLocks noChangeArrowheads="1"/>
          </p:cNvSpPr>
          <p:nvPr/>
        </p:nvSpPr>
        <p:spPr bwMode="auto">
          <a:xfrm>
            <a:off x="3413125" y="5173663"/>
            <a:ext cx="184150" cy="457200"/>
          </a:xfrm>
          <a:prstGeom prst="rect">
            <a:avLst/>
          </a:prstGeom>
          <a:noFill/>
          <a:ln w="12700">
            <a:noFill/>
            <a:miter lim="800000"/>
            <a:headEnd/>
            <a:tailEnd/>
          </a:ln>
          <a:effectLst/>
        </p:spPr>
        <p:txBody>
          <a:bodyPr wrap="none">
            <a:spAutoFit/>
          </a:bodyPr>
          <a:lstStyle/>
          <a:p>
            <a:pPr eaLnBrk="0" hangingPunct="0"/>
            <a:endParaRPr lang="en-GB" sz="2400">
              <a:solidFill>
                <a:srgbClr val="000082"/>
              </a:solidFill>
            </a:endParaRPr>
          </a:p>
        </p:txBody>
      </p:sp>
      <p:sp>
        <p:nvSpPr>
          <p:cNvPr id="9221" name="Rectangle 5"/>
          <p:cNvSpPr>
            <a:spLocks noChangeArrowheads="1"/>
          </p:cNvSpPr>
          <p:nvPr/>
        </p:nvSpPr>
        <p:spPr bwMode="auto">
          <a:xfrm>
            <a:off x="1101725" y="1773238"/>
            <a:ext cx="957263" cy="519112"/>
          </a:xfrm>
          <a:prstGeom prst="rect">
            <a:avLst/>
          </a:prstGeom>
          <a:noFill/>
          <a:ln w="12700">
            <a:noFill/>
            <a:miter lim="800000"/>
            <a:headEnd/>
            <a:tailEnd/>
          </a:ln>
          <a:effectLst/>
        </p:spPr>
        <p:txBody>
          <a:bodyPr wrap="none">
            <a:spAutoFit/>
          </a:bodyPr>
          <a:lstStyle/>
          <a:p>
            <a:pPr eaLnBrk="0" hangingPunct="0"/>
            <a:r>
              <a:rPr lang="en-GB" sz="2800" b="1">
                <a:solidFill>
                  <a:srgbClr val="333333"/>
                </a:solidFill>
              </a:rPr>
              <a:t>Best</a:t>
            </a:r>
          </a:p>
        </p:txBody>
      </p:sp>
      <p:sp>
        <p:nvSpPr>
          <p:cNvPr id="9222" name="Text Box 6"/>
          <p:cNvSpPr txBox="1">
            <a:spLocks noChangeArrowheads="1"/>
          </p:cNvSpPr>
          <p:nvPr/>
        </p:nvSpPr>
        <p:spPr bwMode="auto">
          <a:xfrm>
            <a:off x="1508125" y="3649663"/>
            <a:ext cx="184150" cy="457200"/>
          </a:xfrm>
          <a:prstGeom prst="rect">
            <a:avLst/>
          </a:prstGeom>
          <a:noFill/>
          <a:ln w="12700">
            <a:noFill/>
            <a:miter lim="800000"/>
            <a:headEnd/>
            <a:tailEnd/>
          </a:ln>
          <a:effectLst/>
        </p:spPr>
        <p:txBody>
          <a:bodyPr wrap="none">
            <a:spAutoFit/>
          </a:bodyPr>
          <a:lstStyle/>
          <a:p>
            <a:pPr eaLnBrk="0" hangingPunct="0"/>
            <a:endParaRPr lang="en-GB" sz="2400">
              <a:solidFill>
                <a:srgbClr val="000082"/>
              </a:solidFill>
            </a:endParaRPr>
          </a:p>
        </p:txBody>
      </p:sp>
      <p:sp>
        <p:nvSpPr>
          <p:cNvPr id="9223" name="Text Box 7"/>
          <p:cNvSpPr txBox="1">
            <a:spLocks noChangeArrowheads="1"/>
          </p:cNvSpPr>
          <p:nvPr/>
        </p:nvSpPr>
        <p:spPr bwMode="auto">
          <a:xfrm>
            <a:off x="1584325" y="4335463"/>
            <a:ext cx="184150" cy="457200"/>
          </a:xfrm>
          <a:prstGeom prst="rect">
            <a:avLst/>
          </a:prstGeom>
          <a:noFill/>
          <a:ln w="12700">
            <a:noFill/>
            <a:miter lim="800000"/>
            <a:headEnd/>
            <a:tailEnd/>
          </a:ln>
          <a:effectLst/>
        </p:spPr>
        <p:txBody>
          <a:bodyPr wrap="none">
            <a:spAutoFit/>
          </a:bodyPr>
          <a:lstStyle/>
          <a:p>
            <a:pPr eaLnBrk="0" hangingPunct="0"/>
            <a:endParaRPr lang="en-GB" sz="2400">
              <a:solidFill>
                <a:srgbClr val="000082"/>
              </a:solidFill>
            </a:endParaRPr>
          </a:p>
        </p:txBody>
      </p:sp>
      <p:sp>
        <p:nvSpPr>
          <p:cNvPr id="9224" name="AutoShape 8"/>
          <p:cNvSpPr>
            <a:spLocks noChangeArrowheads="1"/>
          </p:cNvSpPr>
          <p:nvPr/>
        </p:nvSpPr>
        <p:spPr bwMode="auto">
          <a:xfrm>
            <a:off x="2857500" y="1484313"/>
            <a:ext cx="3352800" cy="4343400"/>
          </a:xfrm>
          <a:prstGeom prst="can">
            <a:avLst>
              <a:gd name="adj" fmla="val 32386"/>
            </a:avLst>
          </a:prstGeom>
          <a:gradFill rotWithShape="0">
            <a:gsLst>
              <a:gs pos="0">
                <a:srgbClr val="FFFFFF"/>
              </a:gs>
              <a:gs pos="100000">
                <a:srgbClr val="99CCFF"/>
              </a:gs>
            </a:gsLst>
            <a:path path="rect">
              <a:fillToRect l="50000" t="50000" r="50000" b="50000"/>
            </a:path>
          </a:gradFill>
          <a:ln w="12700">
            <a:solidFill>
              <a:srgbClr val="000000"/>
            </a:solidFill>
            <a:round/>
            <a:headEnd/>
            <a:tailEnd/>
          </a:ln>
          <a:effectLst/>
        </p:spPr>
        <p:txBody>
          <a:bodyPr anchor="ctr"/>
          <a:lstStyle/>
          <a:p>
            <a:pPr algn="ctr" eaLnBrk="0" hangingPunct="0"/>
            <a:r>
              <a:rPr lang="en-GB" sz="2200" b="1" dirty="0">
                <a:solidFill>
                  <a:srgbClr val="808080"/>
                </a:solidFill>
              </a:rPr>
              <a:t>developed on a scale to be implemented in the relevant industrial sector, </a:t>
            </a:r>
            <a:r>
              <a:rPr lang="en-GB" sz="2200" b="1" dirty="0">
                <a:solidFill>
                  <a:srgbClr val="FF2F2F"/>
                </a:solidFill>
              </a:rPr>
              <a:t>under economically and technically viable conditions</a:t>
            </a:r>
            <a:r>
              <a:rPr lang="en-GB" sz="2200" b="1" dirty="0">
                <a:solidFill>
                  <a:srgbClr val="808080"/>
                </a:solidFill>
              </a:rPr>
              <a:t>, advantages balanced against costs</a:t>
            </a:r>
            <a:endParaRPr lang="en-GB" sz="2400" b="1" dirty="0">
              <a:solidFill>
                <a:srgbClr val="808080"/>
              </a:solidFill>
            </a:endParaRPr>
          </a:p>
        </p:txBody>
      </p:sp>
      <p:sp>
        <p:nvSpPr>
          <p:cNvPr id="9225" name="AutoShape 9"/>
          <p:cNvSpPr>
            <a:spLocks noChangeArrowheads="1"/>
          </p:cNvSpPr>
          <p:nvPr/>
        </p:nvSpPr>
        <p:spPr bwMode="auto">
          <a:xfrm>
            <a:off x="6400800" y="1484313"/>
            <a:ext cx="2492375" cy="4343400"/>
          </a:xfrm>
          <a:prstGeom prst="can">
            <a:avLst>
              <a:gd name="adj" fmla="val 43567"/>
            </a:avLst>
          </a:prstGeom>
          <a:gradFill rotWithShape="0">
            <a:gsLst>
              <a:gs pos="0">
                <a:srgbClr val="FFFFFF"/>
              </a:gs>
              <a:gs pos="100000">
                <a:srgbClr val="99CCFF"/>
              </a:gs>
            </a:gsLst>
            <a:path path="rect">
              <a:fillToRect l="50000" t="50000" r="50000" b="50000"/>
            </a:path>
          </a:gradFill>
          <a:ln w="12700">
            <a:solidFill>
              <a:srgbClr val="000000"/>
            </a:solidFill>
            <a:round/>
            <a:headEnd/>
            <a:tailEnd/>
          </a:ln>
          <a:effectLst/>
        </p:spPr>
        <p:txBody>
          <a:bodyPr anchor="ctr"/>
          <a:lstStyle/>
          <a:p>
            <a:pPr algn="ctr" eaLnBrk="0" hangingPunct="0"/>
            <a:r>
              <a:rPr lang="en-GB" sz="2200" b="1">
                <a:solidFill>
                  <a:srgbClr val="808080"/>
                </a:solidFill>
              </a:rPr>
              <a:t>the </a:t>
            </a:r>
            <a:r>
              <a:rPr lang="en-GB" sz="2200" b="1">
                <a:solidFill>
                  <a:srgbClr val="FF2F2F"/>
                </a:solidFill>
              </a:rPr>
              <a:t>technology </a:t>
            </a:r>
            <a:r>
              <a:rPr lang="en-GB" sz="2200" b="1">
                <a:solidFill>
                  <a:srgbClr val="808080"/>
                </a:solidFill>
              </a:rPr>
              <a:t>used </a:t>
            </a:r>
            <a:r>
              <a:rPr lang="en-GB" sz="2200" b="1" i="1">
                <a:solidFill>
                  <a:srgbClr val="808080"/>
                </a:solidFill>
              </a:rPr>
              <a:t>and</a:t>
            </a:r>
            <a:r>
              <a:rPr lang="en-GB" sz="2200" b="1">
                <a:solidFill>
                  <a:srgbClr val="808080"/>
                </a:solidFill>
              </a:rPr>
              <a:t> the way the installation is </a:t>
            </a:r>
            <a:r>
              <a:rPr lang="en-GB" sz="2200" b="1">
                <a:solidFill>
                  <a:srgbClr val="FF2F2F"/>
                </a:solidFill>
              </a:rPr>
              <a:t>designed, built, maintained, operated and decommissioned</a:t>
            </a:r>
          </a:p>
        </p:txBody>
      </p:sp>
      <p:sp>
        <p:nvSpPr>
          <p:cNvPr id="9226" name="Text Box 10"/>
          <p:cNvSpPr txBox="1">
            <a:spLocks noChangeArrowheads="1"/>
          </p:cNvSpPr>
          <p:nvPr/>
        </p:nvSpPr>
        <p:spPr bwMode="auto">
          <a:xfrm>
            <a:off x="3768725" y="1773238"/>
            <a:ext cx="1747838" cy="519112"/>
          </a:xfrm>
          <a:prstGeom prst="rect">
            <a:avLst/>
          </a:prstGeom>
          <a:noFill/>
          <a:ln w="12700">
            <a:noFill/>
            <a:miter lim="800000"/>
            <a:headEnd/>
            <a:tailEnd/>
          </a:ln>
          <a:effectLst/>
        </p:spPr>
        <p:txBody>
          <a:bodyPr wrap="none">
            <a:spAutoFit/>
          </a:bodyPr>
          <a:lstStyle/>
          <a:p>
            <a:pPr eaLnBrk="0" hangingPunct="0"/>
            <a:r>
              <a:rPr lang="en-GB" sz="2800" b="1">
                <a:solidFill>
                  <a:srgbClr val="333333"/>
                </a:solidFill>
              </a:rPr>
              <a:t>Available</a:t>
            </a:r>
          </a:p>
        </p:txBody>
      </p:sp>
      <p:sp>
        <p:nvSpPr>
          <p:cNvPr id="9227" name="Text Box 11"/>
          <p:cNvSpPr txBox="1">
            <a:spLocks noChangeArrowheads="1"/>
          </p:cNvSpPr>
          <p:nvPr/>
        </p:nvSpPr>
        <p:spPr bwMode="auto">
          <a:xfrm>
            <a:off x="6511925" y="1773238"/>
            <a:ext cx="2163763" cy="519112"/>
          </a:xfrm>
          <a:prstGeom prst="rect">
            <a:avLst/>
          </a:prstGeom>
          <a:noFill/>
          <a:ln w="12700">
            <a:noFill/>
            <a:miter lim="800000"/>
            <a:headEnd/>
            <a:tailEnd/>
          </a:ln>
          <a:effectLst/>
        </p:spPr>
        <p:txBody>
          <a:bodyPr wrap="none">
            <a:spAutoFit/>
          </a:bodyPr>
          <a:lstStyle/>
          <a:p>
            <a:pPr eaLnBrk="0" hangingPunct="0"/>
            <a:r>
              <a:rPr lang="en-GB" sz="2800" b="1">
                <a:solidFill>
                  <a:srgbClr val="333333"/>
                </a:solidFill>
              </a:rPr>
              <a:t>Techniques</a:t>
            </a:r>
          </a:p>
        </p:txBody>
      </p:sp>
      <p:sp>
        <p:nvSpPr>
          <p:cNvPr id="12" name="TextBox 11"/>
          <p:cNvSpPr txBox="1"/>
          <p:nvPr/>
        </p:nvSpPr>
        <p:spPr>
          <a:xfrm>
            <a:off x="2411760" y="980728"/>
            <a:ext cx="4896544" cy="400110"/>
          </a:xfrm>
          <a:prstGeom prst="rect">
            <a:avLst/>
          </a:prstGeom>
          <a:noFill/>
        </p:spPr>
        <p:txBody>
          <a:bodyPr wrap="square" rtlCol="0">
            <a:spAutoFit/>
          </a:bodyPr>
          <a:lstStyle/>
          <a:p>
            <a:r>
              <a:rPr lang="en-GB" sz="2000" dirty="0" smtClean="0">
                <a:solidFill>
                  <a:srgbClr val="003366"/>
                </a:solidFill>
                <a:latin typeface="Calibri" pitchFamily="34" charset="0"/>
              </a:rPr>
              <a:t>BAT concept: the core of the IPPC Directive </a:t>
            </a:r>
            <a:endParaRPr lang="de-AT" sz="2000" dirty="0" smtClean="0">
              <a:solidFill>
                <a:srgbClr val="003366"/>
              </a:solidFill>
              <a:latin typeface="Calibri"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512" y="404664"/>
            <a:ext cx="4896544" cy="782637"/>
          </a:xfrm>
        </p:spPr>
        <p:txBody>
          <a:bodyPr/>
          <a:lstStyle/>
          <a:p>
            <a:r>
              <a:rPr lang="en-GB" sz="2400" b="1" kern="1200" dirty="0" smtClean="0">
                <a:solidFill>
                  <a:srgbClr val="003366"/>
                </a:solidFill>
                <a:latin typeface="Calibri" pitchFamily="34" charset="0"/>
                <a:ea typeface="+mn-ea"/>
                <a:cs typeface="+mn-cs"/>
              </a:rPr>
              <a:t>BAT INFORMATION EXCHANGE</a:t>
            </a:r>
          </a:p>
        </p:txBody>
      </p:sp>
      <p:sp>
        <p:nvSpPr>
          <p:cNvPr id="10243" name="Rectangle 3"/>
          <p:cNvSpPr>
            <a:spLocks noGrp="1" noChangeArrowheads="1"/>
          </p:cNvSpPr>
          <p:nvPr>
            <p:ph type="body" idx="1"/>
          </p:nvPr>
        </p:nvSpPr>
        <p:spPr>
          <a:xfrm>
            <a:off x="431800" y="1196975"/>
            <a:ext cx="8316913" cy="4537075"/>
          </a:xfrm>
        </p:spPr>
        <p:txBody>
          <a:bodyPr/>
          <a:lstStyle/>
          <a:p>
            <a:pPr>
              <a:spcBef>
                <a:spcPct val="0"/>
              </a:spcBef>
              <a:buFont typeface="Wingdings" pitchFamily="2" charset="2"/>
              <a:buNone/>
            </a:pPr>
            <a:r>
              <a:rPr lang="en-GB" sz="2400" b="1" kern="1200" dirty="0" smtClean="0">
                <a:solidFill>
                  <a:srgbClr val="003366"/>
                </a:solidFill>
                <a:latin typeface="Calibri" pitchFamily="34" charset="0"/>
              </a:rPr>
              <a:t>         “</a:t>
            </a:r>
            <a:r>
              <a:rPr lang="en-GB" sz="2400" b="1" kern="1200" dirty="0" err="1" smtClean="0">
                <a:solidFill>
                  <a:srgbClr val="003366"/>
                </a:solidFill>
                <a:latin typeface="Calibri" pitchFamily="34" charset="0"/>
              </a:rPr>
              <a:t>Sevilla</a:t>
            </a:r>
            <a:r>
              <a:rPr lang="en-GB" sz="2400" b="1" kern="1200" dirty="0" smtClean="0">
                <a:solidFill>
                  <a:srgbClr val="003366"/>
                </a:solidFill>
                <a:latin typeface="Calibri" pitchFamily="34" charset="0"/>
              </a:rPr>
              <a:t> Process”</a:t>
            </a:r>
          </a:p>
        </p:txBody>
      </p:sp>
      <p:pic>
        <p:nvPicPr>
          <p:cNvPr id="10244" name="Picture 4" descr="Grosses Meeting"/>
          <p:cNvPicPr>
            <a:picLocks noChangeAspect="1" noChangeArrowheads="1"/>
          </p:cNvPicPr>
          <p:nvPr/>
        </p:nvPicPr>
        <p:blipFill>
          <a:blip r:embed="rId3" cstate="print"/>
          <a:srcRect/>
          <a:stretch>
            <a:fillRect/>
          </a:stretch>
        </p:blipFill>
        <p:spPr bwMode="auto">
          <a:xfrm>
            <a:off x="2484438" y="1844675"/>
            <a:ext cx="4879975" cy="2611438"/>
          </a:xfrm>
          <a:prstGeom prst="rect">
            <a:avLst/>
          </a:prstGeom>
          <a:noFill/>
          <a:ln w="9525">
            <a:noFill/>
            <a:miter lim="800000"/>
            <a:headEnd/>
            <a:tailEnd/>
          </a:ln>
        </p:spPr>
      </p:pic>
      <p:sp>
        <p:nvSpPr>
          <p:cNvPr id="70661" name="Rectangle 5"/>
          <p:cNvSpPr>
            <a:spLocks noChangeArrowheads="1"/>
          </p:cNvSpPr>
          <p:nvPr/>
        </p:nvSpPr>
        <p:spPr bwMode="auto">
          <a:xfrm rot="21599806">
            <a:off x="6948283" y="1988896"/>
            <a:ext cx="1997075" cy="67945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defRPr/>
            </a:pPr>
            <a:r>
              <a:rPr lang="en-US" sz="2000" b="1" dirty="0">
                <a:solidFill>
                  <a:schemeClr val="folHlink"/>
                </a:solidFill>
                <a:effectLst>
                  <a:outerShdw blurRad="38100" dist="38100" dir="2700000" algn="tl">
                    <a:srgbClr val="000000"/>
                  </a:outerShdw>
                </a:effectLst>
              </a:rPr>
              <a:t>IPPC Bureau</a:t>
            </a:r>
            <a:endParaRPr lang="en-US" sz="2000" b="1" dirty="0">
              <a:solidFill>
                <a:srgbClr val="000095"/>
              </a:solidFill>
            </a:endParaRPr>
          </a:p>
        </p:txBody>
      </p:sp>
      <p:sp>
        <p:nvSpPr>
          <p:cNvPr id="70662" name="Rectangle 6"/>
          <p:cNvSpPr>
            <a:spLocks noChangeArrowheads="1"/>
          </p:cNvSpPr>
          <p:nvPr/>
        </p:nvSpPr>
        <p:spPr bwMode="auto">
          <a:xfrm rot="21599806">
            <a:off x="6948283" y="4293153"/>
            <a:ext cx="1997075" cy="67945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defRPr/>
            </a:pPr>
            <a:r>
              <a:rPr lang="en-US" sz="2000" b="1">
                <a:solidFill>
                  <a:schemeClr val="folHlink"/>
                </a:solidFill>
                <a:effectLst>
                  <a:outerShdw blurRad="38100" dist="38100" dir="2700000" algn="tl">
                    <a:srgbClr val="000000"/>
                  </a:outerShdw>
                </a:effectLst>
              </a:rPr>
              <a:t>NGO</a:t>
            </a:r>
          </a:p>
          <a:p>
            <a:pPr algn="ctr" eaLnBrk="0" hangingPunct="0">
              <a:defRPr/>
            </a:pPr>
            <a:r>
              <a:rPr lang="en-GB" sz="2000" b="1">
                <a:solidFill>
                  <a:schemeClr val="folHlink"/>
                </a:solidFill>
                <a:effectLst>
                  <a:outerShdw blurRad="38100" dist="38100" dir="2700000" algn="tl">
                    <a:srgbClr val="000000"/>
                  </a:outerShdw>
                </a:effectLst>
              </a:rPr>
              <a:t>experts</a:t>
            </a:r>
            <a:endParaRPr lang="en-GB" sz="2000" b="1">
              <a:solidFill>
                <a:srgbClr val="000095"/>
              </a:solidFill>
            </a:endParaRPr>
          </a:p>
        </p:txBody>
      </p:sp>
      <p:sp>
        <p:nvSpPr>
          <p:cNvPr id="70663" name="Rectangle 7"/>
          <p:cNvSpPr>
            <a:spLocks noChangeArrowheads="1"/>
          </p:cNvSpPr>
          <p:nvPr/>
        </p:nvSpPr>
        <p:spPr bwMode="auto">
          <a:xfrm rot="21599806">
            <a:off x="755596" y="1916889"/>
            <a:ext cx="1997075" cy="67945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defRPr/>
            </a:pPr>
            <a:r>
              <a:rPr lang="en-GB" sz="2000" b="1" dirty="0">
                <a:solidFill>
                  <a:schemeClr val="folHlink"/>
                </a:solidFill>
                <a:effectLst>
                  <a:outerShdw blurRad="38100" dist="38100" dir="2700000" algn="tl">
                    <a:srgbClr val="000000"/>
                  </a:outerShdw>
                </a:effectLst>
              </a:rPr>
              <a:t>MS </a:t>
            </a:r>
          </a:p>
          <a:p>
            <a:pPr algn="ctr" eaLnBrk="0" hangingPunct="0">
              <a:defRPr/>
            </a:pPr>
            <a:r>
              <a:rPr lang="en-GB" sz="2000" b="1" dirty="0">
                <a:solidFill>
                  <a:schemeClr val="folHlink"/>
                </a:solidFill>
                <a:effectLst>
                  <a:outerShdw blurRad="38100" dist="38100" dir="2700000" algn="tl">
                    <a:srgbClr val="000000"/>
                  </a:outerShdw>
                </a:effectLst>
              </a:rPr>
              <a:t>experts</a:t>
            </a:r>
            <a:endParaRPr lang="en-GB" sz="2000" b="1" dirty="0">
              <a:solidFill>
                <a:srgbClr val="000095"/>
              </a:solidFill>
            </a:endParaRPr>
          </a:p>
        </p:txBody>
      </p:sp>
      <p:sp>
        <p:nvSpPr>
          <p:cNvPr id="70664" name="Rectangle 8"/>
          <p:cNvSpPr>
            <a:spLocks noChangeArrowheads="1"/>
          </p:cNvSpPr>
          <p:nvPr/>
        </p:nvSpPr>
        <p:spPr bwMode="auto">
          <a:xfrm rot="21599806">
            <a:off x="827604" y="4293153"/>
            <a:ext cx="1997075" cy="679450"/>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defRPr/>
            </a:pPr>
            <a:r>
              <a:rPr lang="en-GB" sz="2000" b="1">
                <a:solidFill>
                  <a:schemeClr val="folHlink"/>
                </a:solidFill>
                <a:effectLst>
                  <a:outerShdw blurRad="38100" dist="38100" dir="2700000" algn="tl">
                    <a:srgbClr val="000000"/>
                  </a:outerShdw>
                </a:effectLst>
              </a:rPr>
              <a:t>Industry</a:t>
            </a:r>
          </a:p>
          <a:p>
            <a:pPr algn="ctr" eaLnBrk="0" hangingPunct="0">
              <a:defRPr/>
            </a:pPr>
            <a:r>
              <a:rPr lang="en-GB" sz="2000" b="1">
                <a:solidFill>
                  <a:schemeClr val="folHlink"/>
                </a:solidFill>
                <a:effectLst>
                  <a:outerShdw blurRad="38100" dist="38100" dir="2700000" algn="tl">
                    <a:srgbClr val="000000"/>
                  </a:outerShdw>
                </a:effectLst>
              </a:rPr>
              <a:t>experts</a:t>
            </a:r>
            <a:endParaRPr lang="en-GB" sz="2000" b="1">
              <a:solidFill>
                <a:srgbClr val="000095"/>
              </a:solidFill>
            </a:endParaRPr>
          </a:p>
        </p:txBody>
      </p:sp>
      <p:sp>
        <p:nvSpPr>
          <p:cNvPr id="10249" name="AutoShape 11"/>
          <p:cNvSpPr>
            <a:spLocks noChangeArrowheads="1"/>
          </p:cNvSpPr>
          <p:nvPr/>
        </p:nvSpPr>
        <p:spPr bwMode="auto">
          <a:xfrm>
            <a:off x="4643438" y="4437063"/>
            <a:ext cx="504825" cy="647700"/>
          </a:xfrm>
          <a:prstGeom prst="downArrow">
            <a:avLst>
              <a:gd name="adj1" fmla="val 50000"/>
              <a:gd name="adj2" fmla="val 32075"/>
            </a:avLst>
          </a:prstGeom>
          <a:solidFill>
            <a:srgbClr val="FFC000"/>
          </a:solidFill>
          <a:ln w="9525">
            <a:solidFill>
              <a:schemeClr val="tx1"/>
            </a:solidFill>
            <a:miter lim="800000"/>
            <a:headEnd/>
            <a:tailEnd/>
          </a:ln>
          <a:effectLst/>
        </p:spPr>
        <p:txBody>
          <a:bodyPr wrap="none" anchor="ctr"/>
          <a:lstStyle/>
          <a:p>
            <a:endParaRPr lang="nl-BE"/>
          </a:p>
        </p:txBody>
      </p:sp>
      <p:sp>
        <p:nvSpPr>
          <p:cNvPr id="10250" name="AutoShape 12"/>
          <p:cNvSpPr>
            <a:spLocks noChangeArrowheads="1"/>
          </p:cNvSpPr>
          <p:nvPr/>
        </p:nvSpPr>
        <p:spPr bwMode="auto">
          <a:xfrm>
            <a:off x="2698750" y="5300663"/>
            <a:ext cx="4321175" cy="1152525"/>
          </a:xfrm>
          <a:prstGeom prst="foldedCorner">
            <a:avLst>
              <a:gd name="adj" fmla="val 12500"/>
            </a:avLst>
          </a:prstGeom>
          <a:solidFill>
            <a:srgbClr val="92D050"/>
          </a:solidFill>
          <a:ln w="9525">
            <a:solidFill>
              <a:schemeClr val="tx1"/>
            </a:solidFill>
            <a:round/>
            <a:headEnd/>
            <a:tailEnd/>
          </a:ln>
          <a:effectLst/>
        </p:spPr>
        <p:txBody>
          <a:bodyPr wrap="none" anchor="ctr"/>
          <a:lstStyle/>
          <a:p>
            <a:pPr algn="ctr"/>
            <a:r>
              <a:rPr lang="fr-BE" sz="3200" dirty="0"/>
              <a:t>BREF</a:t>
            </a:r>
          </a:p>
          <a:p>
            <a:pPr algn="ctr"/>
            <a:r>
              <a:rPr lang="fr-BE" sz="3200" dirty="0" err="1"/>
              <a:t>with</a:t>
            </a:r>
            <a:r>
              <a:rPr lang="fr-BE" sz="3200" dirty="0"/>
              <a:t> BAT conclusions</a:t>
            </a:r>
            <a:endParaRPr lang="en-GB" sz="3200" dirty="0"/>
          </a:p>
        </p:txBody>
      </p:sp>
      <p:sp>
        <p:nvSpPr>
          <p:cNvPr id="10251" name="AutoShape 13"/>
          <p:cNvSpPr>
            <a:spLocks noChangeArrowheads="1"/>
          </p:cNvSpPr>
          <p:nvPr/>
        </p:nvSpPr>
        <p:spPr bwMode="auto">
          <a:xfrm rot="17889619" flipH="1">
            <a:off x="5771356" y="-76993"/>
            <a:ext cx="2663825" cy="3065462"/>
          </a:xfrm>
          <a:custGeom>
            <a:avLst/>
            <a:gdLst>
              <a:gd name="T0" fmla="*/ 1532563 w 21600"/>
              <a:gd name="T1" fmla="*/ 0 h 21600"/>
              <a:gd name="T2" fmla="*/ 1532563 w 21600"/>
              <a:gd name="T3" fmla="*/ 1725458 h 21600"/>
              <a:gd name="T4" fmla="*/ 452604 w 21600"/>
              <a:gd name="T5" fmla="*/ 3065462 h 21600"/>
              <a:gd name="T6" fmla="*/ 2663825 w 21600"/>
              <a:gd name="T7" fmla="*/ 862729 h 21600"/>
              <a:gd name="T8" fmla="*/ 17694720 60000 65536"/>
              <a:gd name="T9" fmla="*/ 5898240 60000 65536"/>
              <a:gd name="T10" fmla="*/ 5898240 60000 65536"/>
              <a:gd name="T11" fmla="*/ 0 60000 65536"/>
              <a:gd name="T12" fmla="*/ 12427 w 21600"/>
              <a:gd name="T13" fmla="*/ 2489 h 21600"/>
              <a:gd name="T14" fmla="*/ 16183 w 21600"/>
              <a:gd name="T15" fmla="*/ 9669 h 21600"/>
            </a:gdLst>
            <a:ahLst/>
            <a:cxnLst>
              <a:cxn ang="T8">
                <a:pos x="T0" y="T1"/>
              </a:cxn>
              <a:cxn ang="T9">
                <a:pos x="T2" y="T3"/>
              </a:cxn>
              <a:cxn ang="T10">
                <a:pos x="T4" y="T5"/>
              </a:cxn>
              <a:cxn ang="T11">
                <a:pos x="T6" y="T7"/>
              </a:cxn>
            </a:cxnLst>
            <a:rect l="T12" t="T13" r="T14" b="T15"/>
            <a:pathLst>
              <a:path w="21600" h="21600">
                <a:moveTo>
                  <a:pt x="21600" y="6079"/>
                </a:moveTo>
                <a:lnTo>
                  <a:pt x="12427" y="0"/>
                </a:lnTo>
                <a:lnTo>
                  <a:pt x="12427" y="2489"/>
                </a:lnTo>
                <a:cubicBezTo>
                  <a:pt x="5564" y="2489"/>
                  <a:pt x="0" y="6818"/>
                  <a:pt x="0" y="12158"/>
                </a:cubicBezTo>
                <a:lnTo>
                  <a:pt x="0" y="21600"/>
                </a:lnTo>
                <a:lnTo>
                  <a:pt x="7339" y="21600"/>
                </a:lnTo>
                <a:lnTo>
                  <a:pt x="7339" y="12158"/>
                </a:lnTo>
                <a:cubicBezTo>
                  <a:pt x="7339" y="10783"/>
                  <a:pt x="9617" y="9669"/>
                  <a:pt x="12427" y="9669"/>
                </a:cubicBezTo>
                <a:lnTo>
                  <a:pt x="12427" y="12158"/>
                </a:lnTo>
                <a:lnTo>
                  <a:pt x="21600" y="6079"/>
                </a:lnTo>
                <a:close/>
              </a:path>
            </a:pathLst>
          </a:custGeom>
          <a:solidFill>
            <a:srgbClr val="FFC000"/>
          </a:solidFill>
          <a:ln w="9525">
            <a:solidFill>
              <a:schemeClr val="tx1"/>
            </a:solidFill>
            <a:miter lim="800000"/>
            <a:headEnd/>
            <a:tailEnd/>
          </a:ln>
          <a:effectLst/>
        </p:spPr>
        <p:txBody>
          <a:bodyPr vert="eaVert" wrap="none" anchor="ctr"/>
          <a:lstStyle/>
          <a:p>
            <a:endParaRPr lang="de-AT"/>
          </a:p>
        </p:txBody>
      </p:sp>
      <p:sp>
        <p:nvSpPr>
          <p:cNvPr id="10252" name="WordArt 15"/>
          <p:cNvSpPr>
            <a:spLocks noChangeArrowheads="1" noChangeShapeType="1" noTextEdit="1"/>
          </p:cNvSpPr>
          <p:nvPr/>
        </p:nvSpPr>
        <p:spPr bwMode="auto">
          <a:xfrm rot="-474364">
            <a:off x="5861050" y="765175"/>
            <a:ext cx="3276600" cy="3159125"/>
          </a:xfrm>
          <a:prstGeom prst="rect">
            <a:avLst/>
          </a:prstGeom>
        </p:spPr>
        <p:txBody>
          <a:bodyPr spcFirstLastPara="1" wrap="none" fromWordArt="1">
            <a:prstTxWarp prst="textArchUp">
              <a:avLst>
                <a:gd name="adj" fmla="val 12450428"/>
              </a:avLst>
            </a:prstTxWarp>
          </a:bodyPr>
          <a:lstStyle/>
          <a:p>
            <a:pPr algn="ctr"/>
            <a:r>
              <a:rPr lang="fr-FR" sz="3600" kern="10" dirty="0">
                <a:ln w="9525">
                  <a:solidFill>
                    <a:srgbClr val="000000"/>
                  </a:solidFill>
                  <a:round/>
                  <a:headEnd/>
                  <a:tailEnd/>
                </a:ln>
                <a:solidFill>
                  <a:srgbClr val="000000"/>
                </a:solidFill>
                <a:latin typeface="Arial"/>
                <a:cs typeface="Arial"/>
              </a:rPr>
              <a:t>Installation </a:t>
            </a:r>
            <a:r>
              <a:rPr lang="fr-FR" sz="3600" kern="10" dirty="0" err="1">
                <a:ln w="9525">
                  <a:solidFill>
                    <a:srgbClr val="000000"/>
                  </a:solidFill>
                  <a:round/>
                  <a:headEnd/>
                  <a:tailEnd/>
                </a:ln>
                <a:solidFill>
                  <a:srgbClr val="000000"/>
                </a:solidFill>
                <a:latin typeface="Arial"/>
                <a:cs typeface="Arial"/>
              </a:rPr>
              <a:t>level</a:t>
            </a:r>
            <a:r>
              <a:rPr lang="fr-FR" sz="3600" kern="10" dirty="0">
                <a:ln w="9525">
                  <a:solidFill>
                    <a:srgbClr val="000000"/>
                  </a:solidFill>
                  <a:round/>
                  <a:headEnd/>
                  <a:tailEnd/>
                </a:ln>
                <a:solidFill>
                  <a:srgbClr val="000000"/>
                </a:solidFill>
                <a:latin typeface="Arial"/>
                <a:cs typeface="Arial"/>
              </a:rPr>
              <a:t> data</a:t>
            </a:r>
          </a:p>
          <a:p>
            <a:pPr algn="ctr"/>
            <a:r>
              <a:rPr lang="fr-FR" sz="3600" kern="10" dirty="0">
                <a:ln w="9525">
                  <a:solidFill>
                    <a:srgbClr val="000000"/>
                  </a:solidFill>
                  <a:round/>
                  <a:headEnd/>
                  <a:tailEnd/>
                </a:ln>
                <a:solidFill>
                  <a:srgbClr val="000000"/>
                </a:solidFill>
                <a:latin typeface="Arial"/>
                <a:cs typeface="Arial"/>
              </a:rPr>
              <a:t>(techniques, </a:t>
            </a:r>
            <a:r>
              <a:rPr lang="fr-FR" sz="3600" kern="10" dirty="0" err="1">
                <a:ln w="9525">
                  <a:solidFill>
                    <a:srgbClr val="000000"/>
                  </a:solidFill>
                  <a:round/>
                  <a:headEnd/>
                  <a:tailEnd/>
                </a:ln>
                <a:solidFill>
                  <a:srgbClr val="000000"/>
                </a:solidFill>
                <a:latin typeface="Arial"/>
                <a:cs typeface="Arial"/>
              </a:rPr>
              <a:t>emissions</a:t>
            </a:r>
            <a:r>
              <a:rPr lang="fr-FR" sz="3600" kern="10" dirty="0">
                <a:ln w="9525">
                  <a:solidFill>
                    <a:srgbClr val="000000"/>
                  </a:solidFill>
                  <a:round/>
                  <a:headEnd/>
                  <a:tailEnd/>
                </a:ln>
                <a:solidFill>
                  <a:srgbClr val="000000"/>
                </a:solidFill>
                <a:latin typeface="Arial"/>
                <a:cs typeface="Arial"/>
              </a:rPr>
              <a:t>, ...)</a:t>
            </a:r>
            <a:endParaRPr lang="de-AT" sz="3600" kern="10" dirty="0">
              <a:ln w="9525">
                <a:solidFill>
                  <a:srgbClr val="000000"/>
                </a:solidFill>
                <a:round/>
                <a:headEnd/>
                <a:tailEnd/>
              </a:ln>
              <a:solidFill>
                <a:srgbClr val="000000"/>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1"/>
                                        </p:tgtEl>
                                        <p:attrNameLst>
                                          <p:attrName>style.visibility</p:attrName>
                                        </p:attrNameLst>
                                      </p:cBhvr>
                                      <p:to>
                                        <p:strVal val="visible"/>
                                      </p:to>
                                    </p:set>
                                    <p:animEffect transition="in" filter="fade">
                                      <p:cBhvr>
                                        <p:cTn id="7" dur="2000"/>
                                        <p:tgtEl>
                                          <p:spTgt spid="102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0">
                                            <p:bg/>
                                          </p:spTgt>
                                        </p:tgtEl>
                                        <p:attrNameLst>
                                          <p:attrName>style.visibility</p:attrName>
                                        </p:attrNameLst>
                                      </p:cBhvr>
                                      <p:to>
                                        <p:strVal val="visible"/>
                                      </p:to>
                                    </p:set>
                                    <p:animEffect transition="in" filter="fade">
                                      <p:cBhvr>
                                        <p:cTn id="12" dur="2000"/>
                                        <p:tgtEl>
                                          <p:spTgt spid="10250">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50">
                                            <p:txEl>
                                              <p:pRg st="0" end="0"/>
                                            </p:txEl>
                                          </p:spTgt>
                                        </p:tgtEl>
                                        <p:attrNameLst>
                                          <p:attrName>style.visibility</p:attrName>
                                        </p:attrNameLst>
                                      </p:cBhvr>
                                      <p:to>
                                        <p:strVal val="visible"/>
                                      </p:to>
                                    </p:set>
                                    <p:animEffect transition="in" filter="fade">
                                      <p:cBhvr>
                                        <p:cTn id="15" dur="2000"/>
                                        <p:tgtEl>
                                          <p:spTgt spid="10250">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50">
                                            <p:txEl>
                                              <p:pRg st="1" end="1"/>
                                            </p:txEl>
                                          </p:spTgt>
                                        </p:tgtEl>
                                        <p:attrNameLst>
                                          <p:attrName>style.visibility</p:attrName>
                                        </p:attrNameLst>
                                      </p:cBhvr>
                                      <p:to>
                                        <p:strVal val="visible"/>
                                      </p:to>
                                    </p:set>
                                    <p:animEffect transition="in" filter="fade">
                                      <p:cBhvr>
                                        <p:cTn id="18" dur="2000"/>
                                        <p:tgtEl>
                                          <p:spTgt spid="102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build="allAtOnce" animBg="1"/>
      <p:bldP spid="102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48680"/>
            <a:ext cx="6702425" cy="838200"/>
          </a:xfrm>
        </p:spPr>
        <p:txBody>
          <a:bodyPr/>
          <a:lstStyle/>
          <a:p>
            <a:r>
              <a:rPr lang="de-AT" sz="2400" b="1" kern="1200" dirty="0" smtClean="0">
                <a:solidFill>
                  <a:srgbClr val="003366"/>
                </a:solidFill>
                <a:latin typeface="Calibri" pitchFamily="34" charset="0"/>
                <a:ea typeface="+mn-ea"/>
                <a:cs typeface="+mn-cs"/>
              </a:rPr>
              <a:t>APPLICABLE EU LAW ON INDUSTRIAL EMISSIONS</a:t>
            </a:r>
          </a:p>
        </p:txBody>
      </p:sp>
      <p:sp>
        <p:nvSpPr>
          <p:cNvPr id="4" name="Content Placeholder 3"/>
          <p:cNvSpPr txBox="1">
            <a:spLocks noChangeArrowheads="1"/>
          </p:cNvSpPr>
          <p:nvPr/>
        </p:nvSpPr>
        <p:spPr bwMode="auto">
          <a:xfrm>
            <a:off x="683568" y="1916832"/>
            <a:ext cx="8064896" cy="5799023"/>
          </a:xfrm>
          <a:prstGeom prst="rect">
            <a:avLst/>
          </a:prstGeom>
          <a:noFill/>
          <a:ln w="9525">
            <a:noFill/>
            <a:miter lim="800000"/>
            <a:headEnd/>
            <a:tailEnd/>
          </a:ln>
        </p:spPr>
        <p:txBody>
          <a:bodyPr vert="horz" wrap="square" lIns="90488" tIns="44450" rIns="90488" bIns="44450" numCol="1" anchor="t" anchorCtr="0" compatLnSpc="1">
            <a:prstTxWarp prst="textNoShape">
              <a:avLst/>
            </a:prstTxWarp>
            <a:spAutoFit/>
          </a:bodyPr>
          <a:lstStyle/>
          <a:p>
            <a:pPr marL="177800" marR="0" lvl="0" indent="-177800" algn="l" defTabSz="914400" rtl="0" eaLnBrk="0" fontAlgn="base" latinLnBrk="0" hangingPunct="0">
              <a:lnSpc>
                <a:spcPct val="105000"/>
              </a:lnSpc>
              <a:spcBef>
                <a:spcPct val="35000"/>
              </a:spcBef>
              <a:spcAft>
                <a:spcPct val="0"/>
              </a:spcAft>
              <a:buClr>
                <a:srgbClr val="0000FF"/>
              </a:buClr>
              <a:buSzPct val="150000"/>
              <a:buFont typeface="Wingdings" pitchFamily="2" charset="2"/>
              <a:buNone/>
              <a:tabLst/>
              <a:defRPr/>
            </a:pPr>
            <a:r>
              <a:rPr kumimoji="0" lang="en-US" sz="2000" b="1" i="0" u="none" strike="noStrike" kern="0" cap="none" spc="0" normalizeH="0" baseline="0" noProof="0" dirty="0" smtClean="0">
                <a:ln>
                  <a:noFill/>
                </a:ln>
                <a:solidFill>
                  <a:srgbClr val="003366"/>
                </a:solidFill>
                <a:effectLst/>
                <a:uLnTx/>
                <a:uFillTx/>
                <a:latin typeface="Calibri" pitchFamily="34" charset="0"/>
                <a:ea typeface="+mn-ea"/>
                <a:cs typeface="+mn-cs"/>
                <a:sym typeface="Webdings" pitchFamily="18" charset="2"/>
              </a:rPr>
              <a:t></a:t>
            </a:r>
            <a:r>
              <a:rPr kumimoji="0" lang="en-US" sz="2000" b="1" i="0" u="none" strike="noStrike" kern="0" cap="none" spc="0" normalizeH="0" baseline="0" noProof="0" dirty="0" smtClean="0">
                <a:ln>
                  <a:noFill/>
                </a:ln>
                <a:solidFill>
                  <a:srgbClr val="003366"/>
                </a:solidFill>
                <a:effectLst/>
                <a:uLnTx/>
                <a:uFillTx/>
                <a:latin typeface="Calibri" pitchFamily="34" charset="0"/>
                <a:ea typeface="+mn-ea"/>
                <a:cs typeface="+mn-cs"/>
              </a:rPr>
              <a:t>LCP DIRECTIVE</a:t>
            </a: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E</a:t>
            </a:r>
            <a:r>
              <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rPr>
              <a:t>mission</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limit values for SO</a:t>
            </a:r>
            <a:r>
              <a:rPr kumimoji="0" lang="en-US" sz="2000" b="0" i="0" u="none" strike="noStrike" kern="0" cap="none" spc="0" normalizeH="0" baseline="-25000" noProof="0" dirty="0" smtClean="0">
                <a:ln>
                  <a:noFill/>
                </a:ln>
                <a:solidFill>
                  <a:srgbClr val="003366"/>
                </a:solidFill>
                <a:effectLst/>
                <a:uLnTx/>
                <a:uFillTx/>
                <a:latin typeface="Calibri" pitchFamily="34" charset="0"/>
                <a:ea typeface="+mn-ea"/>
                <a:cs typeface="+mn-cs"/>
              </a:rPr>
              <a:t>2</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a:t>
            </a:r>
            <a:r>
              <a:rPr kumimoji="0" lang="en-US" sz="2000" b="0" i="0" u="none" strike="noStrike" kern="0" cap="none" spc="0" normalizeH="0" noProof="0" dirty="0" err="1" smtClean="0">
                <a:ln>
                  <a:noFill/>
                </a:ln>
                <a:solidFill>
                  <a:srgbClr val="003366"/>
                </a:solidFill>
                <a:effectLst/>
                <a:uLnTx/>
                <a:uFillTx/>
                <a:latin typeface="Calibri" pitchFamily="34" charset="0"/>
                <a:ea typeface="+mn-ea"/>
                <a:cs typeface="+mn-cs"/>
              </a:rPr>
              <a:t>NO</a:t>
            </a:r>
            <a:r>
              <a:rPr kumimoji="0" lang="en-US" sz="2000" b="0" i="0" u="none" strike="noStrike" kern="0" cap="none" spc="0" normalizeH="0" baseline="-25000" noProof="0" dirty="0" err="1" smtClean="0">
                <a:ln>
                  <a:noFill/>
                </a:ln>
                <a:solidFill>
                  <a:srgbClr val="003366"/>
                </a:solidFill>
                <a:effectLst/>
                <a:uLnTx/>
                <a:uFillTx/>
                <a:latin typeface="Calibri" pitchFamily="34" charset="0"/>
                <a:ea typeface="+mn-ea"/>
                <a:cs typeface="+mn-cs"/>
              </a:rPr>
              <a:t>x</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and dust for plants with a rated thermal input of equal to or more than 50 MW</a:t>
            </a: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M</a:t>
            </a:r>
            <a:r>
              <a:rPr lang="en-US" sz="2000" kern="0" baseline="0" dirty="0" smtClean="0">
                <a:solidFill>
                  <a:srgbClr val="003366"/>
                </a:solidFill>
                <a:latin typeface="Calibri" pitchFamily="34" charset="0"/>
              </a:rPr>
              <a:t>ore information</a:t>
            </a:r>
            <a:r>
              <a:rPr lang="en-US" sz="2000" kern="0" dirty="0" smtClean="0">
                <a:solidFill>
                  <a:srgbClr val="003366"/>
                </a:solidFill>
                <a:latin typeface="Calibri" pitchFamily="34" charset="0"/>
              </a:rPr>
              <a:t> in </a:t>
            </a:r>
            <a:r>
              <a:rPr lang="en-US" sz="2000" kern="0" baseline="0" dirty="0" smtClean="0">
                <a:solidFill>
                  <a:srgbClr val="003366"/>
                </a:solidFill>
                <a:latin typeface="Calibri" pitchFamily="34" charset="0"/>
              </a:rPr>
              <a:t>separate section</a:t>
            </a:r>
          </a:p>
          <a:p>
            <a:pPr marL="444500" indent="-444500" eaLnBrk="0" hangingPunct="0">
              <a:lnSpc>
                <a:spcPct val="105000"/>
              </a:lnSpc>
              <a:spcBef>
                <a:spcPct val="35000"/>
              </a:spcBef>
              <a:buClr>
                <a:srgbClr val="FFCC00"/>
              </a:buClr>
              <a:buSzPct val="100000"/>
              <a:defRPr/>
            </a:pPr>
            <a:r>
              <a:rPr lang="en-US" sz="2000" b="1" kern="0" dirty="0" smtClean="0">
                <a:solidFill>
                  <a:srgbClr val="003366"/>
                </a:solidFill>
                <a:latin typeface="Calibri" pitchFamily="34" charset="0"/>
                <a:sym typeface="Webdings" pitchFamily="18" charset="2"/>
              </a:rPr>
              <a:t></a:t>
            </a:r>
            <a:r>
              <a:rPr lang="en-US" sz="2000" b="1" kern="0" dirty="0" smtClean="0">
                <a:solidFill>
                  <a:srgbClr val="003366"/>
                </a:solidFill>
                <a:latin typeface="Calibri" pitchFamily="34" charset="0"/>
              </a:rPr>
              <a:t>WI DIRECTIVE</a:t>
            </a:r>
          </a:p>
          <a:p>
            <a:pPr marL="444500" indent="-444500" eaLnBrk="0" hangingPunct="0">
              <a:lnSpc>
                <a:spcPct val="105000"/>
              </a:lnSpc>
              <a:spcBef>
                <a:spcPct val="35000"/>
              </a:spcBef>
              <a:buClr>
                <a:srgbClr val="FFCC00"/>
              </a:buClr>
              <a:buSzPct val="100000"/>
              <a:buFont typeface="Webdings" pitchFamily="18" charset="2"/>
              <a:buChar char="&lt;"/>
              <a:defRPr/>
            </a:pPr>
            <a:r>
              <a:rPr lang="en-US" sz="2000" kern="0" dirty="0" smtClean="0">
                <a:solidFill>
                  <a:srgbClr val="003366"/>
                </a:solidFill>
                <a:latin typeface="Calibri" pitchFamily="34" charset="0"/>
              </a:rPr>
              <a:t>Emission limit values and technical measures for waste incineration and waste co-incineration plants</a:t>
            </a:r>
          </a:p>
          <a:p>
            <a:pPr marL="444500" indent="-444500" eaLnBrk="0" hangingPunct="0">
              <a:lnSpc>
                <a:spcPct val="105000"/>
              </a:lnSpc>
              <a:spcBef>
                <a:spcPct val="35000"/>
              </a:spcBef>
              <a:buClr>
                <a:srgbClr val="FFCC00"/>
              </a:buClr>
              <a:buSzPct val="100000"/>
              <a:buFont typeface="Webdings" pitchFamily="18" charset="2"/>
              <a:buChar char="&lt;"/>
              <a:defRPr/>
            </a:pPr>
            <a:r>
              <a:rPr lang="en-US" sz="2000" kern="0" dirty="0" smtClean="0">
                <a:solidFill>
                  <a:srgbClr val="003366"/>
                </a:solidFill>
                <a:latin typeface="Calibri" pitchFamily="34" charset="0"/>
              </a:rPr>
              <a:t>Rules on monitoring </a:t>
            </a:r>
          </a:p>
          <a:p>
            <a:pPr marL="444500" lvl="0" indent="-444500" eaLnBrk="0" hangingPunct="0">
              <a:lnSpc>
                <a:spcPct val="105000"/>
              </a:lnSpc>
              <a:spcBef>
                <a:spcPct val="35000"/>
              </a:spcBef>
              <a:buClr>
                <a:srgbClr val="FFCC00"/>
              </a:buClr>
              <a:buSzPct val="100000"/>
              <a:defRPr/>
            </a:pPr>
            <a:r>
              <a:rPr lang="en-US" sz="2000" b="1" kern="0" dirty="0" smtClean="0">
                <a:solidFill>
                  <a:srgbClr val="003366"/>
                </a:solidFill>
                <a:latin typeface="Calibri" pitchFamily="34" charset="0"/>
                <a:sym typeface="Webdings" pitchFamily="18" charset="2"/>
              </a:rPr>
              <a:t></a:t>
            </a:r>
            <a:r>
              <a:rPr lang="en-US" sz="2000" b="1" kern="0" dirty="0" smtClean="0">
                <a:solidFill>
                  <a:srgbClr val="003366"/>
                </a:solidFill>
                <a:latin typeface="Calibri" pitchFamily="34" charset="0"/>
              </a:rPr>
              <a:t>VOC DIRECTIVE</a:t>
            </a:r>
          </a:p>
          <a:p>
            <a:pPr marL="444500" lvl="0" indent="-444500" eaLnBrk="0" hangingPunct="0">
              <a:lnSpc>
                <a:spcPct val="105000"/>
              </a:lnSpc>
              <a:spcBef>
                <a:spcPct val="35000"/>
              </a:spcBef>
              <a:buClr>
                <a:srgbClr val="FFCC00"/>
              </a:buClr>
              <a:buSzPct val="100000"/>
              <a:buFont typeface="Webdings" pitchFamily="18" charset="2"/>
              <a:buChar char="&lt;"/>
              <a:defRPr/>
            </a:pPr>
            <a:r>
              <a:rPr lang="en-US" sz="2000" kern="0" dirty="0" smtClean="0">
                <a:solidFill>
                  <a:srgbClr val="003366"/>
                </a:solidFill>
                <a:latin typeface="Calibri" pitchFamily="34" charset="0"/>
              </a:rPr>
              <a:t>Technical provisions on the use of organic solvents</a:t>
            </a:r>
          </a:p>
          <a:p>
            <a:pPr marL="444500" lvl="0" indent="-444500" eaLnBrk="0" hangingPunct="0">
              <a:lnSpc>
                <a:spcPct val="105000"/>
              </a:lnSpc>
              <a:spcBef>
                <a:spcPct val="35000"/>
              </a:spcBef>
              <a:buClr>
                <a:srgbClr val="FFCC00"/>
              </a:buClr>
              <a:buSzPct val="100000"/>
              <a:buFont typeface="Webdings" pitchFamily="18" charset="2"/>
              <a:buChar char="&lt;"/>
              <a:defRPr/>
            </a:pPr>
            <a:r>
              <a:rPr lang="en-US" sz="2000" kern="0" dirty="0" smtClean="0">
                <a:solidFill>
                  <a:srgbClr val="003366"/>
                </a:solidFill>
                <a:latin typeface="Calibri" pitchFamily="34" charset="0"/>
              </a:rPr>
              <a:t>Chemical plants, smaller installations (dry cleaners)</a:t>
            </a: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Tx/>
              <a:buChar char="•"/>
              <a:tabLst/>
              <a:defRPr/>
            </a:pP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endParaRPr kumimoji="0" lang="de-AT" sz="2000" b="0" i="0" u="none" strike="noStrike" kern="0" cap="none" spc="0" normalizeH="0" baseline="0" noProof="0" dirty="0">
              <a:ln>
                <a:noFill/>
              </a:ln>
              <a:solidFill>
                <a:srgbClr val="003366"/>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548680"/>
            <a:ext cx="6702425" cy="838200"/>
          </a:xfrm>
        </p:spPr>
        <p:txBody>
          <a:bodyPr/>
          <a:lstStyle/>
          <a:p>
            <a:r>
              <a:rPr lang="de-AT" sz="2400" b="1" kern="1200" dirty="0" smtClean="0">
                <a:solidFill>
                  <a:srgbClr val="003366"/>
                </a:solidFill>
                <a:latin typeface="Calibri" pitchFamily="34" charset="0"/>
                <a:ea typeface="+mn-ea"/>
                <a:cs typeface="+mn-cs"/>
              </a:rPr>
              <a:t>APPLICABLE EU LAW ON INDUSTRIAL EMISSIONS</a:t>
            </a:r>
          </a:p>
        </p:txBody>
      </p:sp>
      <p:sp>
        <p:nvSpPr>
          <p:cNvPr id="5" name="Content Placeholder 3"/>
          <p:cNvSpPr txBox="1">
            <a:spLocks noChangeArrowheads="1"/>
          </p:cNvSpPr>
          <p:nvPr/>
        </p:nvSpPr>
        <p:spPr bwMode="auto">
          <a:xfrm>
            <a:off x="683568" y="1916832"/>
            <a:ext cx="8064896" cy="5475858"/>
          </a:xfrm>
          <a:prstGeom prst="rect">
            <a:avLst/>
          </a:prstGeom>
          <a:noFill/>
          <a:ln w="9525">
            <a:noFill/>
            <a:miter lim="800000"/>
            <a:headEnd/>
            <a:tailEnd/>
          </a:ln>
        </p:spPr>
        <p:txBody>
          <a:bodyPr vert="horz" wrap="square" lIns="90488" tIns="44450" rIns="90488" bIns="44450" numCol="1" anchor="t" anchorCtr="0" compatLnSpc="1">
            <a:prstTxWarp prst="textNoShape">
              <a:avLst/>
            </a:prstTxWarp>
            <a:spAutoFit/>
          </a:bodyPr>
          <a:lstStyle/>
          <a:p>
            <a:pPr marL="177800" marR="0" lvl="0" indent="-177800" algn="l" defTabSz="914400" rtl="0" eaLnBrk="0" fontAlgn="base" latinLnBrk="0" hangingPunct="0">
              <a:lnSpc>
                <a:spcPct val="105000"/>
              </a:lnSpc>
              <a:spcBef>
                <a:spcPct val="35000"/>
              </a:spcBef>
              <a:spcAft>
                <a:spcPct val="0"/>
              </a:spcAft>
              <a:buClr>
                <a:srgbClr val="0000FF"/>
              </a:buClr>
              <a:buSzPct val="150000"/>
              <a:buFont typeface="Wingdings" pitchFamily="2" charset="2"/>
              <a:buNone/>
              <a:tabLst/>
              <a:defRPr/>
            </a:pPr>
            <a:r>
              <a:rPr kumimoji="0" lang="en-US" sz="2000" b="1" i="0" u="none" strike="noStrike" kern="0" cap="none" spc="0" normalizeH="0" baseline="0" noProof="0" dirty="0" smtClean="0">
                <a:ln>
                  <a:noFill/>
                </a:ln>
                <a:solidFill>
                  <a:srgbClr val="003366"/>
                </a:solidFill>
                <a:effectLst/>
                <a:uLnTx/>
                <a:uFillTx/>
                <a:latin typeface="Calibri" pitchFamily="34" charset="0"/>
                <a:ea typeface="+mn-ea"/>
                <a:cs typeface="+mn-cs"/>
                <a:sym typeface="Webdings" pitchFamily="18" charset="2"/>
              </a:rPr>
              <a:t></a:t>
            </a:r>
            <a:r>
              <a:rPr kumimoji="0" lang="en-US" sz="2000" b="1" i="0" u="none" strike="noStrike" kern="0" cap="none" spc="0" normalizeH="0" baseline="0" noProof="0" dirty="0" smtClean="0">
                <a:ln>
                  <a:noFill/>
                </a:ln>
                <a:solidFill>
                  <a:srgbClr val="003366"/>
                </a:solidFill>
                <a:effectLst/>
                <a:uLnTx/>
                <a:uFillTx/>
                <a:latin typeface="Calibri" pitchFamily="34" charset="0"/>
                <a:ea typeface="+mn-ea"/>
                <a:cs typeface="+mn-cs"/>
              </a:rPr>
              <a:t>IE DIRECTIVE</a:t>
            </a: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R</a:t>
            </a:r>
            <a:r>
              <a:rPr kumimoji="0" lang="en-US" sz="2000" b="0" i="0" u="none" strike="noStrike" kern="0" cap="none" spc="0" normalizeH="0" baseline="0" noProof="0" dirty="0" err="1" smtClean="0">
                <a:ln>
                  <a:noFill/>
                </a:ln>
                <a:solidFill>
                  <a:srgbClr val="003366"/>
                </a:solidFill>
                <a:effectLst/>
                <a:uLnTx/>
                <a:uFillTx/>
                <a:latin typeface="Calibri" pitchFamily="34" charset="0"/>
                <a:ea typeface="+mn-ea"/>
                <a:cs typeface="+mn-cs"/>
              </a:rPr>
              <a:t>ecasts</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the IPPC Directive and includes the </a:t>
            </a:r>
            <a:r>
              <a:rPr kumimoji="0" lang="en-US" sz="2000" b="0" i="0" u="none" strike="noStrike" kern="0" cap="none" spc="0" normalizeH="0" noProof="0" dirty="0" err="1" smtClean="0">
                <a:ln>
                  <a:noFill/>
                </a:ln>
                <a:solidFill>
                  <a:srgbClr val="003366"/>
                </a:solidFill>
                <a:effectLst/>
                <a:uLnTx/>
                <a:uFillTx/>
                <a:latin typeface="Calibri" pitchFamily="34" charset="0"/>
                <a:ea typeface="+mn-ea"/>
                <a:cs typeface="+mn-cs"/>
              </a:rPr>
              <a:t>sectoral</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directives within one framework</a:t>
            </a: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S</a:t>
            </a:r>
            <a:r>
              <a:rPr kumimoji="0" lang="en-US" sz="2000" b="0" i="0" u="none" strike="noStrike" kern="0" cap="none" spc="0" normalizeH="0" baseline="0" noProof="0" dirty="0" err="1" smtClean="0">
                <a:ln>
                  <a:noFill/>
                </a:ln>
                <a:solidFill>
                  <a:srgbClr val="003366"/>
                </a:solidFill>
                <a:effectLst/>
                <a:uLnTx/>
                <a:uFillTx/>
                <a:latin typeface="Calibri" pitchFamily="34" charset="0"/>
                <a:ea typeface="+mn-ea"/>
                <a:cs typeface="+mn-cs"/>
              </a:rPr>
              <a:t>imilar</a:t>
            </a:r>
            <a:r>
              <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rPr>
              <a:t> scope but with certain new activities</a:t>
            </a: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Chapters/annexes with special technical provisions: LCPs (Chapter III / Annex V), waste incineration (Chapter IV / Annex VI), VOCs (Chapter V / Annex VII)</a:t>
            </a: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rPr>
              <a:t>BREFs </a:t>
            </a:r>
            <a:r>
              <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sym typeface="Wingdings" pitchFamily="2" charset="2"/>
              </a:rPr>
              <a:t> BAT</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sym typeface="Wingdings" pitchFamily="2" charset="2"/>
              </a:rPr>
              <a:t> conclusions</a:t>
            </a:r>
            <a:r>
              <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rPr>
              <a:t> (Art.</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14-15) “BAT conclusions shall be the reference for setting permit conditions”</a:t>
            </a: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P</a:t>
            </a:r>
            <a:r>
              <a:rPr kumimoji="0" lang="en-US" sz="2000" b="0" i="0" u="none" strike="noStrike" kern="0" cap="none" spc="0" normalizeH="0" baseline="0" noProof="0" dirty="0" err="1" smtClean="0">
                <a:ln>
                  <a:noFill/>
                </a:ln>
                <a:solidFill>
                  <a:srgbClr val="003366"/>
                </a:solidFill>
                <a:effectLst/>
                <a:uLnTx/>
                <a:uFillTx/>
                <a:latin typeface="Calibri" pitchFamily="34" charset="0"/>
                <a:ea typeface="+mn-ea"/>
                <a:cs typeface="+mn-cs"/>
              </a:rPr>
              <a:t>rovision</a:t>
            </a:r>
            <a:r>
              <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rPr>
              <a:t> on inspections</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  (</a:t>
            </a:r>
            <a:r>
              <a:rPr lang="en-US" sz="2000" kern="0" dirty="0" smtClean="0">
                <a:solidFill>
                  <a:srgbClr val="003366"/>
                </a:solidFill>
                <a:latin typeface="Calibri" pitchFamily="34" charset="0"/>
              </a:rPr>
              <a:t>Art. 23) </a:t>
            </a:r>
            <a:r>
              <a:rPr kumimoji="0" lang="en-US" sz="2000" b="0" i="0" u="none" strike="noStrike" kern="0" cap="none" spc="0" normalizeH="0" noProof="0" dirty="0" smtClean="0">
                <a:ln>
                  <a:noFill/>
                </a:ln>
                <a:solidFill>
                  <a:srgbClr val="003366"/>
                </a:solidFill>
                <a:effectLst/>
                <a:uLnTx/>
                <a:uFillTx/>
                <a:latin typeface="Calibri" pitchFamily="34" charset="0"/>
                <a:ea typeface="+mn-ea"/>
                <a:cs typeface="+mn-cs"/>
              </a:rPr>
              <a:t>and penalties (Art. 79)</a:t>
            </a: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r>
              <a:rPr lang="en-US" sz="2000" kern="0" dirty="0" smtClean="0">
                <a:solidFill>
                  <a:srgbClr val="003366"/>
                </a:solidFill>
                <a:latin typeface="Calibri" pitchFamily="34" charset="0"/>
              </a:rPr>
              <a:t>F</a:t>
            </a:r>
            <a:r>
              <a:rPr lang="en-US" sz="2000" kern="0" baseline="0" dirty="0" smtClean="0">
                <a:solidFill>
                  <a:srgbClr val="003366"/>
                </a:solidFill>
                <a:latin typeface="Calibri" pitchFamily="34" charset="0"/>
              </a:rPr>
              <a:t>irst</a:t>
            </a:r>
            <a:r>
              <a:rPr lang="en-US" sz="2000" kern="0" dirty="0" smtClean="0">
                <a:solidFill>
                  <a:srgbClr val="003366"/>
                </a:solidFill>
                <a:latin typeface="Calibri" pitchFamily="34" charset="0"/>
              </a:rPr>
              <a:t> piece of EU environmental law with provisions on inspections (using the RMCEI as a reference)</a:t>
            </a: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Tx/>
              <a:buChar char="•"/>
              <a:tabLst/>
              <a:defRPr/>
            </a:pPr>
            <a:endParaRPr kumimoji="0" lang="en-US" sz="2000" b="0" i="0" u="none" strike="noStrike" kern="0" cap="none" spc="0" normalizeH="0" baseline="0" noProof="0" dirty="0" smtClean="0">
              <a:ln>
                <a:noFill/>
              </a:ln>
              <a:solidFill>
                <a:srgbClr val="003366"/>
              </a:solidFill>
              <a:effectLst/>
              <a:uLnTx/>
              <a:uFillTx/>
              <a:latin typeface="Calibri" pitchFamily="34" charset="0"/>
              <a:ea typeface="+mn-ea"/>
              <a:cs typeface="+mn-cs"/>
            </a:endParaRPr>
          </a:p>
          <a:p>
            <a:pPr marL="444500" marR="0" lvl="0" indent="-444500" algn="l" defTabSz="914400" rtl="0" eaLnBrk="0" fontAlgn="base" latinLnBrk="0" hangingPunct="0">
              <a:lnSpc>
                <a:spcPct val="105000"/>
              </a:lnSpc>
              <a:spcBef>
                <a:spcPct val="35000"/>
              </a:spcBef>
              <a:spcAft>
                <a:spcPct val="0"/>
              </a:spcAft>
              <a:buClr>
                <a:srgbClr val="FFCC00"/>
              </a:buClr>
              <a:buSzPct val="100000"/>
              <a:buFont typeface="Webdings" pitchFamily="18" charset="2"/>
              <a:buChar char="&lt;"/>
              <a:tabLst/>
              <a:defRPr/>
            </a:pPr>
            <a:endParaRPr kumimoji="0" lang="de-AT" sz="2000" b="0" i="0" u="none" strike="noStrike" kern="0" cap="none" spc="0" normalizeH="0" baseline="0" noProof="0" dirty="0">
              <a:ln>
                <a:noFill/>
              </a:ln>
              <a:solidFill>
                <a:srgbClr val="003366"/>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0</TotalTime>
  <Words>2353</Words>
  <Application>Microsoft Office PowerPoint</Application>
  <PresentationFormat>On-screen Show (4:3)</PresentationFormat>
  <Paragraphs>291</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Standarddesign</vt:lpstr>
      <vt:lpstr>Slide 1</vt:lpstr>
      <vt:lpstr>Slide 2</vt:lpstr>
      <vt:lpstr>Slide 3</vt:lpstr>
      <vt:lpstr>Slide 4</vt:lpstr>
      <vt:lpstr>APPLICABLE EU LAW ON INDUSTRIAL EMISSIONS </vt:lpstr>
      <vt:lpstr>APPLICABLE EU LAW ON INDUSTRIAL EMISSIONS</vt:lpstr>
      <vt:lpstr>BAT INFORMATION EXCHANGE</vt:lpstr>
      <vt:lpstr>APPLICABLE EU LAW ON INDUSTRIAL EMISSIONS</vt:lpstr>
      <vt:lpstr>APPLICABLE EU LAW ON INDUSTRIAL EMISSIONS</vt:lpstr>
      <vt:lpstr>Slide 10</vt:lpstr>
      <vt:lpstr>OVERVIEW OF PENALTIES </vt:lpstr>
      <vt:lpstr>Slide 12</vt:lpstr>
      <vt:lpstr>OVERVIEW OF PENALTIES </vt:lpstr>
      <vt:lpstr>Slide 14</vt:lpstr>
      <vt:lpstr>PENALTIES IN RELATION TO INDUSTRIAL EMISSIONS </vt:lpstr>
      <vt:lpstr>PENALTIES IN RELATION TO INDUSTRIAL EMISSIONS</vt:lpstr>
      <vt:lpstr>PENALTIES IN RELATION TO INDUSTRIAL EMISSIONS</vt:lpstr>
      <vt:lpstr>PENALTIES IN RELATION TO INDUSTRIAL EMISSIONS</vt:lpstr>
      <vt:lpstr>PENALTIES IN RELATION TO INDUSTRIAL EMISSIONS</vt:lpstr>
      <vt:lpstr>PENALTIES IN RELATION TO INDUSTRIAL EMISSIONS</vt:lpstr>
      <vt:lpstr>PENALTIES IN RELATION TO INDUSTRIAL EMISSIONS</vt:lpstr>
      <vt:lpstr>PENALTIES IN RELATION TO INDUSTRIAL EMISSIONS</vt:lpstr>
      <vt:lpstr>PENALTIES IN RELATION TO INDUSTRIAL EMISSIONS</vt:lpstr>
      <vt:lpstr>PENALTIES IN RELATION TO INDUSTRIAL EMISSIONS</vt:lpstr>
      <vt:lpstr>PENALTIES IN RELATION TO INDUSTRIAL EMISSIONS</vt:lpstr>
      <vt:lpstr>Slide 26</vt:lpstr>
      <vt:lpstr>INSPECTIONS</vt:lpstr>
      <vt:lpstr>INSPECTIONS</vt:lpstr>
      <vt:lpstr>Slide 29</vt:lpstr>
      <vt:lpstr>GOOD PRACTICES</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pva</cp:lastModifiedBy>
  <cp:revision>69</cp:revision>
  <dcterms:created xsi:type="dcterms:W3CDTF">2010-08-05T12:57:03Z</dcterms:created>
  <dcterms:modified xsi:type="dcterms:W3CDTF">2013-05-22T15:29:49Z</dcterms:modified>
</cp:coreProperties>
</file>